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7" r:id="rId5"/>
    <p:sldMasterId id="2147483709" r:id="rId6"/>
  </p:sldMasterIdLst>
  <p:sldIdLst>
    <p:sldId id="257" r:id="rId7"/>
    <p:sldId id="259" r:id="rId8"/>
    <p:sldId id="260" r:id="rId9"/>
    <p:sldId id="262" r:id="rId10"/>
    <p:sldId id="315" r:id="rId11"/>
    <p:sldId id="316" r:id="rId12"/>
    <p:sldId id="317" r:id="rId13"/>
    <p:sldId id="272" r:id="rId14"/>
    <p:sldId id="270" r:id="rId15"/>
    <p:sldId id="395" r:id="rId16"/>
    <p:sldId id="396" r:id="rId17"/>
    <p:sldId id="318" r:id="rId18"/>
    <p:sldId id="319" r:id="rId19"/>
    <p:sldId id="320" r:id="rId20"/>
    <p:sldId id="347" r:id="rId21"/>
    <p:sldId id="274" r:id="rId22"/>
    <p:sldId id="348" r:id="rId23"/>
    <p:sldId id="397" r:id="rId24"/>
    <p:sldId id="349" r:id="rId25"/>
    <p:sldId id="350" r:id="rId26"/>
    <p:sldId id="398" r:id="rId27"/>
    <p:sldId id="351" r:id="rId28"/>
    <p:sldId id="352" r:id="rId29"/>
    <p:sldId id="399" r:id="rId30"/>
    <p:sldId id="400" r:id="rId31"/>
    <p:sldId id="401" r:id="rId32"/>
    <p:sldId id="402" r:id="rId33"/>
    <p:sldId id="403" r:id="rId34"/>
    <p:sldId id="353" r:id="rId35"/>
    <p:sldId id="354" r:id="rId36"/>
    <p:sldId id="355" r:id="rId37"/>
    <p:sldId id="267" r:id="rId38"/>
    <p:sldId id="268" r:id="rId39"/>
    <p:sldId id="404" r:id="rId40"/>
    <p:sldId id="405" r:id="rId41"/>
    <p:sldId id="406" r:id="rId42"/>
    <p:sldId id="356" r:id="rId43"/>
    <p:sldId id="357" r:id="rId44"/>
    <p:sldId id="358" r:id="rId45"/>
    <p:sldId id="359" r:id="rId46"/>
    <p:sldId id="360" r:id="rId47"/>
    <p:sldId id="361" r:id="rId48"/>
    <p:sldId id="362" r:id="rId49"/>
    <p:sldId id="363" r:id="rId50"/>
    <p:sldId id="364" r:id="rId51"/>
    <p:sldId id="365" r:id="rId52"/>
    <p:sldId id="366" r:id="rId53"/>
    <p:sldId id="367" r:id="rId54"/>
    <p:sldId id="368" r:id="rId55"/>
    <p:sldId id="369" r:id="rId56"/>
    <p:sldId id="370" r:id="rId57"/>
    <p:sldId id="371" r:id="rId58"/>
    <p:sldId id="286" r:id="rId59"/>
    <p:sldId id="287" r:id="rId60"/>
    <p:sldId id="407" r:id="rId61"/>
    <p:sldId id="408" r:id="rId62"/>
    <p:sldId id="372" r:id="rId63"/>
    <p:sldId id="373" r:id="rId64"/>
    <p:sldId id="374" r:id="rId65"/>
    <p:sldId id="409" r:id="rId66"/>
    <p:sldId id="410" r:id="rId67"/>
    <p:sldId id="375" r:id="rId68"/>
    <p:sldId id="411" r:id="rId69"/>
    <p:sldId id="412" r:id="rId70"/>
    <p:sldId id="376" r:id="rId71"/>
    <p:sldId id="377" r:id="rId72"/>
    <p:sldId id="378" r:id="rId73"/>
    <p:sldId id="379" r:id="rId74"/>
    <p:sldId id="380" r:id="rId75"/>
    <p:sldId id="381" r:id="rId76"/>
    <p:sldId id="382" r:id="rId77"/>
    <p:sldId id="383" r:id="rId78"/>
    <p:sldId id="413" r:id="rId79"/>
    <p:sldId id="384" r:id="rId80"/>
    <p:sldId id="414" r:id="rId81"/>
    <p:sldId id="385" r:id="rId82"/>
    <p:sldId id="386" r:id="rId83"/>
    <p:sldId id="415" r:id="rId84"/>
    <p:sldId id="387" r:id="rId85"/>
    <p:sldId id="388" r:id="rId86"/>
    <p:sldId id="389" r:id="rId87"/>
    <p:sldId id="390" r:id="rId88"/>
    <p:sldId id="391" r:id="rId89"/>
    <p:sldId id="392" r:id="rId90"/>
    <p:sldId id="299" r:id="rId91"/>
    <p:sldId id="300" r:id="rId92"/>
    <p:sldId id="416" r:id="rId93"/>
    <p:sldId id="417" r:id="rId94"/>
    <p:sldId id="393" r:id="rId95"/>
    <p:sldId id="418" r:id="rId96"/>
    <p:sldId id="394" r:id="rId97"/>
    <p:sldId id="419" r:id="rId98"/>
    <p:sldId id="327" r:id="rId99"/>
    <p:sldId id="328" r:id="rId100"/>
    <p:sldId id="329" r:id="rId101"/>
    <p:sldId id="330" r:id="rId102"/>
    <p:sldId id="331" r:id="rId103"/>
    <p:sldId id="332" r:id="rId104"/>
    <p:sldId id="333" r:id="rId105"/>
    <p:sldId id="334" r:id="rId106"/>
    <p:sldId id="335" r:id="rId107"/>
    <p:sldId id="336" r:id="rId108"/>
    <p:sldId id="337" r:id="rId109"/>
    <p:sldId id="338" r:id="rId110"/>
    <p:sldId id="339" r:id="rId111"/>
    <p:sldId id="340" r:id="rId112"/>
    <p:sldId id="341" r:id="rId113"/>
    <p:sldId id="342" r:id="rId114"/>
    <p:sldId id="343" r:id="rId115"/>
    <p:sldId id="344" r:id="rId116"/>
    <p:sldId id="345" r:id="rId117"/>
    <p:sldId id="346" r:id="rId118"/>
    <p:sldId id="325" r:id="rId1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718" autoAdjust="0"/>
  </p:normalViewPr>
  <p:slideViewPr>
    <p:cSldViewPr>
      <p:cViewPr varScale="1">
        <p:scale>
          <a:sx n="105" d="100"/>
          <a:sy n="105" d="100"/>
        </p:scale>
        <p:origin x="-215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slide" Target="slides/slide106.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slide" Target="slides/slide76.xml"/><Relationship Id="rId90" Type="http://schemas.openxmlformats.org/officeDocument/2006/relationships/slide" Target="slides/slide84.xml"/><Relationship Id="rId95" Type="http://schemas.openxmlformats.org/officeDocument/2006/relationships/slide" Target="slides/slide89.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13" Type="http://schemas.openxmlformats.org/officeDocument/2006/relationships/slide" Target="slides/slide107.xml"/><Relationship Id="rId118" Type="http://schemas.openxmlformats.org/officeDocument/2006/relationships/slide" Target="slides/slide112.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103" Type="http://schemas.openxmlformats.org/officeDocument/2006/relationships/slide" Target="slides/slide97.xml"/><Relationship Id="rId108" Type="http://schemas.openxmlformats.org/officeDocument/2006/relationships/slide" Target="slides/slide102.xml"/><Relationship Id="rId116" Type="http://schemas.openxmlformats.org/officeDocument/2006/relationships/slide" Target="slides/slide11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11" Type="http://schemas.openxmlformats.org/officeDocument/2006/relationships/slide" Target="slides/slide10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slide" Target="slides/slide100.xml"/><Relationship Id="rId114" Type="http://schemas.openxmlformats.org/officeDocument/2006/relationships/slide" Target="slides/slide108.xml"/><Relationship Id="rId119" Type="http://schemas.openxmlformats.org/officeDocument/2006/relationships/slide" Target="slides/slide113.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presProps" Target="presProps.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226966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56744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7489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71741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33930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135839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26008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30286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2362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752764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9122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5976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01751"/>
            <a:ext cx="8229600" cy="317843"/>
          </a:xfrm>
        </p:spPr>
        <p:txBody>
          <a:bodyPr/>
          <a:lstStyle>
            <a:lvl1pPr>
              <a:defRPr sz="2000">
                <a:latin typeface="+mj-lt"/>
                <a:cs typeface="Times New Roman" panose="02020603050405020304" pitchFamily="18" charset="0"/>
              </a:defRPr>
            </a:lvl1pPr>
          </a:lstStyle>
          <a:p>
            <a:r>
              <a:rPr lang="en-US" dirty="0" smtClean="0"/>
              <a:t>Click to edit Master title style</a:t>
            </a:r>
            <a:endParaRPr lang="en-IN" dirty="0"/>
          </a:p>
        </p:txBody>
      </p:sp>
      <p:sp>
        <p:nvSpPr>
          <p:cNvPr id="3" name="Footer Placeholder 2"/>
          <p:cNvSpPr>
            <a:spLocks noGrp="1"/>
          </p:cNvSpPr>
          <p:nvPr>
            <p:ph type="ftr" sz="quarter" idx="10"/>
          </p:nvPr>
        </p:nvSpPr>
        <p:spPr>
          <a:xfrm>
            <a:off x="93969" y="6172200"/>
            <a:ext cx="8595360" cy="235463"/>
          </a:xfrm>
          <a:prstGeom prst="rect">
            <a:avLst/>
          </a:prstGeom>
        </p:spPr>
        <p:txBody>
          <a:bodyPr/>
          <a:lstStyle/>
          <a:p>
            <a:pPr eaLnBrk="1" fontAlgn="auto" hangingPunct="1">
              <a:spcBef>
                <a:spcPts val="0"/>
              </a:spcBef>
              <a:spcAft>
                <a:spcPts val="0"/>
              </a:spcAft>
            </a:pPr>
            <a:endParaRPr lang="en-US" dirty="0">
              <a:solidFill>
                <a:prstClr val="black"/>
              </a:solidFill>
              <a:latin typeface="Arial"/>
            </a:endParaRPr>
          </a:p>
        </p:txBody>
      </p:sp>
      <p:sp>
        <p:nvSpPr>
          <p:cNvPr id="4" name="Date Placeholder 3"/>
          <p:cNvSpPr>
            <a:spLocks noGrp="1"/>
          </p:cNvSpPr>
          <p:nvPr>
            <p:ph type="dt" sz="half" idx="11"/>
          </p:nvPr>
        </p:nvSpPr>
        <p:spPr/>
        <p:txBody>
          <a:bodyPr/>
          <a:lstStyle/>
          <a:p>
            <a:pPr eaLnBrk="1" fontAlgn="auto" hangingPunct="1">
              <a:spcBef>
                <a:spcPts val="0"/>
              </a:spcBef>
              <a:spcAft>
                <a:spcPts val="0"/>
              </a:spcAft>
            </a:pPr>
            <a:fld id="{A9DF6EFB-3F44-496C-A842-1E0B3D3B975A}" type="datetimeFigureOut">
              <a:rPr lang="en-US" smtClean="0">
                <a:solidFill>
                  <a:prstClr val="white"/>
                </a:solidFill>
                <a:latin typeface="Arial"/>
              </a:rPr>
              <a:pPr eaLnBrk="1" fontAlgn="auto" hangingPunct="1">
                <a:spcBef>
                  <a:spcPts val="0"/>
                </a:spcBef>
                <a:spcAft>
                  <a:spcPts val="0"/>
                </a:spcAft>
              </a:pPr>
              <a:t>7/8/2019</a:t>
            </a:fld>
            <a:endParaRPr lang="en-US" dirty="0">
              <a:solidFill>
                <a:prstClr val="white"/>
              </a:solidFill>
              <a:latin typeface="Arial"/>
            </a:endParaRPr>
          </a:p>
        </p:txBody>
      </p:sp>
      <p:sp>
        <p:nvSpPr>
          <p:cNvPr id="5" name="Slide Number Placeholder 4"/>
          <p:cNvSpPr>
            <a:spLocks noGrp="1"/>
          </p:cNvSpPr>
          <p:nvPr>
            <p:ph type="sldNum" sz="quarter" idx="12"/>
          </p:nvPr>
        </p:nvSpPr>
        <p:spPr/>
        <p:txBody>
          <a:bodyPr/>
          <a:lstStyle/>
          <a:p>
            <a:pPr eaLnBrk="1" fontAlgn="auto" hangingPunct="1">
              <a:spcBef>
                <a:spcPts val="0"/>
              </a:spcBef>
              <a:spcAft>
                <a:spcPts val="0"/>
              </a:spcAft>
            </a:pPr>
            <a:fld id="{200B2350-5261-4F5C-9DF5-EF0D264FC8D2}" type="slidenum">
              <a:rPr lang="en-US" smtClean="0">
                <a:solidFill>
                  <a:prstClr val="white"/>
                </a:solidFill>
                <a:latin typeface="Arial"/>
              </a:rPr>
              <a:pPr eaLnBrk="1" fontAlgn="auto" hangingPunct="1">
                <a:spcBef>
                  <a:spcPts val="0"/>
                </a:spcBef>
                <a:spcAft>
                  <a:spcPts val="0"/>
                </a:spcAft>
              </a:pPr>
              <a:t>‹#›</a:t>
            </a:fld>
            <a:endParaRPr lang="en-US" dirty="0">
              <a:solidFill>
                <a:prstClr val="white"/>
              </a:solidFill>
              <a:latin typeface="Arial"/>
            </a:endParaRPr>
          </a:p>
        </p:txBody>
      </p:sp>
      <p:sp>
        <p:nvSpPr>
          <p:cNvPr id="7" name="Content Placeholder 6"/>
          <p:cNvSpPr>
            <a:spLocks noGrp="1"/>
          </p:cNvSpPr>
          <p:nvPr>
            <p:ph sz="quarter" idx="13"/>
          </p:nvPr>
        </p:nvSpPr>
        <p:spPr>
          <a:xfrm>
            <a:off x="457200" y="5872163"/>
            <a:ext cx="8229600" cy="300037"/>
          </a:xfrm>
        </p:spPr>
        <p:txBody>
          <a:bodyPr/>
          <a:lstStyle>
            <a:lvl1pPr marL="0" indent="0">
              <a:buNone/>
              <a:defRPr sz="1600"/>
            </a:lvl1pPr>
            <a:lvl2pPr>
              <a:defRPr sz="1600"/>
            </a:lvl2pPr>
            <a:lvl3pPr>
              <a:defRPr sz="1600"/>
            </a:lvl3pPr>
            <a:lvl4pPr>
              <a:defRPr sz="1600"/>
            </a:lvl4pPr>
            <a:lvl5pPr>
              <a:defRPr sz="1600"/>
            </a:lvl5pPr>
          </a:lstStyle>
          <a:p>
            <a:pPr lvl="0"/>
            <a:r>
              <a:rPr lang="en-US" dirty="0" smtClean="0"/>
              <a:t>Click to edit Master text styles</a:t>
            </a:r>
            <a:endParaRPr lang="en-IN" dirty="0"/>
          </a:p>
        </p:txBody>
      </p:sp>
    </p:spTree>
    <p:extLst>
      <p:ext uri="{BB962C8B-B14F-4D97-AF65-F5344CB8AC3E}">
        <p14:creationId xmlns:p14="http://schemas.microsoft.com/office/powerpoint/2010/main" val="1884136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emf"/><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48042165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00.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68.xml"/></Relationships>
</file>

<file path=ppt/slides/_rels/slide101.xml.rels><?xml version="1.0" encoding="UTF-8" standalone="yes"?>
<Relationships xmlns="http://schemas.openxmlformats.org/package/2006/relationships"><Relationship Id="rId2" Type="http://schemas.openxmlformats.org/officeDocument/2006/relationships/image" Target="../media/image71.jpg"/><Relationship Id="rId1" Type="http://schemas.openxmlformats.org/officeDocument/2006/relationships/slideLayout" Target="../slideLayouts/slideLayout68.xml"/></Relationships>
</file>

<file path=ppt/slides/_rels/slide102.xml.rels><?xml version="1.0" encoding="UTF-8" standalone="yes"?>
<Relationships xmlns="http://schemas.openxmlformats.org/package/2006/relationships"><Relationship Id="rId2" Type="http://schemas.openxmlformats.org/officeDocument/2006/relationships/image" Target="../media/image72.jpg"/><Relationship Id="rId1" Type="http://schemas.openxmlformats.org/officeDocument/2006/relationships/slideLayout" Target="../slideLayouts/slideLayout68.xml"/></Relationships>
</file>

<file path=ppt/slides/_rels/slide103.xml.rels><?xml version="1.0" encoding="UTF-8" standalone="yes"?>
<Relationships xmlns="http://schemas.openxmlformats.org/package/2006/relationships"><Relationship Id="rId2" Type="http://schemas.openxmlformats.org/officeDocument/2006/relationships/image" Target="../media/image73.jpg"/><Relationship Id="rId1" Type="http://schemas.openxmlformats.org/officeDocument/2006/relationships/slideLayout" Target="../slideLayouts/slideLayout68.xml"/></Relationships>
</file>

<file path=ppt/slides/_rels/slide104.xml.rels><?xml version="1.0" encoding="UTF-8" standalone="yes"?>
<Relationships xmlns="http://schemas.openxmlformats.org/package/2006/relationships"><Relationship Id="rId2" Type="http://schemas.openxmlformats.org/officeDocument/2006/relationships/image" Target="../media/image74.jpg"/><Relationship Id="rId1" Type="http://schemas.openxmlformats.org/officeDocument/2006/relationships/slideLayout" Target="../slideLayouts/slideLayout68.xml"/></Relationships>
</file>

<file path=ppt/slides/_rels/slide105.xml.rels><?xml version="1.0" encoding="UTF-8" standalone="yes"?>
<Relationships xmlns="http://schemas.openxmlformats.org/package/2006/relationships"><Relationship Id="rId2" Type="http://schemas.openxmlformats.org/officeDocument/2006/relationships/image" Target="../media/image75.jpg"/><Relationship Id="rId1" Type="http://schemas.openxmlformats.org/officeDocument/2006/relationships/slideLayout" Target="../slideLayouts/slideLayout68.xml"/></Relationships>
</file>

<file path=ppt/slides/_rels/slide106.xml.rels><?xml version="1.0" encoding="UTF-8" standalone="yes"?>
<Relationships xmlns="http://schemas.openxmlformats.org/package/2006/relationships"><Relationship Id="rId2" Type="http://schemas.openxmlformats.org/officeDocument/2006/relationships/image" Target="../media/image76.jpg"/><Relationship Id="rId1" Type="http://schemas.openxmlformats.org/officeDocument/2006/relationships/slideLayout" Target="../slideLayouts/slideLayout68.xml"/></Relationships>
</file>

<file path=ppt/slides/_rels/slide107.xml.rels><?xml version="1.0" encoding="UTF-8" standalone="yes"?>
<Relationships xmlns="http://schemas.openxmlformats.org/package/2006/relationships"><Relationship Id="rId2" Type="http://schemas.openxmlformats.org/officeDocument/2006/relationships/image" Target="../media/image77.jpg"/><Relationship Id="rId1" Type="http://schemas.openxmlformats.org/officeDocument/2006/relationships/slideLayout" Target="../slideLayouts/slideLayout68.xml"/></Relationships>
</file>

<file path=ppt/slides/_rels/slide108.xml.rels><?xml version="1.0" encoding="UTF-8" standalone="yes"?>
<Relationships xmlns="http://schemas.openxmlformats.org/package/2006/relationships"><Relationship Id="rId2" Type="http://schemas.openxmlformats.org/officeDocument/2006/relationships/image" Target="../media/image78.jpg"/><Relationship Id="rId1" Type="http://schemas.openxmlformats.org/officeDocument/2006/relationships/slideLayout" Target="../slideLayouts/slideLayout68.xml"/></Relationships>
</file>

<file path=ppt/slides/_rels/slide109.xml.rels><?xml version="1.0" encoding="UTF-8" standalone="yes"?>
<Relationships xmlns="http://schemas.openxmlformats.org/package/2006/relationships"><Relationship Id="rId2" Type="http://schemas.openxmlformats.org/officeDocument/2006/relationships/image" Target="../media/image79.jpg"/><Relationship Id="rId1" Type="http://schemas.openxmlformats.org/officeDocument/2006/relationships/slideLayout" Target="../slideLayouts/slideLayout6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10.xml.rels><?xml version="1.0" encoding="UTF-8" standalone="yes"?>
<Relationships xmlns="http://schemas.openxmlformats.org/package/2006/relationships"><Relationship Id="rId2" Type="http://schemas.openxmlformats.org/officeDocument/2006/relationships/image" Target="../media/image80.jpg"/><Relationship Id="rId1" Type="http://schemas.openxmlformats.org/officeDocument/2006/relationships/slideLayout" Target="../slideLayouts/slideLayout68.xml"/></Relationships>
</file>

<file path=ppt/slides/_rels/slide111.xml.rels><?xml version="1.0" encoding="UTF-8" standalone="yes"?>
<Relationships xmlns="http://schemas.openxmlformats.org/package/2006/relationships"><Relationship Id="rId2" Type="http://schemas.openxmlformats.org/officeDocument/2006/relationships/image" Target="../media/image81.jpg"/><Relationship Id="rId1" Type="http://schemas.openxmlformats.org/officeDocument/2006/relationships/slideLayout" Target="../slideLayouts/slideLayout68.xml"/></Relationships>
</file>

<file path=ppt/slides/_rels/slide112.xml.rels><?xml version="1.0" encoding="UTF-8" standalone="yes"?>
<Relationships xmlns="http://schemas.openxmlformats.org/package/2006/relationships"><Relationship Id="rId2" Type="http://schemas.openxmlformats.org/officeDocument/2006/relationships/image" Target="../media/image82.jpg"/><Relationship Id="rId1" Type="http://schemas.openxmlformats.org/officeDocument/2006/relationships/slideLayout" Target="../slideLayouts/slideLayout68.xml"/></Relationships>
</file>

<file path=ppt/slides/_rels/slide113.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65.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6.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6.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6.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6.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6.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6.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6.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6.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56.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5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56.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56.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56.xml"/></Relationships>
</file>

<file path=ppt/slides/_rels/slide4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56.xml"/></Relationships>
</file>

<file path=ppt/slides/_rels/slide4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56.xml"/></Relationships>
</file>

<file path=ppt/slides/_rels/slide4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56.xml"/></Relationships>
</file>

<file path=ppt/slides/_rels/slide4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56.xml"/></Relationships>
</file>

<file path=ppt/slides/_rels/slide4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56.xml"/></Relationships>
</file>

<file path=ppt/slides/_rels/slide4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56.xml"/></Relationships>
</file>

<file path=ppt/slides/_rels/slide4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56.xml"/></Relationships>
</file>

<file path=ppt/slides/_rels/slide48.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56.xml"/></Relationships>
</file>

<file path=ppt/slides/_rels/slide49.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3.xml"/></Relationships>
</file>

<file path=ppt/slides/_rels/slide50.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56.xml"/></Relationships>
</file>

<file path=ppt/slides/_rels/slide51.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56.xml"/></Relationships>
</file>

<file path=ppt/slides/_rels/slide52.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5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7.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56.xml"/></Relationships>
</file>

<file path=ppt/slides/_rels/slide58.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56.xml"/></Relationships>
</file>

<file path=ppt/slides/_rels/slide59.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56.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2.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5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5.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56.xml"/></Relationships>
</file>

<file path=ppt/slides/_rels/slide66.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56.xml"/></Relationships>
</file>

<file path=ppt/slides/_rels/slide67.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56.xml"/></Relationships>
</file>

<file path=ppt/slides/_rels/slide68.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56.xml"/></Relationships>
</file>

<file path=ppt/slides/_rels/slide69.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56.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4.xml"/></Relationships>
</file>

<file path=ppt/slides/_rels/slide70.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56.xml"/></Relationships>
</file>

<file path=ppt/slides/_rels/slide71.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56.xml"/></Relationships>
</file>

<file path=ppt/slides/_rels/slide72.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5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4.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5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6.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56.xml"/></Relationships>
</file>

<file path=ppt/slides/_rels/slide77.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5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9.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5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6.xml"/></Relationships>
</file>

<file path=ppt/slides/_rels/slide80.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56.xml"/></Relationships>
</file>

<file path=ppt/slides/_rels/slide81.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56.xml"/></Relationships>
</file>

<file path=ppt/slides/_rels/slide82.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56.xml"/></Relationships>
</file>

<file path=ppt/slides/_rels/slide83.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56.xml"/></Relationships>
</file>

<file path=ppt/slides/_rels/slide84.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5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9.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56.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1.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5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68.xml"/></Relationships>
</file>

<file path=ppt/slides/_rels/slide94.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68.xml"/></Relationships>
</file>

<file path=ppt/slides/_rels/slide95.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68.xml"/></Relationships>
</file>

<file path=ppt/slides/_rels/slide96.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68.xml"/></Relationships>
</file>

<file path=ppt/slides/_rels/slide97.xml.rels><?xml version="1.0" encoding="UTF-8" standalone="yes"?>
<Relationships xmlns="http://schemas.openxmlformats.org/package/2006/relationships"><Relationship Id="rId2" Type="http://schemas.openxmlformats.org/officeDocument/2006/relationships/image" Target="../media/image67.jpg"/><Relationship Id="rId1" Type="http://schemas.openxmlformats.org/officeDocument/2006/relationships/slideLayout" Target="../slideLayouts/slideLayout68.xml"/></Relationships>
</file>

<file path=ppt/slides/_rels/slide98.xml.rels><?xml version="1.0" encoding="UTF-8" standalone="yes"?>
<Relationships xmlns="http://schemas.openxmlformats.org/package/2006/relationships"><Relationship Id="rId2" Type="http://schemas.openxmlformats.org/officeDocument/2006/relationships/image" Target="../media/image68.jpg"/><Relationship Id="rId1" Type="http://schemas.openxmlformats.org/officeDocument/2006/relationships/slideLayout" Target="../slideLayouts/slideLayout68.xml"/></Relationships>
</file>

<file path=ppt/slides/_rels/slide99.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6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smtClean="0">
                <a:latin typeface="Arial" panose="020B0604020202020204" pitchFamily="34" charset="0"/>
                <a:cs typeface="Arial" panose="020B0604020202020204" pitchFamily="34" charset="0"/>
              </a:rPr>
              <a:t>Sixth Edition</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r>
              <a:rPr lang="en-US" dirty="0" smtClean="0"/>
              <a:t>Chapter </a:t>
            </a:r>
            <a:r>
              <a:rPr lang="en-US" dirty="0" smtClean="0"/>
              <a:t>117</a:t>
            </a:r>
            <a:endParaRPr lang="en-US" dirty="0"/>
          </a:p>
        </p:txBody>
      </p:sp>
      <p:sp>
        <p:nvSpPr>
          <p:cNvPr id="5" name="Text Placeholder 4"/>
          <p:cNvSpPr>
            <a:spLocks noGrp="1"/>
          </p:cNvSpPr>
          <p:nvPr>
            <p:ph type="body" sz="quarter" idx="15"/>
          </p:nvPr>
        </p:nvSpPr>
        <p:spPr/>
        <p:txBody>
          <a:bodyPr/>
          <a:lstStyle/>
          <a:p>
            <a:r>
              <a:rPr lang="en-US" sz="3200" b="1" dirty="0" smtClean="0">
                <a:solidFill>
                  <a:srgbClr val="005A70"/>
                </a:solidFill>
                <a:latin typeface="Arial" panose="020B0604020202020204" pitchFamily="34" charset="0"/>
                <a:cs typeface="Arial" panose="020B0604020202020204" pitchFamily="34" charset="0"/>
              </a:rPr>
              <a:t>Front Suspension and Service</a:t>
            </a:r>
            <a:endParaRPr lang="en-US" sz="3200" b="1" dirty="0" smtClean="0">
              <a:solidFill>
                <a:srgbClr val="005A70"/>
              </a:solidFill>
              <a:latin typeface="Arial" panose="020B0604020202020204" pitchFamily="34" charset="0"/>
              <a:cs typeface="Arial" panose="020B0604020202020204" pitchFamily="34" charset="0"/>
            </a:endParaRP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SHORT/LONG-ARM SUSPENSIONS (1 OF 2)</a:t>
            </a:r>
            <a:endParaRPr lang="en-US" dirty="0">
              <a:latin typeface="+mj-lt"/>
            </a:endParaRPr>
          </a:p>
        </p:txBody>
      </p:sp>
      <p:sp>
        <p:nvSpPr>
          <p:cNvPr id="3" name="Content Placeholder 2"/>
          <p:cNvSpPr>
            <a:spLocks noGrp="1"/>
          </p:cNvSpPr>
          <p:nvPr>
            <p:ph idx="1"/>
          </p:nvPr>
        </p:nvSpPr>
        <p:spPr/>
        <p:txBody>
          <a:bodyPr/>
          <a:lstStyle/>
          <a:p>
            <a:r>
              <a:rPr lang="en-US" dirty="0" smtClean="0"/>
              <a:t>Terminology</a:t>
            </a:r>
          </a:p>
          <a:p>
            <a:pPr lvl="1"/>
            <a:r>
              <a:rPr lang="en-US" dirty="0"/>
              <a:t>The short/long-arm suspension uses a </a:t>
            </a:r>
            <a:r>
              <a:rPr lang="en-US" dirty="0" smtClean="0"/>
              <a:t>short upper </a:t>
            </a:r>
            <a:r>
              <a:rPr lang="en-US" dirty="0"/>
              <a:t>control arm and a longer lower control arm and is </a:t>
            </a:r>
            <a:r>
              <a:rPr lang="en-US" dirty="0" smtClean="0"/>
              <a:t>usually referred </a:t>
            </a:r>
            <a:r>
              <a:rPr lang="en-US" dirty="0"/>
              <a:t>to as the SLA-type suspension</a:t>
            </a:r>
            <a:r>
              <a:rPr lang="en-US" dirty="0" smtClean="0"/>
              <a:t>.</a:t>
            </a:r>
          </a:p>
          <a:p>
            <a:r>
              <a:rPr lang="en-US" dirty="0" smtClean="0"/>
              <a:t>Strut Rods</a:t>
            </a:r>
          </a:p>
          <a:p>
            <a:pPr lvl="1"/>
            <a:r>
              <a:rPr lang="en-US" dirty="0"/>
              <a:t>A strut rod, also called a reaction rod</a:t>
            </a:r>
            <a:r>
              <a:rPr lang="en-US" i="1" dirty="0"/>
              <a:t>, </a:t>
            </a:r>
            <a:r>
              <a:rPr lang="en-US" dirty="0" smtClean="0"/>
              <a:t>provides support </a:t>
            </a:r>
            <a:r>
              <a:rPr lang="en-US" dirty="0"/>
              <a:t>to the axle during braking and acceleration forces</a:t>
            </a:r>
            <a:r>
              <a:rPr lang="en-US" dirty="0" smtClean="0"/>
              <a:t>.</a:t>
            </a:r>
          </a:p>
          <a:p>
            <a:pPr lvl="1"/>
            <a:endParaRPr lang="en-US" dirty="0"/>
          </a:p>
        </p:txBody>
      </p:sp>
    </p:spTree>
    <p:extLst>
      <p:ext uri="{BB962C8B-B14F-4D97-AF65-F5344CB8AC3E}">
        <p14:creationId xmlns:p14="http://schemas.microsoft.com/office/powerpoint/2010/main" val="28118856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38664"/>
          </a:xfrm>
        </p:spPr>
        <p:txBody>
          <a:bodyPr>
            <a:spAutoFit/>
          </a:bodyPr>
          <a:lstStyle/>
          <a:p>
            <a:r>
              <a:rPr lang="en-US" sz="2400" b="0" dirty="0" smtClean="0"/>
              <a:t>8. After </a:t>
            </a:r>
            <a:r>
              <a:rPr lang="en-US" sz="2400" b="0" dirty="0"/>
              <a:t>the strut has been removed from the vehicle, </a:t>
            </a:r>
            <a:r>
              <a:rPr lang="en-US" sz="2400" b="0" dirty="0" smtClean="0"/>
              <a:t>install the </a:t>
            </a:r>
            <a:r>
              <a:rPr lang="en-US" sz="2400" b="0" dirty="0"/>
              <a:t>assembly into a strut compressor.</a:t>
            </a:r>
            <a:endParaRPr lang="en-IN" sz="2400" dirty="0">
              <a:latin typeface="Arial (Headings)"/>
            </a:endParaRPr>
          </a:p>
        </p:txBody>
      </p:sp>
      <p:pic>
        <p:nvPicPr>
          <p:cNvPr id="6" name="Picture 5" descr="A photo shows strut assembly being installed on a strut compresso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518" y="1524000"/>
            <a:ext cx="6860054" cy="4548102"/>
          </a:xfrm>
          <a:prstGeom prst="rect">
            <a:avLst/>
          </a:prstGeom>
        </p:spPr>
      </p:pic>
    </p:spTree>
    <p:extLst>
      <p:ext uri="{BB962C8B-B14F-4D97-AF65-F5344CB8AC3E}">
        <p14:creationId xmlns:p14="http://schemas.microsoft.com/office/powerpoint/2010/main" val="129034609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38664"/>
          </a:xfrm>
        </p:spPr>
        <p:txBody>
          <a:bodyPr>
            <a:spAutoFit/>
          </a:bodyPr>
          <a:lstStyle/>
          <a:p>
            <a:r>
              <a:rPr lang="en-US" sz="2400" b="0" dirty="0" smtClean="0"/>
              <a:t>9. Position </a:t>
            </a:r>
            <a:r>
              <a:rPr lang="en-US" sz="2400" b="0" dirty="0"/>
              <a:t>the jaws of the compressor under the </a:t>
            </a:r>
            <a:r>
              <a:rPr lang="en-US" sz="2400" b="0" dirty="0" smtClean="0"/>
              <a:t>bearing assembly </a:t>
            </a:r>
            <a:r>
              <a:rPr lang="en-US" sz="2400" b="0" dirty="0"/>
              <a:t>as per the vehicle manufacturer’s instructions.</a:t>
            </a:r>
            <a:endParaRPr lang="en-IN" sz="2400" dirty="0">
              <a:latin typeface="Arial (Headings)"/>
            </a:endParaRPr>
          </a:p>
        </p:txBody>
      </p:sp>
      <p:pic>
        <p:nvPicPr>
          <p:cNvPr id="6" name="Picture 5" descr="A photo shows jaws of the compressor being positioned under the bearing assembly as per the vehicle manufacturer’s instructio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1973" y="1524000"/>
            <a:ext cx="6860054" cy="4548102"/>
          </a:xfrm>
          <a:prstGeom prst="rect">
            <a:avLst/>
          </a:prstGeom>
        </p:spPr>
      </p:pic>
    </p:spTree>
    <p:extLst>
      <p:ext uri="{BB962C8B-B14F-4D97-AF65-F5344CB8AC3E}">
        <p14:creationId xmlns:p14="http://schemas.microsoft.com/office/powerpoint/2010/main" val="259487046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38664"/>
          </a:xfrm>
        </p:spPr>
        <p:txBody>
          <a:bodyPr>
            <a:spAutoFit/>
          </a:bodyPr>
          <a:lstStyle/>
          <a:p>
            <a:r>
              <a:rPr lang="en-US" sz="2400" b="0" dirty="0" smtClean="0"/>
              <a:t>10. Turn </a:t>
            </a:r>
            <a:r>
              <a:rPr lang="en-US" sz="2400" b="0" dirty="0"/>
              <a:t>the compressor wheel until all tension of </a:t>
            </a:r>
            <a:r>
              <a:rPr lang="en-US" sz="2400" b="0" dirty="0" smtClean="0"/>
              <a:t>the spring </a:t>
            </a:r>
            <a:r>
              <a:rPr lang="en-US" sz="2400" b="0" dirty="0"/>
              <a:t>has been relieved from the upper </a:t>
            </a:r>
            <a:r>
              <a:rPr lang="en-US" sz="2400" b="0" dirty="0" smtClean="0"/>
              <a:t>bearing assembly</a:t>
            </a:r>
            <a:r>
              <a:rPr lang="en-US" sz="2400" b="0" dirty="0"/>
              <a:t>.</a:t>
            </a:r>
            <a:endParaRPr lang="en-IN" sz="2400" dirty="0">
              <a:latin typeface="Arial (Headings)"/>
            </a:endParaRPr>
          </a:p>
        </p:txBody>
      </p:sp>
      <p:pic>
        <p:nvPicPr>
          <p:cNvPr id="6" name="Picture 5" descr="A photo shows a compressor whee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1973" y="1524000"/>
            <a:ext cx="6860054" cy="4548102"/>
          </a:xfrm>
          <a:prstGeom prst="rect">
            <a:avLst/>
          </a:prstGeom>
        </p:spPr>
      </p:pic>
    </p:spTree>
    <p:extLst>
      <p:ext uri="{BB962C8B-B14F-4D97-AF65-F5344CB8AC3E}">
        <p14:creationId xmlns:p14="http://schemas.microsoft.com/office/powerpoint/2010/main" val="102727345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267" y="762000"/>
            <a:ext cx="8229600" cy="369332"/>
          </a:xfrm>
        </p:spPr>
        <p:txBody>
          <a:bodyPr>
            <a:spAutoFit/>
          </a:bodyPr>
          <a:lstStyle/>
          <a:p>
            <a:r>
              <a:rPr lang="en-US" sz="2400" b="0" dirty="0" smtClean="0"/>
              <a:t>11. Remove </a:t>
            </a:r>
            <a:r>
              <a:rPr lang="en-US" sz="2400" b="0" dirty="0"/>
              <a:t>the strut retaining nut.</a:t>
            </a:r>
            <a:endParaRPr lang="en-IN" sz="2400" dirty="0">
              <a:latin typeface="Arial (Headings)"/>
            </a:endParaRPr>
          </a:p>
        </p:txBody>
      </p:sp>
      <p:pic>
        <p:nvPicPr>
          <p:cNvPr id="6" name="Picture 5" descr="A photo shows strut retaining nut being remov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1040" y="1600200"/>
            <a:ext cx="6860054" cy="4548102"/>
          </a:xfrm>
          <a:prstGeom prst="rect">
            <a:avLst/>
          </a:prstGeom>
        </p:spPr>
      </p:pic>
    </p:spTree>
    <p:extLst>
      <p:ext uri="{BB962C8B-B14F-4D97-AF65-F5344CB8AC3E}">
        <p14:creationId xmlns:p14="http://schemas.microsoft.com/office/powerpoint/2010/main" val="194030632"/>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369332"/>
          </a:xfrm>
        </p:spPr>
        <p:txBody>
          <a:bodyPr>
            <a:spAutoFit/>
          </a:bodyPr>
          <a:lstStyle/>
          <a:p>
            <a:r>
              <a:rPr lang="en-US" sz="2400" b="0" dirty="0" smtClean="0"/>
              <a:t>12. Remove </a:t>
            </a:r>
            <a:r>
              <a:rPr lang="en-US" sz="2400" b="0" dirty="0"/>
              <a:t>the strut assembly.</a:t>
            </a:r>
            <a:endParaRPr lang="en-IN" sz="2400" dirty="0">
              <a:latin typeface="Arial (Headings)"/>
            </a:endParaRPr>
          </a:p>
        </p:txBody>
      </p:sp>
      <p:pic>
        <p:nvPicPr>
          <p:cNvPr id="6" name="Picture 5" descr="A photo shows strut assembly being remov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1974" y="1600200"/>
            <a:ext cx="6860053" cy="4548102"/>
          </a:xfrm>
          <a:prstGeom prst="rect">
            <a:avLst/>
          </a:prstGeom>
        </p:spPr>
      </p:pic>
    </p:spTree>
    <p:extLst>
      <p:ext uri="{BB962C8B-B14F-4D97-AF65-F5344CB8AC3E}">
        <p14:creationId xmlns:p14="http://schemas.microsoft.com/office/powerpoint/2010/main" val="81525563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990" y="76200"/>
            <a:ext cx="8229600" cy="1107996"/>
          </a:xfrm>
        </p:spPr>
        <p:txBody>
          <a:bodyPr>
            <a:spAutoFit/>
          </a:bodyPr>
          <a:lstStyle/>
          <a:p>
            <a:r>
              <a:rPr lang="en-US" sz="2400" b="0" dirty="0" smtClean="0"/>
              <a:t>13. Before </a:t>
            </a:r>
            <a:r>
              <a:rPr lang="en-US" sz="2400" b="0" dirty="0"/>
              <a:t>installing the replacement strut, check </a:t>
            </a:r>
            <a:r>
              <a:rPr lang="en-US" sz="2400" b="0" dirty="0" smtClean="0"/>
              <a:t>the upper </a:t>
            </a:r>
            <a:r>
              <a:rPr lang="en-US" sz="2400" b="0" dirty="0"/>
              <a:t>bearing by exerting a downward force on </a:t>
            </a:r>
            <a:r>
              <a:rPr lang="en-US" sz="2400" b="0" dirty="0" smtClean="0"/>
              <a:t>the bearing </a:t>
            </a:r>
            <a:r>
              <a:rPr lang="en-US" sz="2400" b="0" dirty="0"/>
              <a:t>while rotating and check for </a:t>
            </a:r>
            <a:r>
              <a:rPr lang="en-US" sz="2400" b="0" dirty="0" smtClean="0"/>
              <a:t>roughness. Replace </a:t>
            </a:r>
            <a:r>
              <a:rPr lang="en-US" sz="2400" b="0" dirty="0"/>
              <a:t>if necessary.</a:t>
            </a:r>
            <a:endParaRPr lang="en-IN" sz="2400" dirty="0">
              <a:latin typeface="Arial (Headings)"/>
            </a:endParaRPr>
          </a:p>
        </p:txBody>
      </p:sp>
      <p:pic>
        <p:nvPicPr>
          <p:cNvPr id="6" name="Picture 5" descr="A photo shows checking of the upper bearing by exerting a downward force on the bearing while rotating and check for roughness, before installing the replacement stru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8764" y="1600200"/>
            <a:ext cx="6860053" cy="4548102"/>
          </a:xfrm>
          <a:prstGeom prst="rect">
            <a:avLst/>
          </a:prstGeom>
        </p:spPr>
      </p:pic>
    </p:spTree>
    <p:extLst>
      <p:ext uri="{BB962C8B-B14F-4D97-AF65-F5344CB8AC3E}">
        <p14:creationId xmlns:p14="http://schemas.microsoft.com/office/powerpoint/2010/main" val="3281604652"/>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38664"/>
          </a:xfrm>
        </p:spPr>
        <p:txBody>
          <a:bodyPr>
            <a:spAutoFit/>
          </a:bodyPr>
          <a:lstStyle/>
          <a:p>
            <a:r>
              <a:rPr lang="en-US" sz="2400" b="0" dirty="0" smtClean="0"/>
              <a:t>14. Install </a:t>
            </a:r>
            <a:r>
              <a:rPr lang="en-US" sz="2400" b="0" dirty="0"/>
              <a:t>the strut from underneath the </a:t>
            </a:r>
            <a:r>
              <a:rPr lang="en-US" sz="2400" b="0" dirty="0" smtClean="0"/>
              <a:t>spring compressor fixture</a:t>
            </a:r>
            <a:r>
              <a:rPr lang="en-US" sz="2400" b="0" dirty="0"/>
              <a:t>.</a:t>
            </a:r>
            <a:endParaRPr lang="en-IN" sz="2400" dirty="0">
              <a:latin typeface="Arial (Headings)"/>
            </a:endParaRPr>
          </a:p>
        </p:txBody>
      </p:sp>
      <p:pic>
        <p:nvPicPr>
          <p:cNvPr id="6" name="Picture 5" descr="A photo shows strut being installed from underneath the spring compresso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1974" y="1600200"/>
            <a:ext cx="6860053" cy="4548101"/>
          </a:xfrm>
          <a:prstGeom prst="rect">
            <a:avLst/>
          </a:prstGeom>
        </p:spPr>
      </p:pic>
    </p:spTree>
    <p:extLst>
      <p:ext uri="{BB962C8B-B14F-4D97-AF65-F5344CB8AC3E}">
        <p14:creationId xmlns:p14="http://schemas.microsoft.com/office/powerpoint/2010/main" val="253889008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400"/>
            <a:ext cx="8229600" cy="1107996"/>
          </a:xfrm>
        </p:spPr>
        <p:txBody>
          <a:bodyPr>
            <a:spAutoFit/>
          </a:bodyPr>
          <a:lstStyle/>
          <a:p>
            <a:r>
              <a:rPr lang="en-US" sz="2400" b="0" dirty="0" smtClean="0"/>
              <a:t>15. Install </a:t>
            </a:r>
            <a:r>
              <a:rPr lang="en-US" sz="2400" b="0" dirty="0"/>
              <a:t>the strut retaining nut. Most vehicle </a:t>
            </a:r>
            <a:r>
              <a:rPr lang="en-US" sz="2400" b="0" dirty="0" smtClean="0"/>
              <a:t>manufacturers specify </a:t>
            </a:r>
            <a:r>
              <a:rPr lang="en-US" sz="2400" b="0" dirty="0"/>
              <a:t>that the strut retaining nut be </a:t>
            </a:r>
            <a:r>
              <a:rPr lang="en-US" sz="2400" b="0" dirty="0" smtClean="0"/>
              <a:t>replaced and </a:t>
            </a:r>
            <a:r>
              <a:rPr lang="en-US" sz="2400" b="0" dirty="0"/>
              <a:t>the old one discarded.</a:t>
            </a:r>
            <a:endParaRPr lang="en-IN" sz="2400" dirty="0">
              <a:latin typeface="Arial (Headings)"/>
            </a:endParaRPr>
          </a:p>
        </p:txBody>
      </p:sp>
      <p:pic>
        <p:nvPicPr>
          <p:cNvPr id="6" name="Picture 5" descr="A photo shows strut retaining nut being install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1973" y="1600200"/>
            <a:ext cx="6860053" cy="4548101"/>
          </a:xfrm>
          <a:prstGeom prst="rect">
            <a:avLst/>
          </a:prstGeom>
        </p:spPr>
      </p:pic>
    </p:spTree>
    <p:extLst>
      <p:ext uri="{BB962C8B-B14F-4D97-AF65-F5344CB8AC3E}">
        <p14:creationId xmlns:p14="http://schemas.microsoft.com/office/powerpoint/2010/main" val="3064510922"/>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6233"/>
            <a:ext cx="8229600" cy="1107996"/>
          </a:xfrm>
        </p:spPr>
        <p:txBody>
          <a:bodyPr>
            <a:spAutoFit/>
          </a:bodyPr>
          <a:lstStyle/>
          <a:p>
            <a:r>
              <a:rPr lang="en-US" sz="2400" b="0" dirty="0" smtClean="0"/>
              <a:t>16. Before </a:t>
            </a:r>
            <a:r>
              <a:rPr lang="en-US" sz="2400" b="0" dirty="0"/>
              <a:t>loosening the tension, check that the </a:t>
            </a:r>
            <a:r>
              <a:rPr lang="en-US" sz="2400" b="0" dirty="0" smtClean="0"/>
              <a:t>coil spring </a:t>
            </a:r>
            <a:r>
              <a:rPr lang="en-US" sz="2400" b="0" dirty="0"/>
              <a:t>is correctly located at both the top and </a:t>
            </a:r>
            <a:r>
              <a:rPr lang="en-US" sz="2400" b="0" dirty="0" smtClean="0"/>
              <a:t>the bottom</a:t>
            </a:r>
            <a:r>
              <a:rPr lang="en-US" sz="2400" b="0" dirty="0"/>
              <a:t>, then release the tension on the spring.</a:t>
            </a:r>
            <a:endParaRPr lang="en-IN" sz="2400" dirty="0">
              <a:latin typeface="Arial (Headings)"/>
            </a:endParaRPr>
          </a:p>
        </p:txBody>
      </p:sp>
      <p:pic>
        <p:nvPicPr>
          <p:cNvPr id="6" name="Picture 5" descr="A photo shows coil spring being checked for correct location at the top and the botto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7256" y="1524000"/>
            <a:ext cx="6860051" cy="4548101"/>
          </a:xfrm>
          <a:prstGeom prst="rect">
            <a:avLst/>
          </a:prstGeom>
        </p:spPr>
      </p:pic>
    </p:spTree>
    <p:extLst>
      <p:ext uri="{BB962C8B-B14F-4D97-AF65-F5344CB8AC3E}">
        <p14:creationId xmlns:p14="http://schemas.microsoft.com/office/powerpoint/2010/main" val="967973754"/>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008" y="304800"/>
            <a:ext cx="8229600" cy="923330"/>
          </a:xfrm>
        </p:spPr>
        <p:txBody>
          <a:bodyPr>
            <a:spAutoFit/>
          </a:bodyPr>
          <a:lstStyle/>
          <a:p>
            <a:r>
              <a:rPr lang="en-US" b="0" dirty="0" smtClean="0"/>
              <a:t>17. Remove </a:t>
            </a:r>
            <a:r>
              <a:rPr lang="en-US" b="0" dirty="0"/>
              <a:t>the strut assembly from the </a:t>
            </a:r>
            <a:r>
              <a:rPr lang="en-US" b="0" dirty="0" smtClean="0"/>
              <a:t>compressor and </a:t>
            </a:r>
            <a:r>
              <a:rPr lang="en-US" b="0" dirty="0"/>
              <a:t>back of the vehicle and install the </a:t>
            </a:r>
            <a:r>
              <a:rPr lang="en-US" b="0" dirty="0" smtClean="0"/>
              <a:t>upper fasteners</a:t>
            </a:r>
            <a:r>
              <a:rPr lang="en-US" b="0" dirty="0"/>
              <a:t>. Do not torque to specifications until </a:t>
            </a:r>
            <a:r>
              <a:rPr lang="en-US" b="0" dirty="0" smtClean="0"/>
              <a:t>the lower </a:t>
            </a:r>
            <a:r>
              <a:rPr lang="en-US" b="0" dirty="0"/>
              <a:t>fasteners have been installed.</a:t>
            </a:r>
            <a:endParaRPr lang="en-IN" dirty="0">
              <a:latin typeface="Arial (Headings)"/>
            </a:endParaRPr>
          </a:p>
        </p:txBody>
      </p:sp>
      <p:pic>
        <p:nvPicPr>
          <p:cNvPr id="6" name="Picture 5" descr="A photo shows strut assembly being removed from the compresso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1783" y="1600200"/>
            <a:ext cx="6860051" cy="4548101"/>
          </a:xfrm>
          <a:prstGeom prst="rect">
            <a:avLst/>
          </a:prstGeom>
        </p:spPr>
      </p:pic>
    </p:spTree>
    <p:extLst>
      <p:ext uri="{BB962C8B-B14F-4D97-AF65-F5344CB8AC3E}">
        <p14:creationId xmlns:p14="http://schemas.microsoft.com/office/powerpoint/2010/main" val="31804108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SHORT/LONG-ARM </a:t>
            </a:r>
            <a:r>
              <a:rPr lang="en-US" dirty="0" smtClean="0">
                <a:latin typeface="+mj-lt"/>
              </a:rPr>
              <a:t>SUSPENSIONS (2 OF 2)</a:t>
            </a:r>
            <a:endParaRPr lang="en-US" dirty="0">
              <a:latin typeface="+mj-lt"/>
            </a:endParaRPr>
          </a:p>
        </p:txBody>
      </p:sp>
      <p:sp>
        <p:nvSpPr>
          <p:cNvPr id="3" name="Content Placeholder 2"/>
          <p:cNvSpPr>
            <a:spLocks noGrp="1"/>
          </p:cNvSpPr>
          <p:nvPr>
            <p:ph idx="1"/>
          </p:nvPr>
        </p:nvSpPr>
        <p:spPr/>
        <p:txBody>
          <a:bodyPr/>
          <a:lstStyle/>
          <a:p>
            <a:r>
              <a:rPr lang="en-US" dirty="0"/>
              <a:t>Coil Spring Front Suspensions</a:t>
            </a:r>
          </a:p>
          <a:p>
            <a:pPr lvl="1"/>
            <a:r>
              <a:rPr lang="en-US" dirty="0"/>
              <a:t>Locating the coil spring on the lower control arm is the most common SLA-type suspension configuration.</a:t>
            </a:r>
          </a:p>
          <a:p>
            <a:r>
              <a:rPr lang="en-US" dirty="0" smtClean="0"/>
              <a:t>Torsion Bar Front Suspensions</a:t>
            </a:r>
          </a:p>
          <a:p>
            <a:pPr lvl="1"/>
            <a:r>
              <a:rPr lang="en-US" dirty="0" smtClean="0"/>
              <a:t>Short/long-arm suspensions </a:t>
            </a:r>
            <a:r>
              <a:rPr lang="en-US" dirty="0"/>
              <a:t>use longitudinal torsion bars, especially in trucks.</a:t>
            </a:r>
            <a:endParaRPr lang="en-US" dirty="0"/>
          </a:p>
        </p:txBody>
      </p:sp>
    </p:spTree>
    <p:extLst>
      <p:ext uri="{BB962C8B-B14F-4D97-AF65-F5344CB8AC3E}">
        <p14:creationId xmlns:p14="http://schemas.microsoft.com/office/powerpoint/2010/main" val="41616763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38664"/>
          </a:xfrm>
        </p:spPr>
        <p:txBody>
          <a:bodyPr>
            <a:spAutoFit/>
          </a:bodyPr>
          <a:lstStyle/>
          <a:p>
            <a:r>
              <a:rPr lang="en-US" sz="2400" b="0" dirty="0" smtClean="0"/>
              <a:t>18. Attach </a:t>
            </a:r>
            <a:r>
              <a:rPr lang="en-US" sz="2400" b="0" dirty="0"/>
              <a:t>the lower strut to the steering </a:t>
            </a:r>
            <a:r>
              <a:rPr lang="en-US" sz="2400" b="0" dirty="0" smtClean="0"/>
              <a:t>knuckle using </a:t>
            </a:r>
            <a:r>
              <a:rPr lang="en-US" sz="2400" b="0" dirty="0"/>
              <a:t>the original hardened bolts and nuts.</a:t>
            </a:r>
            <a:endParaRPr lang="en-IN" sz="2400" dirty="0">
              <a:latin typeface="Arial (Headings)"/>
            </a:endParaRPr>
          </a:p>
        </p:txBody>
      </p:sp>
      <p:pic>
        <p:nvPicPr>
          <p:cNvPr id="6" name="Picture 5" descr="A photo shows bolting of lower strut to the steering knuckl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1975" y="1524000"/>
            <a:ext cx="6860051" cy="4548101"/>
          </a:xfrm>
          <a:prstGeom prst="rect">
            <a:avLst/>
          </a:prstGeom>
        </p:spPr>
      </p:pic>
    </p:spTree>
    <p:extLst>
      <p:ext uri="{BB962C8B-B14F-4D97-AF65-F5344CB8AC3E}">
        <p14:creationId xmlns:p14="http://schemas.microsoft.com/office/powerpoint/2010/main" val="2493208448"/>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38664"/>
          </a:xfrm>
        </p:spPr>
        <p:txBody>
          <a:bodyPr>
            <a:spAutoFit/>
          </a:bodyPr>
          <a:lstStyle/>
          <a:p>
            <a:r>
              <a:rPr lang="en-US" sz="2400" b="0" dirty="0" smtClean="0"/>
              <a:t>19. Using </a:t>
            </a:r>
            <a:r>
              <a:rPr lang="en-US" sz="2400" b="0" dirty="0"/>
              <a:t>a torque wrench, torque all fasteners </a:t>
            </a:r>
            <a:r>
              <a:rPr lang="en-US" sz="2400" b="0" dirty="0" smtClean="0"/>
              <a:t>to factory specifications</a:t>
            </a:r>
            <a:r>
              <a:rPr lang="en-US" sz="2400" b="0" dirty="0"/>
              <a:t>.</a:t>
            </a:r>
            <a:endParaRPr lang="en-IN" sz="2400" dirty="0">
              <a:latin typeface="Arial (Headings)"/>
            </a:endParaRPr>
          </a:p>
        </p:txBody>
      </p:sp>
      <p:pic>
        <p:nvPicPr>
          <p:cNvPr id="6" name="Picture 5" descr="A photo shows all fasteners torqued to factory specification using a torque wrench."/>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1975" y="1524000"/>
            <a:ext cx="6860051" cy="4548101"/>
          </a:xfrm>
          <a:prstGeom prst="rect">
            <a:avLst/>
          </a:prstGeom>
        </p:spPr>
      </p:pic>
    </p:spTree>
    <p:extLst>
      <p:ext uri="{BB962C8B-B14F-4D97-AF65-F5344CB8AC3E}">
        <p14:creationId xmlns:p14="http://schemas.microsoft.com/office/powerpoint/2010/main" val="2001885328"/>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4354"/>
            <a:ext cx="8229600" cy="1107996"/>
          </a:xfrm>
        </p:spPr>
        <p:txBody>
          <a:bodyPr>
            <a:spAutoFit/>
          </a:bodyPr>
          <a:lstStyle/>
          <a:p>
            <a:r>
              <a:rPr lang="en-US" sz="2400" b="0" dirty="0" smtClean="0"/>
              <a:t>20. Install </a:t>
            </a:r>
            <a:r>
              <a:rPr lang="en-US" sz="2400" b="0" dirty="0"/>
              <a:t>the tire/wheel assembly, lower </a:t>
            </a:r>
            <a:r>
              <a:rPr lang="en-US" sz="2400" b="0" dirty="0" smtClean="0"/>
              <a:t>the vehicle</a:t>
            </a:r>
            <a:r>
              <a:rPr lang="en-US" sz="2400" b="0" dirty="0"/>
              <a:t>, and torque the lug nuts </a:t>
            </a:r>
            <a:r>
              <a:rPr lang="en-US" sz="2400" b="0" dirty="0" smtClean="0"/>
              <a:t>to factory specifications</a:t>
            </a:r>
            <a:r>
              <a:rPr lang="en-US" sz="2400" b="0" dirty="0"/>
              <a:t>. Align the vehicle before </a:t>
            </a:r>
            <a:r>
              <a:rPr lang="en-US" sz="2400" b="0" dirty="0" smtClean="0"/>
              <a:t>returning it </a:t>
            </a:r>
            <a:r>
              <a:rPr lang="en-US" sz="2400" b="0" dirty="0"/>
              <a:t>to the customer.</a:t>
            </a:r>
            <a:endParaRPr lang="en-IN" sz="2400" dirty="0">
              <a:latin typeface="Arial (Headings)"/>
            </a:endParaRPr>
          </a:p>
        </p:txBody>
      </p:sp>
      <p:pic>
        <p:nvPicPr>
          <p:cNvPr id="6" name="Picture 5" descr="A photo shows the lug nuts of a vehicle being torqued to specificatio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1975" y="1676400"/>
            <a:ext cx="6860051" cy="4548101"/>
          </a:xfrm>
          <a:prstGeom prst="rect">
            <a:avLst/>
          </a:prstGeom>
        </p:spPr>
      </p:pic>
    </p:spTree>
    <p:extLst>
      <p:ext uri="{BB962C8B-B14F-4D97-AF65-F5344CB8AC3E}">
        <p14:creationId xmlns:p14="http://schemas.microsoft.com/office/powerpoint/2010/main" val="971913324"/>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dirty="0">
                <a:latin typeface="+mj-lt"/>
              </a:rPr>
              <a:t>Figure 117.5 The upper control arm is shorter than the lower control arm on a short/long-arm (SLA) suspension</a:t>
            </a:r>
            <a:endParaRPr lang="en-US" dirty="0">
              <a:latin typeface="+mj-lt"/>
            </a:endParaRPr>
          </a:p>
        </p:txBody>
      </p:sp>
      <p:pic>
        <p:nvPicPr>
          <p:cNvPr id="6" name="Picture 5" descr="The illustration shows the following components:&#10;• The wheel hub is attached to upper and lower control arm via upper and lower ball joints respectively.&#10;• The upper and lower arm is attached to chassis using upper and lower control arm bushing respectively.&#10;• A shock absorber with spring coil is placed between upper and lower arm.&#10;• Sway bar link kit is placed on the lower control arm and the left and right sway bar link kits are connected by sway bar, which is held in place by Sway bar bushing.&#10;• Spindle/ Steering knuckle is a part of wheel hub steering assembly.&#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046" y="2070119"/>
            <a:ext cx="7777908" cy="3926288"/>
          </a:xfrm>
          <a:prstGeom prst="rect">
            <a:avLst/>
          </a:prstGeom>
        </p:spPr>
      </p:pic>
    </p:spTree>
    <p:extLst>
      <p:ext uri="{BB962C8B-B14F-4D97-AF65-F5344CB8AC3E}">
        <p14:creationId xmlns:p14="http://schemas.microsoft.com/office/powerpoint/2010/main" val="3992026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dirty="0">
                <a:latin typeface="+mj-lt"/>
              </a:rPr>
              <a:t>Figure 117.6 A typical SLA-front suspension using coil springs</a:t>
            </a:r>
            <a:endParaRPr lang="en-US" sz="2400" dirty="0">
              <a:latin typeface="+mj-lt"/>
            </a:endParaRPr>
          </a:p>
        </p:txBody>
      </p:sp>
      <p:pic>
        <p:nvPicPr>
          <p:cNvPr id="6" name="Picture 5" descr="The illustration shows the following:&#10;Front view – &#10;• The upper and lower control bar has a coil spring shock absorber in between.&#10;• Spindle/ Steering knuckle is a part of wheel hub steering assembly.&#10;• Spacer bar is placed on the lower control arm and antiroll bar is attached to it.&#10;Rear view – &#10;• There is a bump stop placed such that it prevents metal to metal contact of lower and upper control arm.&#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5369" y="1447800"/>
            <a:ext cx="2514234" cy="4931176"/>
          </a:xfrm>
          <a:prstGeom prst="rect">
            <a:avLst/>
          </a:prstGeom>
        </p:spPr>
      </p:pic>
    </p:spTree>
    <p:extLst>
      <p:ext uri="{BB962C8B-B14F-4D97-AF65-F5344CB8AC3E}">
        <p14:creationId xmlns:p14="http://schemas.microsoft.com/office/powerpoint/2010/main" val="3658522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a:latin typeface="+mj-lt"/>
              </a:rPr>
              <a:t>Figure 117.7 An SLA-type suspension with the coil spring placed on top of the upper control arm</a:t>
            </a:r>
            <a:endParaRPr lang="en-US" dirty="0">
              <a:latin typeface="+mj-lt"/>
            </a:endParaRPr>
          </a:p>
        </p:txBody>
      </p:sp>
      <p:pic>
        <p:nvPicPr>
          <p:cNvPr id="4" name="Picture 3" descr="An illustration shows a variation of SLA type suspension where the coil spring and shock absorber combo are attached to the upper control ar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9425" y="1841267"/>
            <a:ext cx="3105150" cy="4177330"/>
          </a:xfrm>
          <a:prstGeom prst="rect">
            <a:avLst/>
          </a:prstGeom>
        </p:spPr>
      </p:pic>
    </p:spTree>
    <p:extLst>
      <p:ext uri="{BB962C8B-B14F-4D97-AF65-F5344CB8AC3E}">
        <p14:creationId xmlns:p14="http://schemas.microsoft.com/office/powerpoint/2010/main" val="1097452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117.8 A torsion bar SLA suspension can use either the lower or the upper control arm</a:t>
            </a:r>
            <a:endParaRPr lang="en-US" dirty="0">
              <a:latin typeface="+mj-lt"/>
            </a:endParaRPr>
          </a:p>
        </p:txBody>
      </p:sp>
      <p:pic>
        <p:nvPicPr>
          <p:cNvPr id="3" name="Picture 2" descr="There are 2 versions one for 2-wheel drive and other for 4-wheel drive.&#10;2-wheel drive –&#10;The torsion bar is anchored to chassis using anchor bar and the other end is connected to fulcrum of the lower arm.&#10;The upper and lower arms are connected by a shock absorber.&#10;4-wheel drive – &#10;The torsion bar is anchored to chassis using anchor bar and the other end is connected to fulcrum of the upper arm.&#10;The anti roll bar assembly is attached to the lower arm.&#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6482" y="1371600"/>
            <a:ext cx="3130906" cy="4986040"/>
          </a:xfrm>
          <a:prstGeom prst="rect">
            <a:avLst/>
          </a:prstGeom>
        </p:spPr>
      </p:pic>
    </p:spTree>
    <p:extLst>
      <p:ext uri="{BB962C8B-B14F-4D97-AF65-F5344CB8AC3E}">
        <p14:creationId xmlns:p14="http://schemas.microsoft.com/office/powerpoint/2010/main" val="2492382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FREQUENTLY ASKED QUESTION</a:t>
            </a:r>
            <a:endParaRPr lang="en-US" sz="3400" dirty="0">
              <a:latin typeface="+mj-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2588" y="2019300"/>
            <a:ext cx="5838825"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0635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117.9 An SLA-type suspension that uses a coil-over shock assembly</a:t>
            </a:r>
            <a:endParaRPr lang="en-US" dirty="0">
              <a:latin typeface="+mj-lt"/>
            </a:endParaRPr>
          </a:p>
        </p:txBody>
      </p:sp>
      <p:pic>
        <p:nvPicPr>
          <p:cNvPr id="3" name="Picture 2" descr="A computer model shows SLA type suspension which uses a coil over shock absorber. This assembly is attached to the chassis and passes through the upper arm and is fixed on the lower ar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0760" y="1732450"/>
            <a:ext cx="5002480" cy="4128595"/>
          </a:xfrm>
          <a:prstGeom prst="rect">
            <a:avLst/>
          </a:prstGeom>
        </p:spPr>
      </p:pic>
    </p:spTree>
    <p:extLst>
      <p:ext uri="{BB962C8B-B14F-4D97-AF65-F5344CB8AC3E}">
        <p14:creationId xmlns:p14="http://schemas.microsoft.com/office/powerpoint/2010/main" val="2857794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STRUT SUSPENSION</a:t>
            </a:r>
            <a:endParaRPr lang="en-US" dirty="0">
              <a:latin typeface="+mj-lt"/>
            </a:endParaRPr>
          </a:p>
        </p:txBody>
      </p:sp>
      <p:sp>
        <p:nvSpPr>
          <p:cNvPr id="3" name="Content Placeholder 2"/>
          <p:cNvSpPr>
            <a:spLocks noGrp="1"/>
          </p:cNvSpPr>
          <p:nvPr>
            <p:ph idx="1"/>
          </p:nvPr>
        </p:nvSpPr>
        <p:spPr/>
        <p:txBody>
          <a:bodyPr/>
          <a:lstStyle/>
          <a:p>
            <a:r>
              <a:rPr lang="en-US" dirty="0" smtClean="0"/>
              <a:t>Parts and Operation</a:t>
            </a:r>
          </a:p>
          <a:p>
            <a:pPr lvl="1"/>
            <a:r>
              <a:rPr lang="en-US" dirty="0"/>
              <a:t>A MacPherson strut includes the suspension spring </a:t>
            </a:r>
            <a:r>
              <a:rPr lang="en-US" dirty="0" smtClean="0"/>
              <a:t>that transfers </a:t>
            </a:r>
            <a:r>
              <a:rPr lang="en-US" dirty="0"/>
              <a:t>the weight of the body to the wheel</a:t>
            </a:r>
            <a:r>
              <a:rPr lang="en-US" dirty="0" smtClean="0"/>
              <a:t>.</a:t>
            </a:r>
          </a:p>
          <a:p>
            <a:pPr lvl="1"/>
            <a:r>
              <a:rPr lang="en-US" dirty="0"/>
              <a:t>A modified strut does not include a spring as part of the assembly</a:t>
            </a:r>
            <a:r>
              <a:rPr lang="en-US" dirty="0" smtClean="0"/>
              <a:t>.</a:t>
            </a:r>
          </a:p>
          <a:p>
            <a:pPr lvl="1"/>
            <a:r>
              <a:rPr lang="en-US" dirty="0"/>
              <a:t>A multilink front suspension uses two control arms as well </a:t>
            </a:r>
            <a:r>
              <a:rPr lang="en-US" dirty="0" smtClean="0"/>
              <a:t>as a </a:t>
            </a:r>
            <a:r>
              <a:rPr lang="en-US" dirty="0"/>
              <a:t>structural strut assembly.</a:t>
            </a:r>
            <a:endParaRPr lang="en-US" dirty="0" smtClean="0"/>
          </a:p>
          <a:p>
            <a:endParaRPr lang="en-US" dirty="0"/>
          </a:p>
        </p:txBody>
      </p:sp>
    </p:spTree>
    <p:extLst>
      <p:ext uri="{BB962C8B-B14F-4D97-AF65-F5344CB8AC3E}">
        <p14:creationId xmlns:p14="http://schemas.microsoft.com/office/powerpoint/2010/main" val="4186787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Figure 117.10 A typical MacPherson strut showing all of the components of the assembly. A strut includes the shock and the spring in one structural assembly</a:t>
            </a:r>
          </a:p>
        </p:txBody>
      </p:sp>
      <p:pic>
        <p:nvPicPr>
          <p:cNvPr id="3" name="Picture 2" descr="The illustration also shows exploded view of the strut the components from top to bottom are as follows:&#10;1. Shock nut&#10;2. Upper mount&#10;3. Bearing assembly&#10;4. Jounce bumper&#10;5. Spring seat&#10;6. Spring&#10;7. Shock absorber with lower moun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7758" y="1447800"/>
            <a:ext cx="2048484" cy="4860659"/>
          </a:xfrm>
          <a:prstGeom prst="rect">
            <a:avLst/>
          </a:prstGeom>
        </p:spPr>
      </p:pic>
    </p:spTree>
    <p:extLst>
      <p:ext uri="{BB962C8B-B14F-4D97-AF65-F5344CB8AC3E}">
        <p14:creationId xmlns:p14="http://schemas.microsoft.com/office/powerpoint/2010/main" val="1309535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(1 of 2)</a:t>
            </a:r>
            <a:endParaRPr lang="en-US" dirty="0">
              <a:latin typeface="+mj-lt"/>
            </a:endParaRPr>
          </a:p>
        </p:txBody>
      </p:sp>
      <p:sp>
        <p:nvSpPr>
          <p:cNvPr id="23555" name="Content Placeholder 2"/>
          <p:cNvSpPr>
            <a:spLocks noGrp="1"/>
          </p:cNvSpPr>
          <p:nvPr>
            <p:ph idx="1"/>
          </p:nvPr>
        </p:nvSpPr>
        <p:spPr/>
        <p:txBody>
          <a:bodyPr/>
          <a:lstStyle/>
          <a:p>
            <a:pPr marL="0" indent="0">
              <a:buNone/>
            </a:pPr>
            <a:r>
              <a:rPr lang="en-US" b="1" dirty="0" smtClean="0">
                <a:solidFill>
                  <a:srgbClr val="005A70"/>
                </a:solidFill>
              </a:rPr>
              <a:t>117.1</a:t>
            </a:r>
            <a:r>
              <a:rPr lang="en-US" dirty="0" smtClean="0"/>
              <a:t> </a:t>
            </a:r>
            <a:r>
              <a:rPr lang="en-US" dirty="0"/>
              <a:t>Describe different front suspension types</a:t>
            </a:r>
            <a:r>
              <a:rPr lang="en-US" dirty="0" smtClean="0"/>
              <a:t>.</a:t>
            </a:r>
          </a:p>
          <a:p>
            <a:pPr marL="0" indent="0">
              <a:buNone/>
            </a:pPr>
            <a:r>
              <a:rPr lang="en-US" b="1" dirty="0" smtClean="0">
                <a:solidFill>
                  <a:srgbClr val="005A70"/>
                </a:solidFill>
              </a:rPr>
              <a:t>117.2 </a:t>
            </a:r>
            <a:r>
              <a:rPr lang="en-US" dirty="0"/>
              <a:t>Diagnose short/long-arm (SLA) suspension systems </a:t>
            </a:r>
            <a:r>
              <a:rPr lang="en-US" dirty="0" smtClean="0"/>
              <a:t>and discuss strut </a:t>
            </a:r>
            <a:r>
              <a:rPr lang="en-US" dirty="0"/>
              <a:t>suspension</a:t>
            </a:r>
            <a:r>
              <a:rPr lang="en-US" dirty="0" smtClean="0"/>
              <a:t>.</a:t>
            </a:r>
          </a:p>
          <a:p>
            <a:pPr marL="0" indent="0">
              <a:buNone/>
            </a:pPr>
            <a:r>
              <a:rPr lang="en-US" b="1" dirty="0" smtClean="0">
                <a:solidFill>
                  <a:srgbClr val="005A70"/>
                </a:solidFill>
              </a:rPr>
              <a:t>117.3 </a:t>
            </a:r>
            <a:r>
              <a:rPr lang="en-US" dirty="0"/>
              <a:t>Explain how to perform a road test, a dry park test, and </a:t>
            </a:r>
            <a:r>
              <a:rPr lang="en-US" dirty="0" smtClean="0"/>
              <a:t>a visual inspection.</a:t>
            </a:r>
          </a:p>
          <a:p>
            <a:pPr marL="0" indent="0">
              <a:buNone/>
            </a:pPr>
            <a:r>
              <a:rPr lang="en-US" b="1" dirty="0" smtClean="0">
                <a:solidFill>
                  <a:schemeClr val="accent2"/>
                </a:solidFill>
              </a:rPr>
              <a:t>117.4</a:t>
            </a:r>
            <a:r>
              <a:rPr lang="en-US" dirty="0" smtClean="0"/>
              <a:t> </a:t>
            </a:r>
            <a:r>
              <a:rPr lang="en-US" dirty="0"/>
              <a:t>Discuss the diagnosis of ball joints and kingpins</a:t>
            </a:r>
            <a:r>
              <a:rPr lang="en-US" dirty="0" smtClean="0"/>
              <a:t>.</a:t>
            </a:r>
          </a:p>
          <a:p>
            <a:pPr marL="0" indent="0">
              <a:buNone/>
            </a:pPr>
            <a:r>
              <a:rPr lang="en-US" b="1" dirty="0" smtClean="0">
                <a:solidFill>
                  <a:schemeClr val="accent2"/>
                </a:solidFill>
              </a:rPr>
              <a:t>117.5</a:t>
            </a:r>
            <a:r>
              <a:rPr lang="en-US" dirty="0" smtClean="0"/>
              <a:t> </a:t>
            </a:r>
            <a:r>
              <a:rPr lang="en-US" dirty="0"/>
              <a:t>Discuss the diagnosis of shock absorbers and struts.</a:t>
            </a:r>
            <a:endParaRPr lang="en-US" dirty="0"/>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117.11The modified strut front suspension is similar to a MacPherson strut suspension except that the coil spring is seated on the lower control arm and is not part of the strut assembly</a:t>
            </a:r>
          </a:p>
        </p:txBody>
      </p:sp>
      <p:pic>
        <p:nvPicPr>
          <p:cNvPr id="3" name="Picture 2" descr="An illustration shows the modified strut front suspension which is similar to a MacPherson strut suspension except that the coil spring is seated on the lower control arm and is not part of the strut assembl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4070" y="2133600"/>
            <a:ext cx="3841943" cy="3694176"/>
          </a:xfrm>
          <a:prstGeom prst="rect">
            <a:avLst/>
          </a:prstGeom>
        </p:spPr>
      </p:pic>
    </p:spTree>
    <p:extLst>
      <p:ext uri="{BB962C8B-B14F-4D97-AF65-F5344CB8AC3E}">
        <p14:creationId xmlns:p14="http://schemas.microsoft.com/office/powerpoint/2010/main" val="1252288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FREQUENTLY ASKED QUESTION</a:t>
            </a:r>
            <a:endParaRPr lang="en-US" sz="3400" dirty="0">
              <a:latin typeface="+mj-l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676400"/>
            <a:ext cx="5791200" cy="468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6860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117.12 The </a:t>
            </a:r>
            <a:r>
              <a:rPr lang="en-US" sz="2400" dirty="0" err="1">
                <a:latin typeface="+mj-lt"/>
              </a:rPr>
              <a:t>HiPer</a:t>
            </a:r>
            <a:r>
              <a:rPr lang="en-US" sz="2400" dirty="0">
                <a:latin typeface="+mj-lt"/>
              </a:rPr>
              <a:t> Strut (left) compared to the traditional MacPherson strut (right)</a:t>
            </a:r>
            <a:endParaRPr lang="en-US" dirty="0">
              <a:latin typeface="+mj-lt"/>
            </a:endParaRPr>
          </a:p>
        </p:txBody>
      </p:sp>
      <p:pic>
        <p:nvPicPr>
          <p:cNvPr id="3" name="Picture 2" descr="An illustration compares HiPer Strut to MacPherson strut suspension which is similar to a MacPherson strut suspension except that it uses the upper ball joint as a steering pivot rather than the top of the stru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1694" y="2166906"/>
            <a:ext cx="6200613" cy="3650999"/>
          </a:xfrm>
          <a:prstGeom prst="rect">
            <a:avLst/>
          </a:prstGeom>
        </p:spPr>
      </p:pic>
    </p:spTree>
    <p:extLst>
      <p:ext uri="{BB962C8B-B14F-4D97-AF65-F5344CB8AC3E}">
        <p14:creationId xmlns:p14="http://schemas.microsoft.com/office/powerpoint/2010/main" val="2183605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117.13 A typical multilink front suspension system</a:t>
            </a:r>
            <a:endParaRPr lang="en-US" dirty="0">
              <a:latin typeface="+mj-lt"/>
            </a:endParaRPr>
          </a:p>
        </p:txBody>
      </p:sp>
      <p:pic>
        <p:nvPicPr>
          <p:cNvPr id="3" name="Picture 2" descr="An illustration shows a typical multi link front suspension system. The hub is mounted on lower control arm and attached to upper control arm via steering knuckle. The coil over attached to chassis on one end and to lower control arm at the other end.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9287" y="1675206"/>
            <a:ext cx="5345427" cy="4417707"/>
          </a:xfrm>
          <a:prstGeom prst="rect">
            <a:avLst/>
          </a:prstGeom>
        </p:spPr>
      </p:pic>
    </p:spTree>
    <p:extLst>
      <p:ext uri="{BB962C8B-B14F-4D97-AF65-F5344CB8AC3E}">
        <p14:creationId xmlns:p14="http://schemas.microsoft.com/office/powerpoint/2010/main" val="17362998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SERVICING THE SUSPENSION SYSTEM</a:t>
            </a:r>
            <a:endParaRPr lang="en-US" dirty="0">
              <a:latin typeface="+mj-lt"/>
            </a:endParaRPr>
          </a:p>
        </p:txBody>
      </p:sp>
      <p:sp>
        <p:nvSpPr>
          <p:cNvPr id="3" name="Content Placeholder 2"/>
          <p:cNvSpPr>
            <a:spLocks noGrp="1"/>
          </p:cNvSpPr>
          <p:nvPr>
            <p:ph idx="1"/>
          </p:nvPr>
        </p:nvSpPr>
        <p:spPr/>
        <p:txBody>
          <a:bodyPr/>
          <a:lstStyle/>
          <a:p>
            <a:r>
              <a:rPr lang="en-US" dirty="0" smtClean="0"/>
              <a:t>When </a:t>
            </a:r>
            <a:r>
              <a:rPr lang="en-US" dirty="0"/>
              <a:t>the driver notices that the vehicle is not riding or </a:t>
            </a:r>
            <a:r>
              <a:rPr lang="en-US" dirty="0" smtClean="0"/>
              <a:t>handling as </a:t>
            </a:r>
            <a:r>
              <a:rPr lang="en-US" dirty="0"/>
              <a:t>it did, </a:t>
            </a:r>
            <a:r>
              <a:rPr lang="en-US" dirty="0" smtClean="0"/>
              <a:t>he or she brings it to a </a:t>
            </a:r>
            <a:r>
              <a:rPr lang="en-US" dirty="0"/>
              <a:t>technician </a:t>
            </a:r>
            <a:r>
              <a:rPr lang="en-US" dirty="0" smtClean="0"/>
              <a:t>to </a:t>
            </a:r>
            <a:r>
              <a:rPr lang="en-US" dirty="0"/>
              <a:t>repair </a:t>
            </a:r>
            <a:r>
              <a:rPr lang="en-US" dirty="0" smtClean="0"/>
              <a:t>or align </a:t>
            </a:r>
            <a:r>
              <a:rPr lang="en-US" dirty="0"/>
              <a:t>the </a:t>
            </a:r>
            <a:r>
              <a:rPr lang="en-US" dirty="0" smtClean="0"/>
              <a:t>vehicle.</a:t>
            </a:r>
          </a:p>
          <a:p>
            <a:r>
              <a:rPr lang="en-US" dirty="0"/>
              <a:t>The smart technician should always road test any vehicle </a:t>
            </a:r>
            <a:r>
              <a:rPr lang="en-US" dirty="0" smtClean="0"/>
              <a:t>before and </a:t>
            </a:r>
            <a:r>
              <a:rPr lang="en-US" dirty="0"/>
              <a:t>after </a:t>
            </a:r>
            <a:r>
              <a:rPr lang="en-US" dirty="0" smtClean="0"/>
              <a:t>servicing.</a:t>
            </a:r>
          </a:p>
          <a:p>
            <a:endParaRPr lang="en-US" dirty="0"/>
          </a:p>
        </p:txBody>
      </p:sp>
    </p:spTree>
    <p:extLst>
      <p:ext uri="{BB962C8B-B14F-4D97-AF65-F5344CB8AC3E}">
        <p14:creationId xmlns:p14="http://schemas.microsoft.com/office/powerpoint/2010/main" val="847944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ROAD TEST DIAGNOSIS (1 OF 2) </a:t>
            </a:r>
            <a:endParaRPr lang="en-US" dirty="0">
              <a:latin typeface="+mj-lt"/>
            </a:endParaRPr>
          </a:p>
        </p:txBody>
      </p:sp>
      <p:sp>
        <p:nvSpPr>
          <p:cNvPr id="3" name="Content Placeholder 2"/>
          <p:cNvSpPr>
            <a:spLocks noGrp="1"/>
          </p:cNvSpPr>
          <p:nvPr>
            <p:ph idx="1"/>
          </p:nvPr>
        </p:nvSpPr>
        <p:spPr/>
        <p:txBody>
          <a:bodyPr/>
          <a:lstStyle/>
          <a:p>
            <a:r>
              <a:rPr lang="en-US" dirty="0" smtClean="0"/>
              <a:t>While driving</a:t>
            </a:r>
            <a:r>
              <a:rPr lang="en-US" dirty="0"/>
              <a:t>, try to determine when and where the noise or problem </a:t>
            </a:r>
            <a:r>
              <a:rPr lang="en-US" dirty="0" smtClean="0"/>
              <a:t>occurs, such </a:t>
            </a:r>
            <a:r>
              <a:rPr lang="en-US" dirty="0"/>
              <a:t>as the following</a:t>
            </a:r>
            <a:r>
              <a:rPr lang="en-US" dirty="0" smtClean="0"/>
              <a:t>:</a:t>
            </a:r>
          </a:p>
          <a:p>
            <a:pPr lvl="1"/>
            <a:r>
              <a:rPr lang="en-US" dirty="0"/>
              <a:t>In cold or warm </a:t>
            </a:r>
            <a:r>
              <a:rPr lang="en-US" dirty="0" smtClean="0"/>
              <a:t>weather</a:t>
            </a:r>
          </a:p>
          <a:p>
            <a:pPr lvl="1"/>
            <a:r>
              <a:rPr lang="en-US" dirty="0"/>
              <a:t>With cold or warm </a:t>
            </a:r>
            <a:r>
              <a:rPr lang="en-US" dirty="0" smtClean="0"/>
              <a:t>engine/vehicle</a:t>
            </a:r>
          </a:p>
          <a:p>
            <a:pPr lvl="1"/>
            <a:r>
              <a:rPr lang="en-US" dirty="0"/>
              <a:t>While turning, left only, right </a:t>
            </a:r>
            <a:r>
              <a:rPr lang="en-US" dirty="0" smtClean="0"/>
              <a:t>only</a:t>
            </a:r>
          </a:p>
        </p:txBody>
      </p:sp>
    </p:spTree>
    <p:extLst>
      <p:ext uri="{BB962C8B-B14F-4D97-AF65-F5344CB8AC3E}">
        <p14:creationId xmlns:p14="http://schemas.microsoft.com/office/powerpoint/2010/main" val="3715902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ROAD TEST DIAGNOSIS </a:t>
            </a:r>
            <a:r>
              <a:rPr lang="en-US" dirty="0" smtClean="0">
                <a:latin typeface="+mj-lt"/>
              </a:rPr>
              <a:t>(2 OF 2) </a:t>
            </a:r>
            <a:endParaRPr lang="en-US" dirty="0">
              <a:latin typeface="+mj-lt"/>
            </a:endParaRPr>
          </a:p>
        </p:txBody>
      </p:sp>
      <p:sp>
        <p:nvSpPr>
          <p:cNvPr id="3" name="Content Placeholder 2"/>
          <p:cNvSpPr>
            <a:spLocks noGrp="1"/>
          </p:cNvSpPr>
          <p:nvPr>
            <p:ph idx="1"/>
          </p:nvPr>
        </p:nvSpPr>
        <p:spPr/>
        <p:txBody>
          <a:bodyPr/>
          <a:lstStyle/>
          <a:p>
            <a:r>
              <a:rPr lang="en-US" dirty="0"/>
              <a:t>A proper road test for any suspension system problem should include the following</a:t>
            </a:r>
            <a:r>
              <a:rPr lang="en-US" dirty="0" smtClean="0"/>
              <a:t>:</a:t>
            </a:r>
          </a:p>
          <a:p>
            <a:pPr lvl="1"/>
            <a:r>
              <a:rPr lang="en-US" dirty="0"/>
              <a:t>Drive beside parked vehicles</a:t>
            </a:r>
            <a:r>
              <a:rPr lang="en-US" dirty="0" smtClean="0"/>
              <a:t>.</a:t>
            </a:r>
          </a:p>
          <a:p>
            <a:pPr lvl="1"/>
            <a:r>
              <a:rPr lang="en-US" dirty="0"/>
              <a:t>Drive into driveways</a:t>
            </a:r>
            <a:r>
              <a:rPr lang="en-US" dirty="0" smtClean="0"/>
              <a:t>.</a:t>
            </a:r>
          </a:p>
          <a:p>
            <a:pPr lvl="1"/>
            <a:r>
              <a:rPr lang="en-US" dirty="0"/>
              <a:t>Drive in reverse while turning</a:t>
            </a:r>
            <a:r>
              <a:rPr lang="en-US" dirty="0" smtClean="0"/>
              <a:t>.</a:t>
            </a:r>
          </a:p>
          <a:p>
            <a:pPr lvl="1"/>
            <a:r>
              <a:rPr lang="en-US" dirty="0"/>
              <a:t>Drive over a bumpy road</a:t>
            </a:r>
            <a:r>
              <a:rPr lang="en-US" dirty="0" smtClean="0"/>
              <a:t>.</a:t>
            </a:r>
          </a:p>
          <a:p>
            <a:pPr lvl="1"/>
            <a:endParaRPr lang="en-US" dirty="0"/>
          </a:p>
          <a:p>
            <a:endParaRPr lang="en-US" dirty="0"/>
          </a:p>
        </p:txBody>
      </p:sp>
    </p:spTree>
    <p:extLst>
      <p:ext uri="{BB962C8B-B14F-4D97-AF65-F5344CB8AC3E}">
        <p14:creationId xmlns:p14="http://schemas.microsoft.com/office/powerpoint/2010/main" val="40794756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DRY PARK TEST (SUSPENSION)</a:t>
            </a:r>
            <a:endParaRPr lang="en-US" dirty="0">
              <a:latin typeface="+mj-lt"/>
            </a:endParaRPr>
          </a:p>
        </p:txBody>
      </p:sp>
      <p:sp>
        <p:nvSpPr>
          <p:cNvPr id="3" name="Content Placeholder 2"/>
          <p:cNvSpPr>
            <a:spLocks noGrp="1"/>
          </p:cNvSpPr>
          <p:nvPr>
            <p:ph idx="1"/>
          </p:nvPr>
        </p:nvSpPr>
        <p:spPr/>
        <p:txBody>
          <a:bodyPr/>
          <a:lstStyle/>
          <a:p>
            <a:r>
              <a:rPr lang="en-US" dirty="0"/>
              <a:t>The dry park test is performed by </a:t>
            </a:r>
            <a:r>
              <a:rPr lang="en-US" dirty="0" smtClean="0"/>
              <a:t>having an </a:t>
            </a:r>
            <a:r>
              <a:rPr lang="en-US" dirty="0"/>
              <a:t>assistant move the steering wheel side to side while feeling </a:t>
            </a:r>
            <a:r>
              <a:rPr lang="en-US" dirty="0" smtClean="0"/>
              <a:t>and observing </a:t>
            </a:r>
            <a:r>
              <a:rPr lang="en-US" dirty="0"/>
              <a:t>for any </a:t>
            </a:r>
            <a:r>
              <a:rPr lang="en-US" dirty="0" smtClean="0"/>
              <a:t>free-play </a:t>
            </a:r>
            <a:r>
              <a:rPr lang="en-US" dirty="0"/>
              <a:t>in the steering or suspension</a:t>
            </a:r>
            <a:r>
              <a:rPr lang="en-US" dirty="0" smtClean="0"/>
              <a:t>.</a:t>
            </a:r>
          </a:p>
          <a:p>
            <a:r>
              <a:rPr lang="en-US" dirty="0"/>
              <a:t>In this </a:t>
            </a:r>
            <a:r>
              <a:rPr lang="en-US" dirty="0" smtClean="0"/>
              <a:t>suspension analysis </a:t>
            </a:r>
            <a:r>
              <a:rPr lang="en-US" dirty="0"/>
              <a:t>using the dry park test, the technician should </a:t>
            </a:r>
            <a:r>
              <a:rPr lang="en-US" dirty="0" smtClean="0"/>
              <a:t>observe the </a:t>
            </a:r>
            <a:r>
              <a:rPr lang="en-US" dirty="0"/>
              <a:t>following for any noticeable play or unusual noise:</a:t>
            </a:r>
            <a:endParaRPr lang="en-US" dirty="0" smtClean="0"/>
          </a:p>
          <a:p>
            <a:pPr lvl="1"/>
            <a:r>
              <a:rPr lang="en-US" dirty="0"/>
              <a:t>Front wheel bearings</a:t>
            </a:r>
            <a:r>
              <a:rPr lang="en-US" dirty="0" smtClean="0"/>
              <a:t>.</a:t>
            </a:r>
          </a:p>
          <a:p>
            <a:pPr lvl="1"/>
            <a:r>
              <a:rPr lang="en-US" dirty="0"/>
              <a:t>Control arm bushing wear or movement</a:t>
            </a:r>
            <a:r>
              <a:rPr lang="en-US" dirty="0" smtClean="0"/>
              <a:t>.</a:t>
            </a:r>
          </a:p>
          <a:p>
            <a:pPr lvl="1"/>
            <a:r>
              <a:rPr lang="en-US" dirty="0"/>
              <a:t>Ball joint movement.</a:t>
            </a:r>
            <a:endParaRPr lang="en-US" dirty="0"/>
          </a:p>
        </p:txBody>
      </p:sp>
    </p:spTree>
    <p:extLst>
      <p:ext uri="{BB962C8B-B14F-4D97-AF65-F5344CB8AC3E}">
        <p14:creationId xmlns:p14="http://schemas.microsoft.com/office/powerpoint/2010/main" val="1016463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VISUAL INSPECTION</a:t>
            </a:r>
            <a:endParaRPr lang="en-US" dirty="0">
              <a:latin typeface="+mj-lt"/>
            </a:endParaRPr>
          </a:p>
        </p:txBody>
      </p:sp>
      <p:sp>
        <p:nvSpPr>
          <p:cNvPr id="3" name="Content Placeholder 2"/>
          <p:cNvSpPr>
            <a:spLocks noGrp="1"/>
          </p:cNvSpPr>
          <p:nvPr>
            <p:ph idx="1"/>
          </p:nvPr>
        </p:nvSpPr>
        <p:spPr/>
        <p:txBody>
          <a:bodyPr/>
          <a:lstStyle/>
          <a:p>
            <a:r>
              <a:rPr lang="en-US" dirty="0"/>
              <a:t>A thorough visual inspection should </a:t>
            </a:r>
            <a:r>
              <a:rPr lang="en-US" dirty="0" smtClean="0"/>
              <a:t>include checking </a:t>
            </a:r>
            <a:r>
              <a:rPr lang="en-US" dirty="0"/>
              <a:t>all of the following</a:t>
            </a:r>
            <a:r>
              <a:rPr lang="en-US" dirty="0" smtClean="0"/>
              <a:t>:</a:t>
            </a:r>
          </a:p>
          <a:p>
            <a:pPr lvl="1"/>
            <a:r>
              <a:rPr lang="en-US" dirty="0"/>
              <a:t>Shock absorbers and struts</a:t>
            </a:r>
            <a:r>
              <a:rPr lang="en-US" dirty="0" smtClean="0"/>
              <a:t>.</a:t>
            </a:r>
          </a:p>
          <a:p>
            <a:pPr lvl="1"/>
            <a:r>
              <a:rPr lang="en-US" dirty="0" smtClean="0"/>
              <a:t>Springs</a:t>
            </a:r>
          </a:p>
          <a:p>
            <a:pPr lvl="1"/>
            <a:r>
              <a:rPr lang="en-US" dirty="0"/>
              <a:t>Stabilizer bar </a:t>
            </a:r>
            <a:r>
              <a:rPr lang="en-US" dirty="0" smtClean="0"/>
              <a:t>links and bushings</a:t>
            </a:r>
          </a:p>
          <a:p>
            <a:pPr lvl="1"/>
            <a:r>
              <a:rPr lang="en-US" dirty="0"/>
              <a:t>Upper and lower shock absorber mounting </a:t>
            </a:r>
            <a:r>
              <a:rPr lang="en-US" dirty="0" smtClean="0"/>
              <a:t>points</a:t>
            </a:r>
          </a:p>
          <a:p>
            <a:pPr lvl="1"/>
            <a:r>
              <a:rPr lang="en-US" dirty="0"/>
              <a:t>Bump </a:t>
            </a:r>
            <a:r>
              <a:rPr lang="en-US" dirty="0" smtClean="0"/>
              <a:t>stops</a:t>
            </a:r>
          </a:p>
          <a:p>
            <a:pPr lvl="1"/>
            <a:r>
              <a:rPr lang="en-US" dirty="0"/>
              <a:t>Body-to-chassis </a:t>
            </a:r>
            <a:r>
              <a:rPr lang="en-US" dirty="0" smtClean="0"/>
              <a:t>mounts</a:t>
            </a:r>
          </a:p>
          <a:p>
            <a:pPr lvl="1"/>
            <a:r>
              <a:rPr lang="en-US" dirty="0"/>
              <a:t>Engine and transmission (transaxle) </a:t>
            </a:r>
            <a:r>
              <a:rPr lang="en-US" dirty="0" smtClean="0"/>
              <a:t>mounts</a:t>
            </a:r>
          </a:p>
          <a:p>
            <a:pPr lvl="1"/>
            <a:r>
              <a:rPr lang="en-US" dirty="0"/>
              <a:t>Suspension arm bushings.</a:t>
            </a:r>
            <a:endParaRPr lang="en-US" dirty="0"/>
          </a:p>
        </p:txBody>
      </p:sp>
    </p:spTree>
    <p:extLst>
      <p:ext uri="{BB962C8B-B14F-4D97-AF65-F5344CB8AC3E}">
        <p14:creationId xmlns:p14="http://schemas.microsoft.com/office/powerpoint/2010/main" val="4210467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117.14 A leaking strut. Either a cartridge insert or the entire strut will require replacement. If a light film of oil is seen, this is to be considered normal. If oil is dripping, then this means that the rod seal has failed</a:t>
            </a:r>
          </a:p>
        </p:txBody>
      </p:sp>
      <p:pic>
        <p:nvPicPr>
          <p:cNvPr id="3" name="Picture 2" descr="A photo shows a leaking strut with oil visibl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0543" y="2133600"/>
            <a:ext cx="4962008" cy="3726158"/>
          </a:xfrm>
          <a:prstGeom prst="rect">
            <a:avLst/>
          </a:prstGeom>
        </p:spPr>
      </p:pic>
    </p:spTree>
    <p:extLst>
      <p:ext uri="{BB962C8B-B14F-4D97-AF65-F5344CB8AC3E}">
        <p14:creationId xmlns:p14="http://schemas.microsoft.com/office/powerpoint/2010/main" val="17266326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(2 of 2)</a:t>
            </a:r>
            <a:endParaRPr lang="en-US" dirty="0">
              <a:latin typeface="+mj-lt"/>
            </a:endParaRPr>
          </a:p>
        </p:txBody>
      </p:sp>
      <p:sp>
        <p:nvSpPr>
          <p:cNvPr id="24579" name="Content Placeholder 2"/>
          <p:cNvSpPr>
            <a:spLocks noGrp="1"/>
          </p:cNvSpPr>
          <p:nvPr>
            <p:ph idx="1"/>
          </p:nvPr>
        </p:nvSpPr>
        <p:spPr/>
        <p:txBody>
          <a:bodyPr/>
          <a:lstStyle/>
          <a:p>
            <a:pPr marL="0" indent="0">
              <a:buNone/>
            </a:pPr>
            <a:r>
              <a:rPr lang="en-US" sz="2700" b="1" dirty="0" smtClean="0">
                <a:solidFill>
                  <a:srgbClr val="005A70"/>
                </a:solidFill>
              </a:rPr>
              <a:t>117.6</a:t>
            </a:r>
            <a:r>
              <a:rPr lang="en-US" sz="2700" dirty="0" smtClean="0"/>
              <a:t> </a:t>
            </a:r>
            <a:r>
              <a:rPr lang="en-US" sz="2700" dirty="0"/>
              <a:t>Describe how to replace MacPherson struts</a:t>
            </a:r>
            <a:r>
              <a:rPr lang="en-US" sz="2700" dirty="0" smtClean="0"/>
              <a:t>.</a:t>
            </a:r>
          </a:p>
          <a:p>
            <a:pPr marL="0" indent="0">
              <a:buNone/>
            </a:pPr>
            <a:r>
              <a:rPr lang="en-US" sz="2700" b="1" dirty="0" smtClean="0">
                <a:solidFill>
                  <a:srgbClr val="005A70"/>
                </a:solidFill>
              </a:rPr>
              <a:t>117.7</a:t>
            </a:r>
            <a:r>
              <a:rPr lang="en-US" sz="2700" dirty="0" smtClean="0"/>
              <a:t> </a:t>
            </a:r>
            <a:r>
              <a:rPr lang="en-US" sz="2700" dirty="0"/>
              <a:t>Explain the diagnosis of stabilizer bar links and bushings</a:t>
            </a:r>
            <a:r>
              <a:rPr lang="en-US" sz="2700" dirty="0" smtClean="0"/>
              <a:t>.</a:t>
            </a:r>
          </a:p>
          <a:p>
            <a:pPr marL="0" indent="0">
              <a:buNone/>
            </a:pPr>
            <a:r>
              <a:rPr lang="en-US" sz="2700" b="1" dirty="0" smtClean="0">
                <a:solidFill>
                  <a:schemeClr val="accent2"/>
                </a:solidFill>
              </a:rPr>
              <a:t>117.8</a:t>
            </a:r>
            <a:r>
              <a:rPr lang="en-US" sz="2700" dirty="0" smtClean="0"/>
              <a:t>  </a:t>
            </a:r>
            <a:r>
              <a:rPr lang="en-US" sz="2700" dirty="0"/>
              <a:t>Discuss the diagnosis of strut rod bushings, front coil </a:t>
            </a:r>
            <a:r>
              <a:rPr lang="en-US" sz="2700" dirty="0" smtClean="0"/>
              <a:t>springs, steering </a:t>
            </a:r>
            <a:r>
              <a:rPr lang="en-US" sz="2700" dirty="0"/>
              <a:t>knuckles, torsion bars, and control arm bushings</a:t>
            </a:r>
            <a:r>
              <a:rPr lang="en-US" sz="2700" dirty="0" smtClean="0"/>
              <a:t>.</a:t>
            </a:r>
          </a:p>
          <a:p>
            <a:pPr marL="0" indent="0">
              <a:buNone/>
            </a:pPr>
            <a:r>
              <a:rPr lang="en-US" sz="2700" b="1" dirty="0" smtClean="0">
                <a:solidFill>
                  <a:schemeClr val="accent2"/>
                </a:solidFill>
              </a:rPr>
              <a:t>117.9</a:t>
            </a:r>
            <a:r>
              <a:rPr lang="en-US" sz="2700" dirty="0" smtClean="0"/>
              <a:t> </a:t>
            </a:r>
            <a:r>
              <a:rPr lang="en-US" sz="2700" dirty="0"/>
              <a:t>This chapter will help prepare for ASE Suspension </a:t>
            </a:r>
            <a:r>
              <a:rPr lang="en-US" sz="2700" dirty="0" smtClean="0"/>
              <a:t>and Steering </a:t>
            </a:r>
            <a:r>
              <a:rPr lang="en-US" sz="2700" dirty="0"/>
              <a:t>(A4) certification content area “B” (</a:t>
            </a:r>
            <a:r>
              <a:rPr lang="en-US" sz="2700" dirty="0" smtClean="0"/>
              <a:t>Suspension System </a:t>
            </a:r>
            <a:r>
              <a:rPr lang="en-US" sz="2700" dirty="0"/>
              <a:t>Diagnosis and Repair).</a:t>
            </a:r>
            <a:endParaRPr lang="en-US" sz="2700" dirty="0"/>
          </a:p>
        </p:txBody>
      </p:sp>
    </p:spTree>
    <p:extLst>
      <p:ext uri="{BB962C8B-B14F-4D97-AF65-F5344CB8AC3E}">
        <p14:creationId xmlns:p14="http://schemas.microsoft.com/office/powerpoint/2010/main" val="300537291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117.15 This front coil spring looks as if it has been heated with a torch in an attempt to lower the ride height of the vehicle. Both front springs will require replacement</a:t>
            </a:r>
          </a:p>
        </p:txBody>
      </p:sp>
      <p:pic>
        <p:nvPicPr>
          <p:cNvPr id="3" name="Picture 2" descr="A photo shows front coil spring which looks as if it has been heated with a torch in an attempt to lower the ride height of the vehicl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1092" y="2238375"/>
            <a:ext cx="4870704" cy="3657600"/>
          </a:xfrm>
          <a:prstGeom prst="rect">
            <a:avLst/>
          </a:prstGeom>
        </p:spPr>
      </p:pic>
    </p:spTree>
    <p:extLst>
      <p:ext uri="{BB962C8B-B14F-4D97-AF65-F5344CB8AC3E}">
        <p14:creationId xmlns:p14="http://schemas.microsoft.com/office/powerpoint/2010/main" val="389819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117.16 It is easy to see that this worn control arm bushing needs to be replaced. The new bushing is shown next to the original</a:t>
            </a:r>
            <a:endParaRPr lang="en-US" dirty="0">
              <a:latin typeface="+mj-lt"/>
            </a:endParaRPr>
          </a:p>
        </p:txBody>
      </p:sp>
      <p:pic>
        <p:nvPicPr>
          <p:cNvPr id="3" name="Picture 2" descr="A photo shows a warn control arm bushing against a new one. The worn out one is half brok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0967" y="2133600"/>
            <a:ext cx="5486400" cy="3657600"/>
          </a:xfrm>
          <a:prstGeom prst="rect">
            <a:avLst/>
          </a:prstGeom>
        </p:spPr>
      </p:pic>
    </p:spTree>
    <p:extLst>
      <p:ext uri="{BB962C8B-B14F-4D97-AF65-F5344CB8AC3E}">
        <p14:creationId xmlns:p14="http://schemas.microsoft.com/office/powerpoint/2010/main" val="3038736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QUESTION 1: </a:t>
            </a:r>
            <a:r>
              <a:rPr lang="en-US" sz="4000" dirty="0" smtClean="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1323439"/>
          </a:xfrm>
          <a:prstGeom prst="rect">
            <a:avLst/>
          </a:prstGeom>
        </p:spPr>
        <p:txBody>
          <a:bodyPr wrap="square">
            <a:spAutoFit/>
          </a:bodyPr>
          <a:lstStyle/>
          <a:p>
            <a:r>
              <a:rPr lang="en-US" sz="4000" dirty="0" smtClean="0">
                <a:solidFill>
                  <a:srgbClr val="000000"/>
                </a:solidFill>
              </a:rPr>
              <a:t>What is the purpose of the dry park test?</a:t>
            </a:r>
            <a:endParaRPr lang="en-US" sz="4000" dirty="0">
              <a:solidFill>
                <a:srgbClr val="000000"/>
              </a:solidFill>
            </a:endParaRPr>
          </a:p>
        </p:txBody>
      </p:sp>
    </p:spTree>
    <p:extLst>
      <p:ext uri="{BB962C8B-B14F-4D97-AF65-F5344CB8AC3E}">
        <p14:creationId xmlns:p14="http://schemas.microsoft.com/office/powerpoint/2010/main" val="3056825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ANSWER 1:</a:t>
            </a:r>
            <a:endParaRPr lang="en-US" sz="3200" dirty="0">
              <a:solidFill>
                <a:srgbClr val="F8F9D3"/>
              </a:solidFill>
              <a:latin typeface="+mj-lt"/>
            </a:endParaRPr>
          </a:p>
        </p:txBody>
      </p:sp>
      <p:sp>
        <p:nvSpPr>
          <p:cNvPr id="6" name="Rectangle 5"/>
          <p:cNvSpPr/>
          <p:nvPr/>
        </p:nvSpPr>
        <p:spPr>
          <a:xfrm>
            <a:off x="304800" y="1954959"/>
            <a:ext cx="8534400" cy="1938992"/>
          </a:xfrm>
          <a:prstGeom prst="rect">
            <a:avLst/>
          </a:prstGeom>
        </p:spPr>
        <p:txBody>
          <a:bodyPr wrap="square">
            <a:spAutoFit/>
          </a:bodyPr>
          <a:lstStyle/>
          <a:p>
            <a:r>
              <a:rPr lang="en-US" sz="4000" dirty="0" smtClean="0">
                <a:solidFill>
                  <a:srgbClr val="000000"/>
                </a:solidFill>
              </a:rPr>
              <a:t>To look for play in components as the steering wheel is turned side-to-side.</a:t>
            </a:r>
            <a:endParaRPr lang="en-US" sz="4000" dirty="0">
              <a:solidFill>
                <a:srgbClr val="000000"/>
              </a:solidFill>
            </a:endParaRPr>
          </a:p>
        </p:txBody>
      </p:sp>
    </p:spTree>
    <p:extLst>
      <p:ext uri="{BB962C8B-B14F-4D97-AF65-F5344CB8AC3E}">
        <p14:creationId xmlns:p14="http://schemas.microsoft.com/office/powerpoint/2010/main" val="258282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BALL JOINTS (1 OF 3)</a:t>
            </a:r>
            <a:endParaRPr lang="en-US" dirty="0">
              <a:latin typeface="+mj-lt"/>
            </a:endParaRPr>
          </a:p>
        </p:txBody>
      </p:sp>
      <p:sp>
        <p:nvSpPr>
          <p:cNvPr id="3" name="Content Placeholder 2"/>
          <p:cNvSpPr>
            <a:spLocks noGrp="1"/>
          </p:cNvSpPr>
          <p:nvPr>
            <p:ph idx="1"/>
          </p:nvPr>
        </p:nvSpPr>
        <p:spPr/>
        <p:txBody>
          <a:bodyPr/>
          <a:lstStyle/>
          <a:p>
            <a:r>
              <a:rPr lang="en-US" dirty="0" smtClean="0"/>
              <a:t>Diagnosis and Inspection</a:t>
            </a:r>
          </a:p>
          <a:p>
            <a:r>
              <a:rPr lang="en-US" dirty="0"/>
              <a:t>Defective or worn ball joints can cause looseness in the </a:t>
            </a:r>
            <a:r>
              <a:rPr lang="en-US" dirty="0" smtClean="0"/>
              <a:t>suspension and </a:t>
            </a:r>
            <a:r>
              <a:rPr lang="en-US" dirty="0"/>
              <a:t>the following common driver complaints</a:t>
            </a:r>
            <a:r>
              <a:rPr lang="en-US" dirty="0" smtClean="0"/>
              <a:t>:</a:t>
            </a:r>
          </a:p>
          <a:p>
            <a:pPr lvl="1"/>
            <a:r>
              <a:rPr lang="en-US" dirty="0"/>
              <a:t>Loud popping or squeaking whenever driving over curbs, </a:t>
            </a:r>
            <a:r>
              <a:rPr lang="en-US" dirty="0" smtClean="0"/>
              <a:t>such as </a:t>
            </a:r>
            <a:r>
              <a:rPr lang="en-US" dirty="0"/>
              <a:t>into a </a:t>
            </a:r>
            <a:r>
              <a:rPr lang="en-US" dirty="0" smtClean="0"/>
              <a:t>driveway</a:t>
            </a:r>
          </a:p>
          <a:p>
            <a:pPr lvl="1"/>
            <a:r>
              <a:rPr lang="en-US" dirty="0"/>
              <a:t>Shimmy-type vibration felt in the steering </a:t>
            </a:r>
            <a:r>
              <a:rPr lang="en-US" dirty="0" smtClean="0"/>
              <a:t>wheel</a:t>
            </a:r>
          </a:p>
          <a:p>
            <a:pPr lvl="1"/>
            <a:r>
              <a:rPr lang="en-US" dirty="0"/>
              <a:t>Vehicle wander or a tendency not to track </a:t>
            </a:r>
            <a:r>
              <a:rPr lang="en-US" dirty="0" smtClean="0"/>
              <a:t>straight</a:t>
            </a:r>
          </a:p>
          <a:p>
            <a:pPr lvl="1"/>
            <a:r>
              <a:rPr lang="en-US" dirty="0"/>
              <a:t>Excessive </a:t>
            </a:r>
            <a:r>
              <a:rPr lang="en-US" dirty="0" err="1"/>
              <a:t>freeplay</a:t>
            </a:r>
            <a:r>
              <a:rPr lang="en-US" dirty="0"/>
              <a:t> in the steering wheel</a:t>
            </a:r>
            <a:endParaRPr lang="en-US" dirty="0" smtClean="0"/>
          </a:p>
          <a:p>
            <a:pPr lvl="1"/>
            <a:endParaRPr lang="en-US" dirty="0"/>
          </a:p>
        </p:txBody>
      </p:sp>
    </p:spTree>
    <p:extLst>
      <p:ext uri="{BB962C8B-B14F-4D97-AF65-F5344CB8AC3E}">
        <p14:creationId xmlns:p14="http://schemas.microsoft.com/office/powerpoint/2010/main" val="8980738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BALL </a:t>
            </a:r>
            <a:r>
              <a:rPr lang="en-US" dirty="0" smtClean="0">
                <a:latin typeface="+mj-lt"/>
              </a:rPr>
              <a:t>JOINTS (2 OF 3)</a:t>
            </a:r>
            <a:endParaRPr lang="en-US" dirty="0">
              <a:latin typeface="+mj-lt"/>
            </a:endParaRPr>
          </a:p>
        </p:txBody>
      </p:sp>
      <p:sp>
        <p:nvSpPr>
          <p:cNvPr id="3" name="Content Placeholder 2"/>
          <p:cNvSpPr>
            <a:spLocks noGrp="1"/>
          </p:cNvSpPr>
          <p:nvPr>
            <p:ph idx="1"/>
          </p:nvPr>
        </p:nvSpPr>
        <p:spPr/>
        <p:txBody>
          <a:bodyPr/>
          <a:lstStyle/>
          <a:p>
            <a:r>
              <a:rPr lang="en-US" dirty="0"/>
              <a:t>A ball joint inspection should also be done when an alignment </a:t>
            </a:r>
            <a:r>
              <a:rPr lang="en-US" dirty="0" smtClean="0"/>
              <a:t>is performed </a:t>
            </a:r>
            <a:r>
              <a:rPr lang="en-US" dirty="0"/>
              <a:t>or as part of any other comprehensive vehicle inspection</a:t>
            </a:r>
            <a:r>
              <a:rPr lang="en-US" dirty="0" smtClean="0"/>
              <a:t>.</a:t>
            </a:r>
          </a:p>
          <a:p>
            <a:pPr lvl="1"/>
            <a:r>
              <a:rPr lang="en-US" dirty="0"/>
              <a:t>Always check wear-indicator-type ball joints with the wheels </a:t>
            </a:r>
            <a:r>
              <a:rPr lang="en-US" dirty="0" smtClean="0"/>
              <a:t>of the </a:t>
            </a:r>
            <a:r>
              <a:rPr lang="en-US" dirty="0"/>
              <a:t>vehicle on the ground.</a:t>
            </a:r>
            <a:endParaRPr lang="en-US" dirty="0" smtClean="0"/>
          </a:p>
          <a:p>
            <a:pPr lvl="1"/>
            <a:r>
              <a:rPr lang="en-US" dirty="0" smtClean="0"/>
              <a:t>To </a:t>
            </a:r>
            <a:r>
              <a:rPr lang="en-US" dirty="0"/>
              <a:t>perform a proper non-indicator-type ball joint inspection</a:t>
            </a:r>
            <a:r>
              <a:rPr lang="en-US" dirty="0" smtClean="0"/>
              <a:t>, the </a:t>
            </a:r>
            <a:r>
              <a:rPr lang="en-US" dirty="0"/>
              <a:t>force of the vehicle’s springs </a:t>
            </a:r>
            <a:r>
              <a:rPr lang="en-US" i="1" dirty="0"/>
              <a:t>must </a:t>
            </a:r>
            <a:r>
              <a:rPr lang="en-US" dirty="0"/>
              <a:t>be </a:t>
            </a:r>
            <a:r>
              <a:rPr lang="en-US" i="1" dirty="0"/>
              <a:t>unloaded </a:t>
            </a:r>
            <a:r>
              <a:rPr lang="en-US" dirty="0"/>
              <a:t>from the </a:t>
            </a:r>
            <a:r>
              <a:rPr lang="en-US" dirty="0" smtClean="0"/>
              <a:t>ball joint.</a:t>
            </a:r>
          </a:p>
          <a:p>
            <a:r>
              <a:rPr lang="en-US" dirty="0"/>
              <a:t>Follower ball joints (friction ball joints) should also </a:t>
            </a:r>
            <a:r>
              <a:rPr lang="en-US" dirty="0" smtClean="0"/>
              <a:t>be inspected while </a:t>
            </a:r>
            <a:r>
              <a:rPr lang="en-US" dirty="0"/>
              <a:t>testing load-carrying ball joints.</a:t>
            </a:r>
            <a:endParaRPr lang="en-US" dirty="0"/>
          </a:p>
        </p:txBody>
      </p:sp>
    </p:spTree>
    <p:extLst>
      <p:ext uri="{BB962C8B-B14F-4D97-AF65-F5344CB8AC3E}">
        <p14:creationId xmlns:p14="http://schemas.microsoft.com/office/powerpoint/2010/main" val="35227986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BALL </a:t>
            </a:r>
            <a:r>
              <a:rPr lang="en-US" dirty="0" smtClean="0">
                <a:latin typeface="+mj-lt"/>
              </a:rPr>
              <a:t>JOINTS (3 OF 3)</a:t>
            </a:r>
            <a:endParaRPr lang="en-US" dirty="0">
              <a:latin typeface="+mj-lt"/>
            </a:endParaRPr>
          </a:p>
        </p:txBody>
      </p:sp>
      <p:sp>
        <p:nvSpPr>
          <p:cNvPr id="3" name="Content Placeholder 2"/>
          <p:cNvSpPr>
            <a:spLocks noGrp="1"/>
          </p:cNvSpPr>
          <p:nvPr>
            <p:ph idx="1"/>
          </p:nvPr>
        </p:nvSpPr>
        <p:spPr/>
        <p:txBody>
          <a:bodyPr/>
          <a:lstStyle/>
          <a:p>
            <a:r>
              <a:rPr lang="en-US" dirty="0" smtClean="0"/>
              <a:t>Ball Joint Removal</a:t>
            </a:r>
          </a:p>
          <a:p>
            <a:pPr lvl="1"/>
            <a:r>
              <a:rPr lang="en-US" dirty="0" smtClean="0"/>
              <a:t>The removal procedures vary with the style of ball joint and the design of the suspension system.</a:t>
            </a:r>
          </a:p>
          <a:p>
            <a:pPr lvl="1"/>
            <a:r>
              <a:rPr lang="en-US" dirty="0" smtClean="0"/>
              <a:t>The preferred method to separate ball joints in a puller.</a:t>
            </a:r>
          </a:p>
          <a:p>
            <a:pPr lvl="1"/>
            <a:r>
              <a:rPr lang="en-US" dirty="0" smtClean="0"/>
              <a:t>Use caution so as to not damage any attaching components.</a:t>
            </a:r>
          </a:p>
          <a:p>
            <a:pPr lvl="1"/>
            <a:r>
              <a:rPr lang="en-US" dirty="0" smtClean="0"/>
              <a:t>Follow the manufacturers recommended procedures.</a:t>
            </a:r>
          </a:p>
          <a:p>
            <a:r>
              <a:rPr lang="en-US" dirty="0"/>
              <a:t>Many vehicles are equipped with </a:t>
            </a:r>
            <a:r>
              <a:rPr lang="en-US" dirty="0" smtClean="0"/>
              <a:t>non-replaceable </a:t>
            </a:r>
            <a:r>
              <a:rPr lang="en-US" dirty="0"/>
              <a:t>ball </a:t>
            </a:r>
            <a:r>
              <a:rPr lang="en-US" dirty="0" smtClean="0"/>
              <a:t>joints, and </a:t>
            </a:r>
            <a:r>
              <a:rPr lang="en-US" dirty="0"/>
              <a:t>the entire control arm must be replaced if the ball joint is </a:t>
            </a:r>
            <a:r>
              <a:rPr lang="en-US" dirty="0" smtClean="0"/>
              <a:t>worn or </a:t>
            </a:r>
            <a:r>
              <a:rPr lang="en-US" dirty="0"/>
              <a:t>defective.</a:t>
            </a:r>
            <a:endParaRPr lang="en-US" dirty="0" smtClean="0"/>
          </a:p>
          <a:p>
            <a:pPr lvl="1"/>
            <a:endParaRPr lang="en-US" dirty="0"/>
          </a:p>
        </p:txBody>
      </p:sp>
    </p:spTree>
    <p:extLst>
      <p:ext uri="{BB962C8B-B14F-4D97-AF65-F5344CB8AC3E}">
        <p14:creationId xmlns:p14="http://schemas.microsoft.com/office/powerpoint/2010/main" val="1547591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117.17 Grease fitting projecting down from the surrounding area of a ball joint. The ball joint should be replaced when the area around the grease fitting is flush or recessed</a:t>
            </a:r>
          </a:p>
        </p:txBody>
      </p:sp>
      <p:pic>
        <p:nvPicPr>
          <p:cNvPr id="3" name="Picture 2" descr="A photo shows a grease fitting projecting down from the surrounding area of a ball join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1475" y="2286000"/>
            <a:ext cx="4304336" cy="3232290"/>
          </a:xfrm>
          <a:prstGeom prst="rect">
            <a:avLst/>
          </a:prstGeom>
        </p:spPr>
      </p:pic>
    </p:spTree>
    <p:extLst>
      <p:ext uri="{BB962C8B-B14F-4D97-AF65-F5344CB8AC3E}">
        <p14:creationId xmlns:p14="http://schemas.microsoft.com/office/powerpoint/2010/main" val="3156067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117.18 Indicator ball joints should be checked with the weight of the vehicle on the ground</a:t>
            </a:r>
            <a:endParaRPr lang="en-US" dirty="0">
              <a:latin typeface="+mj-lt"/>
            </a:endParaRPr>
          </a:p>
        </p:txBody>
      </p:sp>
      <p:pic>
        <p:nvPicPr>
          <p:cNvPr id="3" name="Picture 2" descr="An illustration compares worn and new ball joints. Ball joint wear causes the indicator to recede within the socket showing a need for replacement while in the new ball joint the indicator is 0.05 inch above the should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4969" y="2105117"/>
            <a:ext cx="5154062" cy="3841537"/>
          </a:xfrm>
          <a:prstGeom prst="rect">
            <a:avLst/>
          </a:prstGeom>
        </p:spPr>
      </p:pic>
    </p:spTree>
    <p:extLst>
      <p:ext uri="{BB962C8B-B14F-4D97-AF65-F5344CB8AC3E}">
        <p14:creationId xmlns:p14="http://schemas.microsoft.com/office/powerpoint/2010/main" val="4058199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117.19 Typical dial indicator used to measure the suspension component movement. The locking pliers attach the gauge to a stationary part of the vehicle and the flexible coupling allows the dial indicator to be positioned at any angle</a:t>
            </a:r>
          </a:p>
        </p:txBody>
      </p:sp>
      <p:pic>
        <p:nvPicPr>
          <p:cNvPr id="3" name="Picture 2" descr="An illustration shows locking priers attached to a dial indicator via a long flexible coupl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6182" y="1608830"/>
            <a:ext cx="2481539" cy="4567320"/>
          </a:xfrm>
          <a:prstGeom prst="rect">
            <a:avLst/>
          </a:prstGeom>
        </p:spPr>
      </p:pic>
    </p:spTree>
    <p:extLst>
      <p:ext uri="{BB962C8B-B14F-4D97-AF65-F5344CB8AC3E}">
        <p14:creationId xmlns:p14="http://schemas.microsoft.com/office/powerpoint/2010/main" val="3671985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FRONT SUSPENSION TYPES</a:t>
            </a:r>
            <a:endParaRPr lang="en-US" dirty="0">
              <a:latin typeface="+mj-lt"/>
            </a:endParaRPr>
          </a:p>
        </p:txBody>
      </p:sp>
      <p:sp>
        <p:nvSpPr>
          <p:cNvPr id="25603" name="Content Placeholder 2"/>
          <p:cNvSpPr>
            <a:spLocks noGrp="1"/>
          </p:cNvSpPr>
          <p:nvPr>
            <p:ph idx="1"/>
          </p:nvPr>
        </p:nvSpPr>
        <p:spPr>
          <a:xfrm>
            <a:off x="457200" y="1600200"/>
            <a:ext cx="8077200" cy="4525963"/>
          </a:xfrm>
        </p:spPr>
        <p:txBody>
          <a:bodyPr/>
          <a:lstStyle/>
          <a:p>
            <a:r>
              <a:rPr lang="en-US" dirty="0" smtClean="0"/>
              <a:t>Solid Axles</a:t>
            </a:r>
          </a:p>
          <a:p>
            <a:pPr lvl="1"/>
            <a:r>
              <a:rPr lang="en-US" dirty="0"/>
              <a:t>Early cars and trucks used a solid (or </a:t>
            </a:r>
            <a:r>
              <a:rPr lang="en-US" i="1" dirty="0" smtClean="0"/>
              <a:t>straight</a:t>
            </a:r>
            <a:r>
              <a:rPr lang="en-US" dirty="0" smtClean="0"/>
              <a:t>) front </a:t>
            </a:r>
            <a:r>
              <a:rPr lang="en-US" dirty="0"/>
              <a:t>axle to support the front wheels</a:t>
            </a:r>
            <a:r>
              <a:rPr lang="en-US" dirty="0" smtClean="0"/>
              <a:t>.</a:t>
            </a:r>
          </a:p>
          <a:p>
            <a:r>
              <a:rPr lang="en-US" dirty="0" smtClean="0"/>
              <a:t>Kingpins</a:t>
            </a:r>
          </a:p>
          <a:p>
            <a:pPr lvl="1"/>
            <a:r>
              <a:rPr lang="en-US" dirty="0" smtClean="0"/>
              <a:t>At the end of solid axle, they allow </a:t>
            </a:r>
            <a:r>
              <a:rPr lang="en-US" dirty="0"/>
              <a:t>the front wheels to rotate for </a:t>
            </a:r>
            <a:r>
              <a:rPr lang="en-US" dirty="0" smtClean="0"/>
              <a:t>steering.</a:t>
            </a:r>
          </a:p>
          <a:p>
            <a:r>
              <a:rPr lang="en-US" dirty="0" smtClean="0"/>
              <a:t>Twin-I Beam</a:t>
            </a:r>
          </a:p>
          <a:p>
            <a:pPr lvl="1"/>
            <a:r>
              <a:rPr lang="en-US" dirty="0"/>
              <a:t>Strong steel twin beams that cross provide </a:t>
            </a:r>
            <a:r>
              <a:rPr lang="en-US" dirty="0" smtClean="0"/>
              <a:t>independent front </a:t>
            </a:r>
            <a:r>
              <a:rPr lang="en-US" dirty="0"/>
              <a:t>suspension operation with the strength of a solid front axle.</a:t>
            </a:r>
            <a:endParaRPr lang="en-US" dirty="0" smtClean="0"/>
          </a:p>
          <a:p>
            <a:pPr lvl="1"/>
            <a:endParaRPr lang="en-US" dirty="0" smtClean="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342" y="228600"/>
            <a:ext cx="8229600" cy="1097280"/>
          </a:xfrm>
        </p:spPr>
        <p:txBody>
          <a:bodyPr/>
          <a:lstStyle/>
          <a:p>
            <a:r>
              <a:rPr lang="en-US" sz="2000" dirty="0">
                <a:latin typeface="+mj-lt"/>
              </a:rPr>
              <a:t>Figure 117.20 If the spring is attached to the lower control arm as in this SLA suspension, the jack should be placed under the lower control arm as shown. A dial indicator should be used to measure the amount of </a:t>
            </a:r>
            <a:r>
              <a:rPr lang="en-US" sz="2000" dirty="0" err="1">
                <a:latin typeface="+mj-lt"/>
              </a:rPr>
              <a:t>freeplay</a:t>
            </a:r>
            <a:r>
              <a:rPr lang="en-US" sz="2000" dirty="0">
                <a:latin typeface="+mj-lt"/>
              </a:rPr>
              <a:t> in the ball joints. </a:t>
            </a:r>
          </a:p>
        </p:txBody>
      </p:sp>
      <p:pic>
        <p:nvPicPr>
          <p:cNvPr id="3" name="Picture 2" descr="An illustration shows SLA suspension on a jack. A dial gauge is being used to measure free pla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4550" y="2057400"/>
            <a:ext cx="4901184" cy="3657600"/>
          </a:xfrm>
          <a:prstGeom prst="rect">
            <a:avLst/>
          </a:prstGeom>
        </p:spPr>
      </p:pic>
    </p:spTree>
    <p:extLst>
      <p:ext uri="{BB962C8B-B14F-4D97-AF65-F5344CB8AC3E}">
        <p14:creationId xmlns:p14="http://schemas.microsoft.com/office/powerpoint/2010/main" val="11833451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117.21 The jack should be placed under the lower control arm of this modified MacPherson-type suspension</a:t>
            </a:r>
            <a:endParaRPr lang="en-US" dirty="0">
              <a:latin typeface="+mj-lt"/>
            </a:endParaRPr>
          </a:p>
        </p:txBody>
      </p:sp>
      <p:pic>
        <p:nvPicPr>
          <p:cNvPr id="3" name="Picture 2" descr="An illustration shows a jack placed under the lower control arm of modified MacPherson-type suspension. Axial movement is along the vertical axis and radial movement is along the horizontal axi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4067" y="2461777"/>
            <a:ext cx="6297168" cy="3657600"/>
          </a:xfrm>
          <a:prstGeom prst="rect">
            <a:avLst/>
          </a:prstGeom>
        </p:spPr>
      </p:pic>
    </p:spTree>
    <p:extLst>
      <p:ext uri="{BB962C8B-B14F-4D97-AF65-F5344CB8AC3E}">
        <p14:creationId xmlns:p14="http://schemas.microsoft.com/office/powerpoint/2010/main" val="2945020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117.22 If the spring is attached to the upper control arm, the jack should be placed under the frame to check for ball joint wear</a:t>
            </a:r>
            <a:endParaRPr lang="en-US" dirty="0">
              <a:latin typeface="+mj-lt"/>
            </a:endParaRPr>
          </a:p>
        </p:txBody>
      </p:sp>
      <p:pic>
        <p:nvPicPr>
          <p:cNvPr id="3" name="Picture 2" descr="An illustration shows jack placed under the frame of a SLA suspension with spring coil mounted on the upper control arm. Axial movement is along the vertical axis and radial movement is along the horizontal axi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6320" y="1674656"/>
            <a:ext cx="2811360" cy="4418783"/>
          </a:xfrm>
          <a:prstGeom prst="rect">
            <a:avLst/>
          </a:prstGeom>
        </p:spPr>
      </p:pic>
    </p:spTree>
    <p:extLst>
      <p:ext uri="{BB962C8B-B14F-4D97-AF65-F5344CB8AC3E}">
        <p14:creationId xmlns:p14="http://schemas.microsoft.com/office/powerpoint/2010/main" val="1847298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mj-lt"/>
              </a:rPr>
              <a:t>Figure 117.23 A special tool or a block of wood should be inserted between the frame and the upper control arm before lifting the vehicle off the ground. This tool stops the force of the spring against the upper ball joint so that a true test can be performed on the condition of the ball joint</a:t>
            </a:r>
          </a:p>
        </p:txBody>
      </p:sp>
      <p:pic>
        <p:nvPicPr>
          <p:cNvPr id="3" name="Picture 2" descr="An illustration shows a special tool being inserted between the frame and upper control arm before lifting using a jack."/>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2209800"/>
            <a:ext cx="3358896" cy="3657600"/>
          </a:xfrm>
          <a:prstGeom prst="rect">
            <a:avLst/>
          </a:prstGeom>
        </p:spPr>
      </p:pic>
    </p:spTree>
    <p:extLst>
      <p:ext uri="{BB962C8B-B14F-4D97-AF65-F5344CB8AC3E}">
        <p14:creationId xmlns:p14="http://schemas.microsoft.com/office/powerpoint/2010/main" val="2275762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117.24 The jacking point is under the frame for checking the play of a lower ball joint used with a MacPherson strut</a:t>
            </a:r>
            <a:endParaRPr lang="en-US" dirty="0">
              <a:latin typeface="+mj-lt"/>
            </a:endParaRPr>
          </a:p>
        </p:txBody>
      </p:sp>
      <p:pic>
        <p:nvPicPr>
          <p:cNvPr id="3" name="Picture 2" descr="An illustration shows jack placed under the frame for a MacPherson-type suspensi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7025" y="2209800"/>
            <a:ext cx="3409950" cy="3693084"/>
          </a:xfrm>
          <a:prstGeom prst="rect">
            <a:avLst/>
          </a:prstGeom>
        </p:spPr>
      </p:pic>
    </p:spTree>
    <p:extLst>
      <p:ext uri="{BB962C8B-B14F-4D97-AF65-F5344CB8AC3E}">
        <p14:creationId xmlns:p14="http://schemas.microsoft.com/office/powerpoint/2010/main" val="3940226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117.25 This worn and rusty ball joint was found by moving the wheel and looking for movement in the joint</a:t>
            </a:r>
            <a:endParaRPr lang="en-US" dirty="0">
              <a:latin typeface="+mj-lt"/>
            </a:endParaRPr>
          </a:p>
        </p:txBody>
      </p:sp>
      <p:pic>
        <p:nvPicPr>
          <p:cNvPr id="3" name="Picture 2" descr="A photo shows a worn out ball join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5652" y="1981200"/>
            <a:ext cx="2542946" cy="3767328"/>
          </a:xfrm>
          <a:prstGeom prst="rect">
            <a:avLst/>
          </a:prstGeom>
        </p:spPr>
      </p:pic>
    </p:spTree>
    <p:extLst>
      <p:ext uri="{BB962C8B-B14F-4D97-AF65-F5344CB8AC3E}">
        <p14:creationId xmlns:p14="http://schemas.microsoft.com/office/powerpoint/2010/main" val="1236048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117.26 Taper breaker tool being used to separate the upper ball joint from the steering knuckle. This is especially important for vehicles equipped with aluminum alloy control arms</a:t>
            </a:r>
          </a:p>
        </p:txBody>
      </p:sp>
      <p:pic>
        <p:nvPicPr>
          <p:cNvPr id="3" name="Picture 2" descr="An illustration shows taper breaker tool placed in between upper ball joint and the steering knuckl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5442" y="2057400"/>
            <a:ext cx="4419600" cy="3657600"/>
          </a:xfrm>
          <a:prstGeom prst="rect">
            <a:avLst/>
          </a:prstGeom>
        </p:spPr>
      </p:pic>
    </p:spTree>
    <p:extLst>
      <p:ext uri="{BB962C8B-B14F-4D97-AF65-F5344CB8AC3E}">
        <p14:creationId xmlns:p14="http://schemas.microsoft.com/office/powerpoint/2010/main" val="2262374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117.27 A pinch bolt attaches the steering knuckle to the ball joint. Remove the pinch bolt by turning the nut, not the bolt</a:t>
            </a:r>
            <a:endParaRPr lang="en-US" dirty="0">
              <a:latin typeface="+mj-lt"/>
            </a:endParaRPr>
          </a:p>
        </p:txBody>
      </p:sp>
      <p:pic>
        <p:nvPicPr>
          <p:cNvPr id="3" name="Picture 2" descr="An illustration shows assembly of steering knuckle on the lower control arm. The steering knuckle sits on a ball joint stud with a bolt notch. This is held in place by a pinch bolt and nu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8282" y="2057400"/>
            <a:ext cx="3627120" cy="3657600"/>
          </a:xfrm>
          <a:prstGeom prst="rect">
            <a:avLst/>
          </a:prstGeom>
        </p:spPr>
      </p:pic>
    </p:spTree>
    <p:extLst>
      <p:ext uri="{BB962C8B-B14F-4D97-AF65-F5344CB8AC3E}">
        <p14:creationId xmlns:p14="http://schemas.microsoft.com/office/powerpoint/2010/main" val="20583194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117.28 If the pinch bolt is overtightened, the steering knuckle can be deformed. A deformed knuckle can cause the pinch bolt to break and the ball joint could become separated from the steering knuckle</a:t>
            </a:r>
          </a:p>
        </p:txBody>
      </p:sp>
      <p:pic>
        <p:nvPicPr>
          <p:cNvPr id="3" name="Picture 2" descr="An illustration compares original and deformed pinch bolt. The original ones have outer sides parallel to each other while the deformed ones have the pinch area towards each other by 0.032 inch."/>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7475" y="2057400"/>
            <a:ext cx="3816096" cy="3657600"/>
          </a:xfrm>
          <a:prstGeom prst="rect">
            <a:avLst/>
          </a:prstGeom>
        </p:spPr>
      </p:pic>
    </p:spTree>
    <p:extLst>
      <p:ext uri="{BB962C8B-B14F-4D97-AF65-F5344CB8AC3E}">
        <p14:creationId xmlns:p14="http://schemas.microsoft.com/office/powerpoint/2010/main" val="2595722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117.29 By drilling into the rivet, the holding force is released</a:t>
            </a:r>
            <a:endParaRPr lang="en-US" dirty="0">
              <a:latin typeface="+mj-lt"/>
            </a:endParaRPr>
          </a:p>
        </p:txBody>
      </p:sp>
      <p:pic>
        <p:nvPicPr>
          <p:cNvPr id="3" name="Picture 2" descr="An illustration shows a 1 by 4 inch rivet being drilled into by a 1 by 8 inch dril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2013" y="1758289"/>
            <a:ext cx="3119975" cy="4264207"/>
          </a:xfrm>
          <a:prstGeom prst="rect">
            <a:avLst/>
          </a:prstGeom>
        </p:spPr>
      </p:pic>
    </p:spTree>
    <p:extLst>
      <p:ext uri="{BB962C8B-B14F-4D97-AF65-F5344CB8AC3E}">
        <p14:creationId xmlns:p14="http://schemas.microsoft.com/office/powerpoint/2010/main" val="32654564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mj-lt"/>
              </a:rPr>
              <a:t>Figure 117.1 Most early vehicles used single straight axles</a:t>
            </a:r>
            <a:endParaRPr lang="en-US" sz="2800" dirty="0">
              <a:latin typeface="+mj-lt"/>
            </a:endParaRPr>
          </a:p>
        </p:txBody>
      </p:sp>
      <p:pic>
        <p:nvPicPr>
          <p:cNvPr id="5" name="Picture 4" descr="A photo shows an early type vehicle using a single straight axle connected to the whee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8301" y="1681453"/>
            <a:ext cx="5867400" cy="4406056"/>
          </a:xfrm>
          <a:prstGeom prst="rect">
            <a:avLst/>
          </a:prstGeom>
        </p:spPr>
      </p:pic>
    </p:spTree>
    <p:extLst>
      <p:ext uri="{BB962C8B-B14F-4D97-AF65-F5344CB8AC3E}">
        <p14:creationId xmlns:p14="http://schemas.microsoft.com/office/powerpoint/2010/main" val="689051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117.30 The head of the rivet can be removed by using a large-diameter drill bit as shown</a:t>
            </a:r>
            <a:endParaRPr lang="en-US" dirty="0">
              <a:latin typeface="+mj-lt"/>
            </a:endParaRPr>
          </a:p>
        </p:txBody>
      </p:sp>
      <p:pic>
        <p:nvPicPr>
          <p:cNvPr id="3" name="Picture 2" descr="An illustration shows rivet head being removed using 1 by 2 inch dril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7892" y="1909905"/>
            <a:ext cx="3028216" cy="4138796"/>
          </a:xfrm>
          <a:prstGeom prst="rect">
            <a:avLst/>
          </a:prstGeom>
        </p:spPr>
      </p:pic>
    </p:spTree>
    <p:extLst>
      <p:ext uri="{BB962C8B-B14F-4D97-AF65-F5344CB8AC3E}">
        <p14:creationId xmlns:p14="http://schemas.microsoft.com/office/powerpoint/2010/main" val="1996176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117.31 A punch and a hammer being used to remove a rivet after the head has been removed</a:t>
            </a:r>
            <a:endParaRPr lang="en-US" dirty="0">
              <a:latin typeface="+mj-lt"/>
            </a:endParaRPr>
          </a:p>
        </p:txBody>
      </p:sp>
      <p:pic>
        <p:nvPicPr>
          <p:cNvPr id="3" name="Picture 2" descr="An illustration shows a punch being used to remove a rive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9957" y="1914525"/>
            <a:ext cx="2884088" cy="4169766"/>
          </a:xfrm>
          <a:prstGeom prst="rect">
            <a:avLst/>
          </a:prstGeom>
        </p:spPr>
      </p:pic>
    </p:spTree>
    <p:extLst>
      <p:ext uri="{BB962C8B-B14F-4D97-AF65-F5344CB8AC3E}">
        <p14:creationId xmlns:p14="http://schemas.microsoft.com/office/powerpoint/2010/main" val="9591876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117.32 Press-in ball joints are best removed using a large C-clamp press, as shown</a:t>
            </a:r>
            <a:endParaRPr lang="en-US" dirty="0">
              <a:latin typeface="+mj-lt"/>
            </a:endParaRPr>
          </a:p>
        </p:txBody>
      </p:sp>
      <p:pic>
        <p:nvPicPr>
          <p:cNvPr id="3" name="Picture 2" descr="A photo shows press in ball joints being removed using a large C-clamp."/>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5132" y="2119777"/>
            <a:ext cx="5073737" cy="3810065"/>
          </a:xfrm>
          <a:prstGeom prst="rect">
            <a:avLst/>
          </a:prstGeom>
        </p:spPr>
      </p:pic>
    </p:spTree>
    <p:extLst>
      <p:ext uri="{BB962C8B-B14F-4D97-AF65-F5344CB8AC3E}">
        <p14:creationId xmlns:p14="http://schemas.microsoft.com/office/powerpoint/2010/main" val="1117697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2: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smtClean="0">
                <a:solidFill>
                  <a:srgbClr val="000000"/>
                </a:solidFill>
              </a:rPr>
              <a:t>What are the symptoms of a defective ball joint?</a:t>
            </a:r>
            <a:endParaRPr lang="en-US" sz="4000" dirty="0">
              <a:solidFill>
                <a:srgbClr val="000000"/>
              </a:solidFill>
            </a:endParaRPr>
          </a:p>
        </p:txBody>
      </p:sp>
    </p:spTree>
    <p:extLst>
      <p:ext uri="{BB962C8B-B14F-4D97-AF65-F5344CB8AC3E}">
        <p14:creationId xmlns:p14="http://schemas.microsoft.com/office/powerpoint/2010/main" val="2374300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2:</a:t>
            </a:r>
            <a:endParaRPr lang="en-US" sz="3400" dirty="0">
              <a:solidFill>
                <a:srgbClr val="F8F9D3"/>
              </a:solidFill>
              <a:latin typeface="+mj-lt"/>
            </a:endParaRPr>
          </a:p>
        </p:txBody>
      </p:sp>
      <p:sp>
        <p:nvSpPr>
          <p:cNvPr id="6" name="Rectangle 5"/>
          <p:cNvSpPr/>
          <p:nvPr/>
        </p:nvSpPr>
        <p:spPr>
          <a:xfrm>
            <a:off x="168876" y="1975554"/>
            <a:ext cx="8534400" cy="1323439"/>
          </a:xfrm>
          <a:prstGeom prst="rect">
            <a:avLst/>
          </a:prstGeom>
        </p:spPr>
        <p:txBody>
          <a:bodyPr wrap="square">
            <a:spAutoFit/>
          </a:bodyPr>
          <a:lstStyle/>
          <a:p>
            <a:r>
              <a:rPr lang="en-US" sz="4000" dirty="0" smtClean="0">
                <a:solidFill>
                  <a:srgbClr val="000000"/>
                </a:solidFill>
              </a:rPr>
              <a:t>Noise, shimmy, wander, and excessive </a:t>
            </a:r>
            <a:r>
              <a:rPr lang="en-US" sz="4000" dirty="0" err="1" smtClean="0">
                <a:solidFill>
                  <a:srgbClr val="000000"/>
                </a:solidFill>
              </a:rPr>
              <a:t>freeplay</a:t>
            </a:r>
            <a:r>
              <a:rPr lang="en-US" sz="4000" dirty="0" smtClean="0">
                <a:solidFill>
                  <a:srgbClr val="000000"/>
                </a:solidFill>
              </a:rPr>
              <a:t> in the steering. </a:t>
            </a:r>
            <a:endParaRPr lang="en-US" sz="4000" dirty="0">
              <a:solidFill>
                <a:srgbClr val="000000"/>
              </a:solidFill>
            </a:endParaRPr>
          </a:p>
        </p:txBody>
      </p:sp>
    </p:spTree>
    <p:extLst>
      <p:ext uri="{BB962C8B-B14F-4D97-AF65-F5344CB8AC3E}">
        <p14:creationId xmlns:p14="http://schemas.microsoft.com/office/powerpoint/2010/main" val="2508462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KINGPIN DIAGNOSIS AND SERVICE (1 OF 2)</a:t>
            </a:r>
            <a:endParaRPr lang="en-US" dirty="0">
              <a:latin typeface="+mj-lt"/>
            </a:endParaRPr>
          </a:p>
        </p:txBody>
      </p:sp>
      <p:sp>
        <p:nvSpPr>
          <p:cNvPr id="3" name="Content Placeholder 2"/>
          <p:cNvSpPr>
            <a:spLocks noGrp="1"/>
          </p:cNvSpPr>
          <p:nvPr>
            <p:ph idx="1"/>
          </p:nvPr>
        </p:nvSpPr>
        <p:spPr/>
        <p:txBody>
          <a:bodyPr/>
          <a:lstStyle/>
          <a:p>
            <a:r>
              <a:rPr lang="en-US" dirty="0"/>
              <a:t>Kingpins are designed to rotate inside kingpin bushings </a:t>
            </a:r>
            <a:r>
              <a:rPr lang="en-US" dirty="0" smtClean="0"/>
              <a:t>with a </a:t>
            </a:r>
            <a:r>
              <a:rPr lang="en-US" dirty="0"/>
              <a:t>clearance between them of approximately 0.001 to 0.003 </a:t>
            </a:r>
            <a:r>
              <a:rPr lang="en-US" dirty="0" smtClean="0"/>
              <a:t>inch (0.025 </a:t>
            </a:r>
            <a:r>
              <a:rPr lang="en-US" dirty="0"/>
              <a:t>to 0.075 mm</a:t>
            </a:r>
            <a:r>
              <a:rPr lang="en-US" dirty="0" smtClean="0"/>
              <a:t>).</a:t>
            </a:r>
          </a:p>
          <a:p>
            <a:r>
              <a:rPr lang="en-US" dirty="0"/>
              <a:t>Looseness in the </a:t>
            </a:r>
            <a:r>
              <a:rPr lang="en-US" dirty="0" smtClean="0"/>
              <a:t>kingpin causes </a:t>
            </a:r>
            <a:r>
              <a:rPr lang="en-US" dirty="0"/>
              <a:t>looseness in the wheels and steering</a:t>
            </a:r>
            <a:r>
              <a:rPr lang="en-US" dirty="0" smtClean="0"/>
              <a:t>.</a:t>
            </a:r>
          </a:p>
          <a:p>
            <a:r>
              <a:rPr lang="en-US" dirty="0"/>
              <a:t>Kingpins can also </a:t>
            </a:r>
            <a:r>
              <a:rPr lang="en-US" dirty="0" smtClean="0"/>
              <a:t>gall or </a:t>
            </a:r>
            <a:r>
              <a:rPr lang="en-US" dirty="0"/>
              <a:t>seize due to lack of lubrication, resulting in very hard steering.</a:t>
            </a:r>
            <a:endParaRPr lang="en-US" dirty="0"/>
          </a:p>
        </p:txBody>
      </p:sp>
    </p:spTree>
    <p:extLst>
      <p:ext uri="{BB962C8B-B14F-4D97-AF65-F5344CB8AC3E}">
        <p14:creationId xmlns:p14="http://schemas.microsoft.com/office/powerpoint/2010/main" val="899300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KINGPIN DIAGNOSIS AND SERVICE </a:t>
            </a:r>
            <a:r>
              <a:rPr lang="en-US" dirty="0" smtClean="0">
                <a:latin typeface="+mj-lt"/>
              </a:rPr>
              <a:t>(2 </a:t>
            </a:r>
            <a:r>
              <a:rPr lang="en-US" dirty="0">
                <a:latin typeface="+mj-lt"/>
              </a:rPr>
              <a:t>OF 2)</a:t>
            </a:r>
          </a:p>
        </p:txBody>
      </p:sp>
      <p:sp>
        <p:nvSpPr>
          <p:cNvPr id="3" name="Content Placeholder 2"/>
          <p:cNvSpPr>
            <a:spLocks noGrp="1"/>
          </p:cNvSpPr>
          <p:nvPr>
            <p:ph idx="1"/>
          </p:nvPr>
        </p:nvSpPr>
        <p:spPr/>
        <p:txBody>
          <a:bodyPr/>
          <a:lstStyle/>
          <a:p>
            <a:r>
              <a:rPr lang="en-US" dirty="0"/>
              <a:t>To remove a typical kingpin, follow these basic steps</a:t>
            </a:r>
            <a:r>
              <a:rPr lang="en-US" dirty="0" smtClean="0"/>
              <a:t>:</a:t>
            </a:r>
          </a:p>
          <a:p>
            <a:pPr lvl="1"/>
            <a:r>
              <a:rPr lang="en-US" dirty="0"/>
              <a:t>Remove the tire, brake drum, and backing plate or caliper</a:t>
            </a:r>
            <a:r>
              <a:rPr lang="en-US" dirty="0" smtClean="0"/>
              <a:t>.</a:t>
            </a:r>
          </a:p>
          <a:p>
            <a:pPr lvl="1"/>
            <a:r>
              <a:rPr lang="en-US" dirty="0"/>
              <a:t>Remove the </a:t>
            </a:r>
            <a:r>
              <a:rPr lang="en-US" dirty="0" err="1"/>
              <a:t>lockpin</a:t>
            </a:r>
            <a:r>
              <a:rPr lang="en-US" dirty="0"/>
              <a:t>. The </a:t>
            </a:r>
            <a:r>
              <a:rPr lang="en-US" dirty="0" err="1"/>
              <a:t>lockpin</a:t>
            </a:r>
            <a:r>
              <a:rPr lang="en-US" dirty="0"/>
              <a:t> is usually tapered with </a:t>
            </a:r>
            <a:r>
              <a:rPr lang="en-US" dirty="0" smtClean="0"/>
              <a:t>a threaded </a:t>
            </a:r>
            <a:r>
              <a:rPr lang="en-US" dirty="0"/>
              <a:t>end for the nut. Drive the </a:t>
            </a:r>
            <a:r>
              <a:rPr lang="en-US" dirty="0" err="1"/>
              <a:t>lockpin</a:t>
            </a:r>
            <a:r>
              <a:rPr lang="en-US" dirty="0"/>
              <a:t> out with a </a:t>
            </a:r>
            <a:r>
              <a:rPr lang="en-US" dirty="0" smtClean="0"/>
              <a:t>drift (punch).</a:t>
            </a:r>
          </a:p>
          <a:p>
            <a:pPr lvl="1"/>
            <a:r>
              <a:rPr lang="en-US" dirty="0"/>
              <a:t>Remove the grease caps and drive the kingpin from </a:t>
            </a:r>
            <a:r>
              <a:rPr lang="en-US" dirty="0" smtClean="0"/>
              <a:t>the steering </a:t>
            </a:r>
            <a:r>
              <a:rPr lang="en-US" dirty="0"/>
              <a:t>knuckle and axle with a hammer and a brass </a:t>
            </a:r>
            <a:r>
              <a:rPr lang="en-US" dirty="0" smtClean="0"/>
              <a:t>punch or </a:t>
            </a:r>
            <a:r>
              <a:rPr lang="en-US" dirty="0"/>
              <a:t>a hydraulic press, if necessary</a:t>
            </a:r>
            <a:endParaRPr lang="en-US" dirty="0"/>
          </a:p>
        </p:txBody>
      </p:sp>
    </p:spTree>
    <p:extLst>
      <p:ext uri="{BB962C8B-B14F-4D97-AF65-F5344CB8AC3E}">
        <p14:creationId xmlns:p14="http://schemas.microsoft.com/office/powerpoint/2010/main" val="3161347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117.33 Typical kingpin assembly</a:t>
            </a:r>
            <a:endParaRPr lang="en-US" dirty="0">
              <a:latin typeface="+mj-lt"/>
            </a:endParaRPr>
          </a:p>
        </p:txBody>
      </p:sp>
      <p:pic>
        <p:nvPicPr>
          <p:cNvPr id="3" name="Picture 2" descr="The axle is attaches to the spindle with the help of kingpin. &#10;At axle side &#10;3. Shim and seal sit above the axle&#10;4. The thrust washer and bearing sits below the axle.&#10;At spindle assemble &#10;3. Brushing gasket and knuckle joint attach on the top side&#10;4. Brushing kingpin gasket knuckle cap attach on the bottom side.&#10;The king pin holds axle and spindle in place while the lock pin which enters via a hole in axle holds kingpin in place.&#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6550" y="1692683"/>
            <a:ext cx="3390900" cy="4365784"/>
          </a:xfrm>
          <a:prstGeom prst="rect">
            <a:avLst/>
          </a:prstGeom>
        </p:spPr>
      </p:pic>
    </p:spTree>
    <p:extLst>
      <p:ext uri="{BB962C8B-B14F-4D97-AF65-F5344CB8AC3E}">
        <p14:creationId xmlns:p14="http://schemas.microsoft.com/office/powerpoint/2010/main" val="3060487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117.34 Driving a kingpin out with a hammer</a:t>
            </a:r>
            <a:endParaRPr lang="en-US" dirty="0">
              <a:latin typeface="+mj-lt"/>
            </a:endParaRPr>
          </a:p>
        </p:txBody>
      </p:sp>
      <p:pic>
        <p:nvPicPr>
          <p:cNvPr id="3" name="Picture 2" descr="An illustration shows brass punch with hammer being used to remove a kingpin from axle assembl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8018" y="1638301"/>
            <a:ext cx="4227964" cy="4497830"/>
          </a:xfrm>
          <a:prstGeom prst="rect">
            <a:avLst/>
          </a:prstGeom>
        </p:spPr>
      </p:pic>
    </p:spTree>
    <p:extLst>
      <p:ext uri="{BB962C8B-B14F-4D97-AF65-F5344CB8AC3E}">
        <p14:creationId xmlns:p14="http://schemas.microsoft.com/office/powerpoint/2010/main" val="151632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117.35 A kingpin being removed showing the worn bushing</a:t>
            </a:r>
            <a:endParaRPr lang="en-US" dirty="0">
              <a:latin typeface="+mj-lt"/>
            </a:endParaRPr>
          </a:p>
        </p:txBody>
      </p:sp>
      <p:pic>
        <p:nvPicPr>
          <p:cNvPr id="3" name="Picture 2" descr="A photo shows recessed king pin exposing worn out bushing.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0690" y="1750115"/>
            <a:ext cx="6262620" cy="4269968"/>
          </a:xfrm>
          <a:prstGeom prst="rect">
            <a:avLst/>
          </a:prstGeom>
        </p:spPr>
      </p:pic>
    </p:spTree>
    <p:extLst>
      <p:ext uri="{BB962C8B-B14F-4D97-AF65-F5344CB8AC3E}">
        <p14:creationId xmlns:p14="http://schemas.microsoft.com/office/powerpoint/2010/main" val="562114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a:latin typeface="+mj-lt"/>
              </a:rPr>
              <a:t>Figure 117.2 Typical kingpin used with a solid axle</a:t>
            </a:r>
            <a:endParaRPr lang="en-US" sz="2800" dirty="0">
              <a:latin typeface="+mj-lt"/>
            </a:endParaRPr>
          </a:p>
        </p:txBody>
      </p:sp>
      <p:pic>
        <p:nvPicPr>
          <p:cNvPr id="6" name="Picture 5" descr="The axle is attaches to the spindle with the help of kingpin. &#10;At axle side &#10;1. Shim and seal sit above the axle&#10;2. The thrust washer and bearing sits below the axle.&#10;At spindle assemble &#10;1. Brushing gasket and knuckle joint attach on the top side&#10;2. Brushing kingpin gasket knuckle cap attach on the bottom side.&#10;The king pin holds axle and spindle in place while the lock pin which enters via a hole in axle holds kingpin in place.&#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3564" y="1647825"/>
            <a:ext cx="3476872" cy="4476474"/>
          </a:xfrm>
          <a:prstGeom prst="rect">
            <a:avLst/>
          </a:prstGeom>
        </p:spPr>
      </p:pic>
    </p:spTree>
    <p:extLst>
      <p:ext uri="{BB962C8B-B14F-4D97-AF65-F5344CB8AC3E}">
        <p14:creationId xmlns:p14="http://schemas.microsoft.com/office/powerpoint/2010/main" val="559892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SHOCK ABSORBERS AND STRUTS (1 OF 2)</a:t>
            </a:r>
            <a:endParaRPr lang="en-US" dirty="0">
              <a:latin typeface="+mj-lt"/>
            </a:endParaRPr>
          </a:p>
        </p:txBody>
      </p:sp>
      <p:sp>
        <p:nvSpPr>
          <p:cNvPr id="3" name="Content Placeholder 2"/>
          <p:cNvSpPr>
            <a:spLocks noGrp="1"/>
          </p:cNvSpPr>
          <p:nvPr>
            <p:ph idx="1"/>
          </p:nvPr>
        </p:nvSpPr>
        <p:spPr/>
        <p:txBody>
          <a:bodyPr/>
          <a:lstStyle/>
          <a:p>
            <a:r>
              <a:rPr lang="en-US" dirty="0" smtClean="0"/>
              <a:t>Diagnosis</a:t>
            </a:r>
          </a:p>
          <a:p>
            <a:r>
              <a:rPr lang="en-US" dirty="0"/>
              <a:t>Replacement </a:t>
            </a:r>
            <a:r>
              <a:rPr lang="en-US" dirty="0" smtClean="0"/>
              <a:t>of shock </a:t>
            </a:r>
            <a:r>
              <a:rPr lang="en-US" dirty="0"/>
              <a:t>absorbers may be required when any or all of the </a:t>
            </a:r>
            <a:r>
              <a:rPr lang="en-US" dirty="0" smtClean="0"/>
              <a:t>following symptoms </a:t>
            </a:r>
            <a:r>
              <a:rPr lang="en-US" dirty="0"/>
              <a:t>appear</a:t>
            </a:r>
            <a:r>
              <a:rPr lang="en-US" dirty="0" smtClean="0"/>
              <a:t>:</a:t>
            </a:r>
          </a:p>
          <a:p>
            <a:pPr lvl="1"/>
            <a:r>
              <a:rPr lang="en-US" dirty="0"/>
              <a:t>Ride harshness</a:t>
            </a:r>
            <a:r>
              <a:rPr lang="en-US" dirty="0" smtClean="0"/>
              <a:t>.</a:t>
            </a:r>
          </a:p>
          <a:p>
            <a:pPr lvl="1"/>
            <a:r>
              <a:rPr lang="en-US" dirty="0"/>
              <a:t>Frequent bottoming out on rough roads</a:t>
            </a:r>
            <a:r>
              <a:rPr lang="en-US" dirty="0" smtClean="0"/>
              <a:t>.</a:t>
            </a:r>
          </a:p>
          <a:p>
            <a:pPr lvl="1"/>
            <a:r>
              <a:rPr lang="en-US" dirty="0"/>
              <a:t>Extended vehicle movement after driving on dips or a </a:t>
            </a:r>
            <a:r>
              <a:rPr lang="en-US" dirty="0" smtClean="0"/>
              <a:t>rise in </a:t>
            </a:r>
            <a:r>
              <a:rPr lang="en-US" dirty="0"/>
              <a:t>the road</a:t>
            </a:r>
            <a:r>
              <a:rPr lang="en-US" dirty="0" smtClean="0"/>
              <a:t>.</a:t>
            </a:r>
          </a:p>
          <a:p>
            <a:pPr lvl="1"/>
            <a:r>
              <a:rPr lang="en-US" dirty="0" err="1"/>
              <a:t>Cuppy</a:t>
            </a:r>
            <a:r>
              <a:rPr lang="en-US" dirty="0"/>
              <a:t>-type tire wear</a:t>
            </a:r>
            <a:r>
              <a:rPr lang="en-US" dirty="0" smtClean="0"/>
              <a:t>.</a:t>
            </a:r>
          </a:p>
          <a:p>
            <a:pPr lvl="1"/>
            <a:r>
              <a:rPr lang="en-US" dirty="0"/>
              <a:t>Leaking hydraulic oil</a:t>
            </a:r>
            <a:r>
              <a:rPr lang="en-US" dirty="0" smtClean="0"/>
              <a:t>.</a:t>
            </a:r>
          </a:p>
          <a:p>
            <a:pPr lvl="1"/>
            <a:endParaRPr lang="en-US" dirty="0"/>
          </a:p>
        </p:txBody>
      </p:sp>
    </p:spTree>
    <p:extLst>
      <p:ext uri="{BB962C8B-B14F-4D97-AF65-F5344CB8AC3E}">
        <p14:creationId xmlns:p14="http://schemas.microsoft.com/office/powerpoint/2010/main" val="13118655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SHOCK ABSORBERS AND </a:t>
            </a:r>
            <a:r>
              <a:rPr lang="en-US" dirty="0" smtClean="0">
                <a:latin typeface="+mj-lt"/>
              </a:rPr>
              <a:t>STRUTS (2 OF 2)</a:t>
            </a:r>
            <a:endParaRPr lang="en-US" dirty="0">
              <a:latin typeface="+mj-lt"/>
            </a:endParaRPr>
          </a:p>
        </p:txBody>
      </p:sp>
      <p:sp>
        <p:nvSpPr>
          <p:cNvPr id="3" name="Content Placeholder 2"/>
          <p:cNvSpPr>
            <a:spLocks noGrp="1"/>
          </p:cNvSpPr>
          <p:nvPr>
            <p:ph idx="1"/>
          </p:nvPr>
        </p:nvSpPr>
        <p:spPr/>
        <p:txBody>
          <a:bodyPr/>
          <a:lstStyle/>
          <a:p>
            <a:r>
              <a:rPr lang="en-US" dirty="0" smtClean="0"/>
              <a:t>Front Shock Replacement</a:t>
            </a:r>
          </a:p>
          <a:p>
            <a:pPr lvl="1"/>
            <a:r>
              <a:rPr lang="en-US" dirty="0"/>
              <a:t>Most front shock absorbers can be replaced either with </a:t>
            </a:r>
            <a:r>
              <a:rPr lang="en-US" dirty="0" smtClean="0"/>
              <a:t>the vehicle </a:t>
            </a:r>
            <a:r>
              <a:rPr lang="en-US" dirty="0"/>
              <a:t>still on the ground or while on a hoist</a:t>
            </a:r>
            <a:r>
              <a:rPr lang="en-US" dirty="0" smtClean="0"/>
              <a:t>.</a:t>
            </a:r>
          </a:p>
          <a:p>
            <a:pPr lvl="1"/>
            <a:r>
              <a:rPr lang="en-US" dirty="0"/>
              <a:t>Special sockets and other tools are available to remove </a:t>
            </a:r>
            <a:r>
              <a:rPr lang="en-US" dirty="0" smtClean="0"/>
              <a:t>the nut </a:t>
            </a:r>
            <a:r>
              <a:rPr lang="en-US" dirty="0"/>
              <a:t>from the shocks that use a single mounting stem</a:t>
            </a:r>
            <a:r>
              <a:rPr lang="en-US" dirty="0" smtClean="0"/>
              <a:t>.</a:t>
            </a:r>
          </a:p>
          <a:p>
            <a:pPr lvl="1"/>
            <a:r>
              <a:rPr lang="en-US" dirty="0"/>
              <a:t>The </a:t>
            </a:r>
            <a:r>
              <a:rPr lang="en-US" dirty="0" smtClean="0"/>
              <a:t>removal of </a:t>
            </a:r>
            <a:r>
              <a:rPr lang="en-US" dirty="0"/>
              <a:t>the lower mounting of most front shock absorbers usually </a:t>
            </a:r>
            <a:r>
              <a:rPr lang="en-US" dirty="0" smtClean="0"/>
              <a:t>involves the </a:t>
            </a:r>
            <a:r>
              <a:rPr lang="en-US" dirty="0"/>
              <a:t>removal of two bolts</a:t>
            </a:r>
            <a:r>
              <a:rPr lang="en-US" dirty="0" smtClean="0"/>
              <a:t>.</a:t>
            </a:r>
          </a:p>
          <a:p>
            <a:pPr lvl="1"/>
            <a:r>
              <a:rPr lang="en-US" dirty="0"/>
              <a:t>Reverse the removal procedure to install replacement </a:t>
            </a:r>
            <a:r>
              <a:rPr lang="en-US" dirty="0" smtClean="0"/>
              <a:t>shock absorbers</a:t>
            </a:r>
            <a:r>
              <a:rPr lang="en-US" dirty="0"/>
              <a:t>.</a:t>
            </a:r>
            <a:endParaRPr lang="en-US" dirty="0"/>
          </a:p>
        </p:txBody>
      </p:sp>
    </p:spTree>
    <p:extLst>
      <p:ext uri="{BB962C8B-B14F-4D97-AF65-F5344CB8AC3E}">
        <p14:creationId xmlns:p14="http://schemas.microsoft.com/office/powerpoint/2010/main" val="3491358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117.36 Most shock absorbers used on the front suspension can be removed from underneath the vehicle after removing the attaching bolts or nuts</a:t>
            </a:r>
            <a:endParaRPr lang="en-US" dirty="0">
              <a:latin typeface="+mj-lt"/>
            </a:endParaRPr>
          </a:p>
        </p:txBody>
      </p:sp>
      <p:pic>
        <p:nvPicPr>
          <p:cNvPr id="3" name="Picture 2" descr="An illustration shows shock absorber being removed from the bottom of the vehicle while holding the upper mount stud to obtain torqu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1545" y="1828800"/>
            <a:ext cx="2414107" cy="4017075"/>
          </a:xfrm>
          <a:prstGeom prst="rect">
            <a:avLst/>
          </a:prstGeom>
        </p:spPr>
      </p:pic>
    </p:spTree>
    <p:extLst>
      <p:ext uri="{BB962C8B-B14F-4D97-AF65-F5344CB8AC3E}">
        <p14:creationId xmlns:p14="http://schemas.microsoft.com/office/powerpoint/2010/main" val="5026367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MACPHERSON STRUT REPLACEMENT (1 OF 2)</a:t>
            </a:r>
            <a:endParaRPr lang="en-US" dirty="0">
              <a:latin typeface="+mj-lt"/>
            </a:endParaRPr>
          </a:p>
        </p:txBody>
      </p:sp>
      <p:sp>
        <p:nvSpPr>
          <p:cNvPr id="3" name="Content Placeholder 2"/>
          <p:cNvSpPr>
            <a:spLocks noGrp="1"/>
          </p:cNvSpPr>
          <p:nvPr>
            <p:ph idx="1"/>
          </p:nvPr>
        </p:nvSpPr>
        <p:spPr/>
        <p:txBody>
          <a:bodyPr/>
          <a:lstStyle/>
          <a:p>
            <a:r>
              <a:rPr lang="en-US" dirty="0"/>
              <a:t>On most vehicles equipped with MacPherson strut </a:t>
            </a:r>
            <a:r>
              <a:rPr lang="en-US" dirty="0" smtClean="0"/>
              <a:t>suspensions, strut </a:t>
            </a:r>
            <a:r>
              <a:rPr lang="en-US" dirty="0"/>
              <a:t>replacement involves the following steps</a:t>
            </a:r>
            <a:r>
              <a:rPr lang="en-US" dirty="0" smtClean="0"/>
              <a:t>.</a:t>
            </a:r>
          </a:p>
          <a:p>
            <a:pPr lvl="1"/>
            <a:r>
              <a:rPr lang="en-US" dirty="0"/>
              <a:t>Hoist the vehicle, remove the wheels, and mark the </a:t>
            </a:r>
            <a:r>
              <a:rPr lang="en-US" dirty="0" smtClean="0"/>
              <a:t>attaching bolts/nuts.</a:t>
            </a:r>
          </a:p>
          <a:p>
            <a:pPr lvl="1"/>
            <a:r>
              <a:rPr lang="en-US" dirty="0"/>
              <a:t>Remove the upper strut mounting bolts except for one </a:t>
            </a:r>
            <a:r>
              <a:rPr lang="en-US" dirty="0" smtClean="0"/>
              <a:t>to hold </a:t>
            </a:r>
            <a:r>
              <a:rPr lang="en-US" dirty="0"/>
              <a:t>the strut until ready to remove the strut assembly</a:t>
            </a:r>
            <a:r>
              <a:rPr lang="en-US" dirty="0" smtClean="0"/>
              <a:t>.</a:t>
            </a:r>
          </a:p>
          <a:p>
            <a:pPr lvl="1"/>
            <a:r>
              <a:rPr lang="en-US" dirty="0"/>
              <a:t>Remove the brake caliper or brake hose from the strut housing</a:t>
            </a:r>
            <a:r>
              <a:rPr lang="en-US" dirty="0" smtClean="0"/>
              <a:t>.</a:t>
            </a:r>
          </a:p>
          <a:p>
            <a:pPr lvl="1"/>
            <a:endParaRPr lang="en-US" dirty="0"/>
          </a:p>
        </p:txBody>
      </p:sp>
    </p:spTree>
    <p:extLst>
      <p:ext uri="{BB962C8B-B14F-4D97-AF65-F5344CB8AC3E}">
        <p14:creationId xmlns:p14="http://schemas.microsoft.com/office/powerpoint/2010/main" val="1562289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MACPHERSON STRUT </a:t>
            </a:r>
            <a:r>
              <a:rPr lang="en-US" dirty="0" smtClean="0">
                <a:latin typeface="+mj-lt"/>
              </a:rPr>
              <a:t>REPLACEMENT (2 OF 2)</a:t>
            </a:r>
            <a:endParaRPr lang="en-US" dirty="0">
              <a:latin typeface="+mj-lt"/>
            </a:endParaRPr>
          </a:p>
        </p:txBody>
      </p:sp>
      <p:sp>
        <p:nvSpPr>
          <p:cNvPr id="3" name="Content Placeholder 2"/>
          <p:cNvSpPr>
            <a:spLocks noGrp="1"/>
          </p:cNvSpPr>
          <p:nvPr>
            <p:ph idx="1"/>
          </p:nvPr>
        </p:nvSpPr>
        <p:spPr/>
        <p:txBody>
          <a:bodyPr/>
          <a:lstStyle/>
          <a:p>
            <a:r>
              <a:rPr lang="en-US" dirty="0" smtClean="0"/>
              <a:t>Replacement Step Continued…</a:t>
            </a:r>
          </a:p>
          <a:p>
            <a:pPr lvl="1"/>
            <a:r>
              <a:rPr lang="en-US" dirty="0" smtClean="0"/>
              <a:t>After </a:t>
            </a:r>
            <a:r>
              <a:rPr lang="en-US" dirty="0"/>
              <a:t>removing all lower attaching bolts, remove the </a:t>
            </a:r>
            <a:r>
              <a:rPr lang="en-US" dirty="0" smtClean="0"/>
              <a:t>final upper </a:t>
            </a:r>
            <a:r>
              <a:rPr lang="en-US" dirty="0"/>
              <a:t>strut bolt and remove the strut assembly from the vehicle</a:t>
            </a:r>
            <a:r>
              <a:rPr lang="en-US" dirty="0" smtClean="0"/>
              <a:t>.</a:t>
            </a:r>
          </a:p>
          <a:p>
            <a:pPr lvl="1"/>
            <a:r>
              <a:rPr lang="en-US" dirty="0"/>
              <a:t>Place the strut assembly into a strut spring </a:t>
            </a:r>
            <a:r>
              <a:rPr lang="en-US" dirty="0" smtClean="0"/>
              <a:t>compressor fixture.</a:t>
            </a:r>
          </a:p>
          <a:p>
            <a:pPr lvl="1"/>
            <a:r>
              <a:rPr lang="en-US" dirty="0"/>
              <a:t>Compress the coil spring enough to relieve the tension </a:t>
            </a:r>
            <a:r>
              <a:rPr lang="en-US" dirty="0" smtClean="0"/>
              <a:t>on the </a:t>
            </a:r>
            <a:r>
              <a:rPr lang="en-US" dirty="0"/>
              <a:t>strut rod nut</a:t>
            </a:r>
            <a:r>
              <a:rPr lang="en-US" dirty="0" smtClean="0"/>
              <a:t>.</a:t>
            </a:r>
          </a:p>
          <a:p>
            <a:pPr lvl="1"/>
            <a:r>
              <a:rPr lang="en-US" dirty="0"/>
              <a:t>After removing the strut rod nut, remove the upper strut </a:t>
            </a:r>
            <a:r>
              <a:rPr lang="en-US" dirty="0" smtClean="0"/>
              <a:t>bearing assembly </a:t>
            </a:r>
            <a:r>
              <a:rPr lang="en-US" dirty="0"/>
              <a:t>and the </a:t>
            </a:r>
            <a:r>
              <a:rPr lang="en-US" dirty="0" smtClean="0"/>
              <a:t>spring.</a:t>
            </a:r>
          </a:p>
          <a:p>
            <a:pPr lvl="1"/>
            <a:endParaRPr lang="en-US" dirty="0"/>
          </a:p>
        </p:txBody>
      </p:sp>
    </p:spTree>
    <p:extLst>
      <p:ext uri="{BB962C8B-B14F-4D97-AF65-F5344CB8AC3E}">
        <p14:creationId xmlns:p14="http://schemas.microsoft.com/office/powerpoint/2010/main" val="1739233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117.37 Removing the upper strut mounting bolts. Some experts recommend leaving one of the upper strut mount nuts loosely attached to prevent the strut from falling when the lower attaching bolts are removed</a:t>
            </a:r>
          </a:p>
        </p:txBody>
      </p:sp>
      <p:pic>
        <p:nvPicPr>
          <p:cNvPr id="3" name="Picture 2" descr="An illustration shows upper strut mounting nuts being removed using a ratche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9271" y="2057400"/>
            <a:ext cx="4681728" cy="3657600"/>
          </a:xfrm>
          <a:prstGeom prst="rect">
            <a:avLst/>
          </a:prstGeom>
        </p:spPr>
      </p:pic>
    </p:spTree>
    <p:extLst>
      <p:ext uri="{BB962C8B-B14F-4D97-AF65-F5344CB8AC3E}">
        <p14:creationId xmlns:p14="http://schemas.microsoft.com/office/powerpoint/2010/main" val="1873872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117.38 A brake hydraulic hose is often attached to the strut housing. Sometimes all that is required to separate the line from the strut is to remove a spring clip</a:t>
            </a:r>
            <a:endParaRPr lang="en-US" dirty="0">
              <a:latin typeface="+mj-lt"/>
            </a:endParaRPr>
          </a:p>
        </p:txBody>
      </p:sp>
      <p:pic>
        <p:nvPicPr>
          <p:cNvPr id="3" name="Picture 2" descr="An illustration shows break hydraulic hose attached to strut housing using a spring clip."/>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3439" y="2057400"/>
            <a:ext cx="4165012" cy="3675010"/>
          </a:xfrm>
          <a:prstGeom prst="rect">
            <a:avLst/>
          </a:prstGeom>
        </p:spPr>
      </p:pic>
    </p:spTree>
    <p:extLst>
      <p:ext uri="{BB962C8B-B14F-4D97-AF65-F5344CB8AC3E}">
        <p14:creationId xmlns:p14="http://schemas.microsoft.com/office/powerpoint/2010/main" val="2512051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117.39 Use a strut spring compressor fixture to compress the spring on a MacPherson strut before removing the strut retaining nut</a:t>
            </a:r>
            <a:endParaRPr lang="en-US" dirty="0">
              <a:latin typeface="+mj-lt"/>
            </a:endParaRPr>
          </a:p>
        </p:txBody>
      </p:sp>
      <p:pic>
        <p:nvPicPr>
          <p:cNvPr id="3" name="Picture 2" descr="A photo shows a strut spring compressor fixtur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017" y="1981200"/>
            <a:ext cx="2793967" cy="3725290"/>
          </a:xfrm>
          <a:prstGeom prst="rect">
            <a:avLst/>
          </a:prstGeom>
        </p:spPr>
      </p:pic>
    </p:spTree>
    <p:extLst>
      <p:ext uri="{BB962C8B-B14F-4D97-AF65-F5344CB8AC3E}">
        <p14:creationId xmlns:p14="http://schemas.microsoft.com/office/powerpoint/2010/main" val="2825365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117.40 Removing the strut rod nut. The strut shaft is being helped with one wrench while the nut is being removed with the other wrench. Notice that the spring is compressed before the nut is removed</a:t>
            </a:r>
          </a:p>
        </p:txBody>
      </p:sp>
      <p:pic>
        <p:nvPicPr>
          <p:cNvPr id="3" name="Picture 2" descr="An illustration shows amounting of strut rod nut while the spring compressor holds the spring in pla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3806" y="1905000"/>
            <a:ext cx="4639056" cy="3657600"/>
          </a:xfrm>
          <a:prstGeom prst="rect">
            <a:avLst/>
          </a:prstGeom>
        </p:spPr>
      </p:pic>
    </p:spTree>
    <p:extLst>
      <p:ext uri="{BB962C8B-B14F-4D97-AF65-F5344CB8AC3E}">
        <p14:creationId xmlns:p14="http://schemas.microsoft.com/office/powerpoint/2010/main" val="1961932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117.41 Typical MacPherson strut showing the various components</a:t>
            </a:r>
            <a:endParaRPr lang="en-US" dirty="0">
              <a:latin typeface="+mj-lt"/>
            </a:endParaRPr>
          </a:p>
        </p:txBody>
      </p:sp>
      <p:pic>
        <p:nvPicPr>
          <p:cNvPr id="3" name="Picture 2" descr="The parts from top to bottom are listed as follows:&#10;1. Nut&#10;2. Strut mounting assembly&#10;3. Bearing&#10;4. Spring seat&#10;5. Insulator&#10;6. Bumper&#10;7. Shield&#10;8. Spring&#10;9. Strut&#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5497" y="1533526"/>
            <a:ext cx="2453008" cy="4622710"/>
          </a:xfrm>
          <a:prstGeom prst="rect">
            <a:avLst/>
          </a:prstGeom>
        </p:spPr>
      </p:pic>
    </p:spTree>
    <p:extLst>
      <p:ext uri="{BB962C8B-B14F-4D97-AF65-F5344CB8AC3E}">
        <p14:creationId xmlns:p14="http://schemas.microsoft.com/office/powerpoint/2010/main" val="3355187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117.3 Twin I-beam front suspension. Rubber bushings are used to support the I-beams to the frame and help isolate road noise</a:t>
            </a:r>
            <a:endParaRPr lang="en-US" sz="2400" dirty="0">
              <a:latin typeface="+mj-lt"/>
            </a:endParaRPr>
          </a:p>
        </p:txBody>
      </p:sp>
      <p:pic>
        <p:nvPicPr>
          <p:cNvPr id="4" name="Picture 3" descr="An I beam works as a cantilever beam with one end attached to the chassis and other end holding wheel. The movement of I beam is controlled by radius arm (connected perpendicular to I beam) and spring coil and shock absorber combo. There are 2 I beams, one at each sid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3122" y="2133600"/>
            <a:ext cx="5557755" cy="3668485"/>
          </a:xfrm>
          <a:prstGeom prst="rect">
            <a:avLst/>
          </a:prstGeom>
        </p:spPr>
      </p:pic>
    </p:spTree>
    <p:extLst>
      <p:ext uri="{BB962C8B-B14F-4D97-AF65-F5344CB8AC3E}">
        <p14:creationId xmlns:p14="http://schemas.microsoft.com/office/powerpoint/2010/main" val="191482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117.42 After installing the replacement strut cartridge, reinstall the spring and upper bearing assembly after compressing the spring. Notice that the strut is being held in a strut spring compressor fixture</a:t>
            </a:r>
          </a:p>
        </p:txBody>
      </p:sp>
      <p:pic>
        <p:nvPicPr>
          <p:cNvPr id="3" name="Picture 2" descr="An illustration shows strut being reinstalled while spring is held in place by strut spring compresso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5152" y="2057400"/>
            <a:ext cx="2926080" cy="3657600"/>
          </a:xfrm>
          <a:prstGeom prst="rect">
            <a:avLst/>
          </a:prstGeom>
        </p:spPr>
      </p:pic>
    </p:spTree>
    <p:extLst>
      <p:ext uri="{BB962C8B-B14F-4D97-AF65-F5344CB8AC3E}">
        <p14:creationId xmlns:p14="http://schemas.microsoft.com/office/powerpoint/2010/main" val="38152659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117.43 Before final assembly, make sure the marks you made are aligned. Some struts are manufactured with marks to ensure proper reassembly</a:t>
            </a:r>
            <a:endParaRPr lang="en-US" dirty="0">
              <a:latin typeface="+mj-lt"/>
            </a:endParaRPr>
          </a:p>
        </p:txBody>
      </p:sp>
      <p:pic>
        <p:nvPicPr>
          <p:cNvPr id="3" name="Picture 2" descr="An illustration shows upper spring seat notch aligned with the lower mounting bracke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5347" y="2057400"/>
            <a:ext cx="2355172" cy="3778353"/>
          </a:xfrm>
          <a:prstGeom prst="rect">
            <a:avLst/>
          </a:prstGeom>
        </p:spPr>
      </p:pic>
    </p:spTree>
    <p:extLst>
      <p:ext uri="{BB962C8B-B14F-4D97-AF65-F5344CB8AC3E}">
        <p14:creationId xmlns:p14="http://schemas.microsoft.com/office/powerpoint/2010/main" val="16422020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117.44 The strut on a modified MacPherson strut assembly can be replaced by removing the upper mounting nuts</a:t>
            </a:r>
            <a:endParaRPr lang="en-US" dirty="0">
              <a:latin typeface="+mj-lt"/>
            </a:endParaRPr>
          </a:p>
        </p:txBody>
      </p:sp>
      <p:pic>
        <p:nvPicPr>
          <p:cNvPr id="3" name="Picture 2" descr="An illustration shows upper spring seat notch aligned with the lower mounting bracke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8324" y="1905000"/>
            <a:ext cx="3796023" cy="3764650"/>
          </a:xfrm>
          <a:prstGeom prst="rect">
            <a:avLst/>
          </a:prstGeom>
        </p:spPr>
      </p:pic>
    </p:spTree>
    <p:extLst>
      <p:ext uri="{BB962C8B-B14F-4D97-AF65-F5344CB8AC3E}">
        <p14:creationId xmlns:p14="http://schemas.microsoft.com/office/powerpoint/2010/main" val="21426329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STABILIZER BAR LINKS AND BUSHINGS</a:t>
            </a:r>
            <a:endParaRPr lang="en-US" dirty="0">
              <a:latin typeface="+mj-lt"/>
            </a:endParaRPr>
          </a:p>
        </p:txBody>
      </p:sp>
      <p:sp>
        <p:nvSpPr>
          <p:cNvPr id="3" name="Content Placeholder 2"/>
          <p:cNvSpPr>
            <a:spLocks noGrp="1"/>
          </p:cNvSpPr>
          <p:nvPr>
            <p:ph idx="1"/>
          </p:nvPr>
        </p:nvSpPr>
        <p:spPr/>
        <p:txBody>
          <a:bodyPr/>
          <a:lstStyle/>
          <a:p>
            <a:r>
              <a:rPr lang="en-US" dirty="0" smtClean="0"/>
              <a:t>Diagnosis</a:t>
            </a:r>
          </a:p>
          <a:p>
            <a:pPr lvl="1"/>
            <a:r>
              <a:rPr lang="en-US" dirty="0"/>
              <a:t>The </a:t>
            </a:r>
            <a:r>
              <a:rPr lang="en-US" dirty="0" smtClean="0"/>
              <a:t>most common </a:t>
            </a:r>
            <a:r>
              <a:rPr lang="en-US" dirty="0"/>
              <a:t>symptom of defective stabilizer bar links or bushings </a:t>
            </a:r>
            <a:r>
              <a:rPr lang="en-US" dirty="0" smtClean="0"/>
              <a:t>is noise </a:t>
            </a:r>
            <a:r>
              <a:rPr lang="en-US" dirty="0"/>
              <a:t>while turning, especially over </a:t>
            </a:r>
            <a:r>
              <a:rPr lang="en-US" dirty="0" smtClean="0"/>
              <a:t>bumps.</a:t>
            </a:r>
          </a:p>
          <a:p>
            <a:r>
              <a:rPr lang="en-US" dirty="0" smtClean="0"/>
              <a:t>Replacement</a:t>
            </a:r>
          </a:p>
          <a:p>
            <a:pPr lvl="1"/>
            <a:r>
              <a:rPr lang="en-US" dirty="0"/>
              <a:t>Stabilizer links are usually purchased as a </a:t>
            </a:r>
            <a:r>
              <a:rPr lang="en-US" dirty="0" smtClean="0"/>
              <a:t>kit consisting </a:t>
            </a:r>
            <a:r>
              <a:rPr lang="en-US" dirty="0"/>
              <a:t>of replacement rubber bushings, retainers, a long </a:t>
            </a:r>
            <a:r>
              <a:rPr lang="en-US" dirty="0" smtClean="0"/>
              <a:t>bolt, and </a:t>
            </a:r>
            <a:r>
              <a:rPr lang="en-US" dirty="0"/>
              <a:t>spacer with a nut and lock nut</a:t>
            </a:r>
            <a:r>
              <a:rPr lang="en-US" dirty="0" smtClean="0"/>
              <a:t>.</a:t>
            </a:r>
          </a:p>
          <a:p>
            <a:pPr lvl="1"/>
            <a:r>
              <a:rPr lang="en-US" dirty="0"/>
              <a:t>Stabilizer bar bushing replacement involves the removal (</a:t>
            </a:r>
            <a:r>
              <a:rPr lang="en-US" dirty="0" smtClean="0"/>
              <a:t>unbolting) of </a:t>
            </a:r>
            <a:r>
              <a:rPr lang="en-US" dirty="0"/>
              <a:t>the bushing retainers that surround the </a:t>
            </a:r>
            <a:r>
              <a:rPr lang="en-US" dirty="0" smtClean="0"/>
              <a:t>bushing.</a:t>
            </a:r>
            <a:endParaRPr lang="en-US" dirty="0"/>
          </a:p>
        </p:txBody>
      </p:sp>
    </p:spTree>
    <p:extLst>
      <p:ext uri="{BB962C8B-B14F-4D97-AF65-F5344CB8AC3E}">
        <p14:creationId xmlns:p14="http://schemas.microsoft.com/office/powerpoint/2010/main" val="223175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117.45 Stabilizer bar links should be replaced as a pair</a:t>
            </a:r>
            <a:endParaRPr lang="en-US" dirty="0">
              <a:latin typeface="+mj-lt"/>
            </a:endParaRPr>
          </a:p>
        </p:txBody>
      </p:sp>
      <p:pic>
        <p:nvPicPr>
          <p:cNvPr id="3" name="Picture 2" descr="An illustration shows stabilizer bar and mounting link in exploded view."/>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9741" y="1670312"/>
            <a:ext cx="4924519" cy="4423220"/>
          </a:xfrm>
          <a:prstGeom prst="rect">
            <a:avLst/>
          </a:prstGeom>
        </p:spPr>
      </p:pic>
    </p:spTree>
    <p:extLst>
      <p:ext uri="{BB962C8B-B14F-4D97-AF65-F5344CB8AC3E}">
        <p14:creationId xmlns:p14="http://schemas.microsoft.com/office/powerpoint/2010/main" val="19149552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STRUT ROD BUSHINGS</a:t>
            </a:r>
            <a:endParaRPr lang="en-US" dirty="0">
              <a:latin typeface="+mj-lt"/>
            </a:endParaRPr>
          </a:p>
        </p:txBody>
      </p:sp>
      <p:sp>
        <p:nvSpPr>
          <p:cNvPr id="3" name="Content Placeholder 2"/>
          <p:cNvSpPr>
            <a:spLocks noGrp="1"/>
          </p:cNvSpPr>
          <p:nvPr>
            <p:ph idx="1"/>
          </p:nvPr>
        </p:nvSpPr>
        <p:spPr/>
        <p:txBody>
          <a:bodyPr/>
          <a:lstStyle/>
          <a:p>
            <a:r>
              <a:rPr lang="en-US" dirty="0" smtClean="0"/>
              <a:t>Diagnosis</a:t>
            </a:r>
          </a:p>
          <a:p>
            <a:pPr lvl="1"/>
            <a:r>
              <a:rPr lang="en-US" dirty="0"/>
              <a:t>When strut rod bushings fail, the lower control arm can move </a:t>
            </a:r>
            <a:r>
              <a:rPr lang="en-US" dirty="0" smtClean="0"/>
              <a:t>forward and </a:t>
            </a:r>
            <a:r>
              <a:rPr lang="en-US" dirty="0"/>
              <a:t>backward during braking or when hitting bumps in the road</a:t>
            </a:r>
            <a:r>
              <a:rPr lang="en-US" dirty="0" smtClean="0"/>
              <a:t>.</a:t>
            </a:r>
          </a:p>
          <a:p>
            <a:r>
              <a:rPr lang="en-US" dirty="0" smtClean="0"/>
              <a:t>Replacement</a:t>
            </a:r>
          </a:p>
          <a:p>
            <a:pPr lvl="1"/>
            <a:r>
              <a:rPr lang="en-US" dirty="0"/>
              <a:t>The </a:t>
            </a:r>
            <a:r>
              <a:rPr lang="en-US" dirty="0" smtClean="0"/>
              <a:t>strut rod must </a:t>
            </a:r>
            <a:r>
              <a:rPr lang="en-US" dirty="0"/>
              <a:t>be removed from the vehicle and </a:t>
            </a:r>
            <a:r>
              <a:rPr lang="en-US" dirty="0" smtClean="0"/>
              <a:t>then the replacement rubber bushings </a:t>
            </a:r>
            <a:r>
              <a:rPr lang="en-US" dirty="0"/>
              <a:t>can be installed.</a:t>
            </a:r>
            <a:endParaRPr lang="en-US" dirty="0"/>
          </a:p>
        </p:txBody>
      </p:sp>
    </p:spTree>
    <p:extLst>
      <p:ext uri="{BB962C8B-B14F-4D97-AF65-F5344CB8AC3E}">
        <p14:creationId xmlns:p14="http://schemas.microsoft.com/office/powerpoint/2010/main" val="25572001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117.46 A strut rod as viewed from the front of the vehicle</a:t>
            </a:r>
            <a:endParaRPr lang="en-US" dirty="0">
              <a:latin typeface="+mj-lt"/>
            </a:endParaRPr>
          </a:p>
        </p:txBody>
      </p:sp>
      <p:pic>
        <p:nvPicPr>
          <p:cNvPr id="3" name="Picture 2" descr="A photo shows the bottom view of a suspension assembly showing a strut ro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8137" y="1690717"/>
            <a:ext cx="5807726" cy="4361245"/>
          </a:xfrm>
          <a:prstGeom prst="rect">
            <a:avLst/>
          </a:prstGeom>
        </p:spPr>
      </p:pic>
    </p:spTree>
    <p:extLst>
      <p:ext uri="{BB962C8B-B14F-4D97-AF65-F5344CB8AC3E}">
        <p14:creationId xmlns:p14="http://schemas.microsoft.com/office/powerpoint/2010/main" val="1654032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117.47 Typical strut rod bushing with rubber on both sides of the frame to help isolate noise, vibration, and harshness from being transferred to the passengers</a:t>
            </a:r>
            <a:endParaRPr lang="en-US" dirty="0">
              <a:latin typeface="+mj-lt"/>
            </a:endParaRPr>
          </a:p>
        </p:txBody>
      </p:sp>
      <p:pic>
        <p:nvPicPr>
          <p:cNvPr id="3" name="Picture 2" descr="An illustration shows strut rod being mounted on a frame using an isolation rubber. The attachment nut presses on the retainers which keep isolation rubber in pla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1723" y="2343150"/>
            <a:ext cx="6882384" cy="3657600"/>
          </a:xfrm>
          <a:prstGeom prst="rect">
            <a:avLst/>
          </a:prstGeom>
        </p:spPr>
      </p:pic>
    </p:spTree>
    <p:extLst>
      <p:ext uri="{BB962C8B-B14F-4D97-AF65-F5344CB8AC3E}">
        <p14:creationId xmlns:p14="http://schemas.microsoft.com/office/powerpoint/2010/main" val="1922560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FRONT COIL SPRINGS</a:t>
            </a:r>
            <a:endParaRPr lang="en-US" dirty="0">
              <a:latin typeface="+mj-lt"/>
            </a:endParaRPr>
          </a:p>
        </p:txBody>
      </p:sp>
      <p:sp>
        <p:nvSpPr>
          <p:cNvPr id="3" name="Content Placeholder 2"/>
          <p:cNvSpPr>
            <a:spLocks noGrp="1"/>
          </p:cNvSpPr>
          <p:nvPr>
            <p:ph idx="1"/>
          </p:nvPr>
        </p:nvSpPr>
        <p:spPr/>
        <p:txBody>
          <a:bodyPr/>
          <a:lstStyle/>
          <a:p>
            <a:r>
              <a:rPr lang="en-US" dirty="0" smtClean="0"/>
              <a:t>Diagnosis</a:t>
            </a:r>
          </a:p>
          <a:p>
            <a:pPr lvl="1"/>
            <a:r>
              <a:rPr lang="en-US" dirty="0"/>
              <a:t>Sagging springs </a:t>
            </a:r>
            <a:r>
              <a:rPr lang="en-US" dirty="0" smtClean="0"/>
              <a:t>can cause </a:t>
            </a:r>
            <a:r>
              <a:rPr lang="en-US" dirty="0"/>
              <a:t>the vehicle to bottom out against the suspension </a:t>
            </a:r>
            <a:r>
              <a:rPr lang="en-US" dirty="0" smtClean="0"/>
              <a:t>bumpers, and cause </a:t>
            </a:r>
            <a:r>
              <a:rPr lang="en-US" dirty="0"/>
              <a:t>the tires to slide laterally (side to side) across the </a:t>
            </a:r>
            <a:r>
              <a:rPr lang="en-US" dirty="0" smtClean="0"/>
              <a:t>pavement.</a:t>
            </a:r>
          </a:p>
          <a:p>
            <a:r>
              <a:rPr lang="en-US" dirty="0" smtClean="0"/>
              <a:t>Replacement</a:t>
            </a:r>
          </a:p>
          <a:p>
            <a:pPr lvl="1"/>
            <a:r>
              <a:rPr lang="en-US" dirty="0" smtClean="0"/>
              <a:t>Springs should be replaced in pairs.</a:t>
            </a:r>
          </a:p>
          <a:p>
            <a:pPr lvl="1"/>
            <a:r>
              <a:rPr lang="en-US" dirty="0" smtClean="0"/>
              <a:t>Several aftermarket alternatives are available.</a:t>
            </a:r>
          </a:p>
          <a:p>
            <a:pPr lvl="1"/>
            <a:r>
              <a:rPr lang="en-US" dirty="0" smtClean="0"/>
              <a:t>Care should be exercised when compressing a spring.</a:t>
            </a:r>
          </a:p>
          <a:p>
            <a:pPr lvl="1"/>
            <a:r>
              <a:rPr lang="en-US" dirty="0" smtClean="0"/>
              <a:t>Follow manufacturers procedures when replacing springs.</a:t>
            </a:r>
            <a:endParaRPr lang="en-US" dirty="0"/>
          </a:p>
        </p:txBody>
      </p:sp>
    </p:spTree>
    <p:extLst>
      <p:ext uri="{BB962C8B-B14F-4D97-AF65-F5344CB8AC3E}">
        <p14:creationId xmlns:p14="http://schemas.microsoft.com/office/powerpoint/2010/main" val="1456301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390" y="304800"/>
            <a:ext cx="8229600" cy="1097280"/>
          </a:xfrm>
        </p:spPr>
        <p:txBody>
          <a:bodyPr/>
          <a:lstStyle/>
          <a:p>
            <a:r>
              <a:rPr lang="en-US" sz="1800" dirty="0">
                <a:latin typeface="+mj-lt"/>
              </a:rPr>
              <a:t>Figure 117.48 Notice that if the front coil springs are sagging, the resulting angle of the lower control arm causes the wheels to move from side to side as the suspension moves up and down. Note the difference between the distance at “A” with good springs and the distance at “B” with sagging springs</a:t>
            </a:r>
          </a:p>
        </p:txBody>
      </p:sp>
      <p:pic>
        <p:nvPicPr>
          <p:cNvPr id="3" name="Picture 2" descr="In normal the central line is horizontal and for a larger vertical motion there is a smaller horizontal motion while in sagged the center line is at an angle with the horizontal and has a larger horizontal movement for lesser vertical moti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4150" y="2057400"/>
            <a:ext cx="3688080" cy="3657600"/>
          </a:xfrm>
          <a:prstGeom prst="rect">
            <a:avLst/>
          </a:prstGeom>
        </p:spPr>
      </p:pic>
    </p:spTree>
    <p:extLst>
      <p:ext uri="{BB962C8B-B14F-4D97-AF65-F5344CB8AC3E}">
        <p14:creationId xmlns:p14="http://schemas.microsoft.com/office/powerpoint/2010/main" val="4207058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Tech Tip</a:t>
            </a:r>
            <a:r>
              <a:rPr lang="en-US" sz="3400" dirty="0" smtClean="0">
                <a:latin typeface="+mj-lt"/>
              </a:rPr>
              <a:t> </a:t>
            </a:r>
            <a:endParaRPr lang="en-US" sz="3400" dirty="0">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5913" y="1676400"/>
            <a:ext cx="5972175" cy="456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1570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117.49 A spring compressor is required by most vehicle manufacturers to be used whenever disassembling a coil spring suspension system</a:t>
            </a:r>
            <a:endParaRPr lang="en-US" dirty="0">
              <a:latin typeface="+mj-lt"/>
            </a:endParaRPr>
          </a:p>
        </p:txBody>
      </p:sp>
      <p:pic>
        <p:nvPicPr>
          <p:cNvPr id="3" name="Picture 2" descr="An illustration shows spring compressors holding the springs in pla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401" y="1646030"/>
            <a:ext cx="2838300" cy="4473930"/>
          </a:xfrm>
          <a:prstGeom prst="rect">
            <a:avLst/>
          </a:prstGeom>
        </p:spPr>
      </p:pic>
    </p:spTree>
    <p:extLst>
      <p:ext uri="{BB962C8B-B14F-4D97-AF65-F5344CB8AC3E}">
        <p14:creationId xmlns:p14="http://schemas.microsoft.com/office/powerpoint/2010/main" val="4186885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117.50 The steering knuckle has been disconnected from the lower ball joint. The lower control arm and the coil spring are being held up by a floor jack</a:t>
            </a:r>
            <a:endParaRPr lang="en-US" dirty="0">
              <a:latin typeface="+mj-lt"/>
            </a:endParaRPr>
          </a:p>
        </p:txBody>
      </p:sp>
      <p:pic>
        <p:nvPicPr>
          <p:cNvPr id="3" name="Picture 2" descr="A photo shows a lifted steering knuckl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2068" y="2057400"/>
            <a:ext cx="3699865" cy="3699865"/>
          </a:xfrm>
          <a:prstGeom prst="rect">
            <a:avLst/>
          </a:prstGeom>
        </p:spPr>
      </p:pic>
    </p:spTree>
    <p:extLst>
      <p:ext uri="{BB962C8B-B14F-4D97-AF65-F5344CB8AC3E}">
        <p14:creationId xmlns:p14="http://schemas.microsoft.com/office/powerpoint/2010/main" val="37657166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117.51 A rubber mallet is being used to support the upper control arm as the lower control is being lowered using a floor jack. After all of the tension has been removed from the coil spring, it can be removed and the replacement installed</a:t>
            </a:r>
          </a:p>
        </p:txBody>
      </p:sp>
      <p:pic>
        <p:nvPicPr>
          <p:cNvPr id="3" name="Picture 2" descr="A photo shows a rubber mallet being used to hold upper control arm in place while the lower arm is being lower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7936" y="1981200"/>
            <a:ext cx="4870704" cy="3657600"/>
          </a:xfrm>
          <a:prstGeom prst="rect">
            <a:avLst/>
          </a:prstGeom>
        </p:spPr>
      </p:pic>
    </p:spTree>
    <p:extLst>
      <p:ext uri="{BB962C8B-B14F-4D97-AF65-F5344CB8AC3E}">
        <p14:creationId xmlns:p14="http://schemas.microsoft.com/office/powerpoint/2010/main" val="1596111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117.52 Spring insulators are installed between the spring seat and the coil spring to reduce noise</a:t>
            </a:r>
            <a:endParaRPr lang="en-US" dirty="0">
              <a:latin typeface="+mj-lt"/>
            </a:endParaRPr>
          </a:p>
        </p:txBody>
      </p:sp>
      <p:pic>
        <p:nvPicPr>
          <p:cNvPr id="3" name="Picture 2" descr="An illustration shows spring insulators being installed between the spring seat and the coil spring to reduce nois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7621" y="1915820"/>
            <a:ext cx="4404654" cy="4148811"/>
          </a:xfrm>
          <a:prstGeom prst="rect">
            <a:avLst/>
          </a:prstGeom>
        </p:spPr>
      </p:pic>
    </p:spTree>
    <p:extLst>
      <p:ext uri="{BB962C8B-B14F-4D97-AF65-F5344CB8AC3E}">
        <p14:creationId xmlns:p14="http://schemas.microsoft.com/office/powerpoint/2010/main" val="98073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117.53 The holes in the lower arm are not only used to allow water to drain from the spring seat, but also used as a gauge to show the service technician that the coil spring is correctly seated</a:t>
            </a:r>
          </a:p>
        </p:txBody>
      </p:sp>
      <p:pic>
        <p:nvPicPr>
          <p:cNvPr id="3" name="Picture 2" descr="A photo shows the bottom view of a coil spring assembly. It has 2 holes one open and other cover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0198" y="2057400"/>
            <a:ext cx="4876800" cy="3662176"/>
          </a:xfrm>
          <a:prstGeom prst="rect">
            <a:avLst/>
          </a:prstGeom>
        </p:spPr>
      </p:pic>
    </p:spTree>
    <p:extLst>
      <p:ext uri="{BB962C8B-B14F-4D97-AF65-F5344CB8AC3E}">
        <p14:creationId xmlns:p14="http://schemas.microsoft.com/office/powerpoint/2010/main" val="2962360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3: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smtClean="0">
                <a:solidFill>
                  <a:srgbClr val="000000"/>
                </a:solidFill>
              </a:rPr>
              <a:t>What are the symptoms of a failed coil spring?</a:t>
            </a:r>
            <a:endParaRPr lang="en-US" sz="4000" dirty="0">
              <a:solidFill>
                <a:srgbClr val="000000"/>
              </a:solidFill>
            </a:endParaRPr>
          </a:p>
        </p:txBody>
      </p:sp>
    </p:spTree>
    <p:extLst>
      <p:ext uri="{BB962C8B-B14F-4D97-AF65-F5344CB8AC3E}">
        <p14:creationId xmlns:p14="http://schemas.microsoft.com/office/powerpoint/2010/main" val="206312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3:</a:t>
            </a:r>
            <a:endParaRPr lang="en-US" sz="3400" dirty="0">
              <a:solidFill>
                <a:srgbClr val="F8F9D3"/>
              </a:solidFill>
              <a:latin typeface="+mj-lt"/>
            </a:endParaRPr>
          </a:p>
        </p:txBody>
      </p:sp>
      <p:sp>
        <p:nvSpPr>
          <p:cNvPr id="6" name="Rectangle 5"/>
          <p:cNvSpPr/>
          <p:nvPr/>
        </p:nvSpPr>
        <p:spPr>
          <a:xfrm>
            <a:off x="168876" y="1975554"/>
            <a:ext cx="8534400" cy="1323439"/>
          </a:xfrm>
          <a:prstGeom prst="rect">
            <a:avLst/>
          </a:prstGeom>
        </p:spPr>
        <p:txBody>
          <a:bodyPr wrap="square">
            <a:spAutoFit/>
          </a:bodyPr>
          <a:lstStyle/>
          <a:p>
            <a:r>
              <a:rPr lang="en-US" sz="4000" dirty="0" smtClean="0">
                <a:solidFill>
                  <a:srgbClr val="000000"/>
                </a:solidFill>
              </a:rPr>
              <a:t>Vehicle sags, suspension bottoms out and tire slide on the pavement.</a:t>
            </a:r>
            <a:endParaRPr lang="en-US" sz="4000" dirty="0">
              <a:solidFill>
                <a:srgbClr val="000000"/>
              </a:solidFill>
            </a:endParaRPr>
          </a:p>
        </p:txBody>
      </p:sp>
    </p:spTree>
    <p:extLst>
      <p:ext uri="{BB962C8B-B14F-4D97-AF65-F5344CB8AC3E}">
        <p14:creationId xmlns:p14="http://schemas.microsoft.com/office/powerpoint/2010/main" val="1978629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STEERING KNUCKLES</a:t>
            </a:r>
            <a:endParaRPr lang="en-US" dirty="0">
              <a:latin typeface="+mj-lt"/>
            </a:endParaRPr>
          </a:p>
        </p:txBody>
      </p:sp>
      <p:sp>
        <p:nvSpPr>
          <p:cNvPr id="3" name="Content Placeholder 2"/>
          <p:cNvSpPr>
            <a:spLocks noGrp="1"/>
          </p:cNvSpPr>
          <p:nvPr>
            <p:ph idx="1"/>
          </p:nvPr>
        </p:nvSpPr>
        <p:spPr/>
        <p:txBody>
          <a:bodyPr/>
          <a:lstStyle/>
          <a:p>
            <a:r>
              <a:rPr lang="en-US" dirty="0" smtClean="0"/>
              <a:t>Diagnosis</a:t>
            </a:r>
          </a:p>
          <a:p>
            <a:pPr lvl="1"/>
            <a:r>
              <a:rPr lang="en-US" dirty="0"/>
              <a:t>Unless a </a:t>
            </a:r>
            <a:r>
              <a:rPr lang="en-US" dirty="0" smtClean="0"/>
              <a:t>thorough inspection </a:t>
            </a:r>
            <a:r>
              <a:rPr lang="en-US" dirty="0"/>
              <a:t>is performed during a wheel alignment, a bent </a:t>
            </a:r>
            <a:r>
              <a:rPr lang="en-US" dirty="0" smtClean="0"/>
              <a:t>steering knuckle </a:t>
            </a:r>
            <a:r>
              <a:rPr lang="en-US" dirty="0"/>
              <a:t>is often overlooked</a:t>
            </a:r>
            <a:r>
              <a:rPr lang="en-US" dirty="0" smtClean="0"/>
              <a:t>.</a:t>
            </a:r>
            <a:endParaRPr lang="en-US" dirty="0"/>
          </a:p>
          <a:p>
            <a:r>
              <a:rPr lang="en-US" dirty="0" smtClean="0"/>
              <a:t>Replacement</a:t>
            </a:r>
          </a:p>
          <a:p>
            <a:pPr lvl="1"/>
            <a:r>
              <a:rPr lang="en-US" dirty="0"/>
              <a:t>If the steering knuckle is bent or </a:t>
            </a:r>
            <a:r>
              <a:rPr lang="en-US" dirty="0" smtClean="0"/>
              <a:t>damaged, it </a:t>
            </a:r>
            <a:r>
              <a:rPr lang="en-US" dirty="0"/>
              <a:t>must be replaced.</a:t>
            </a:r>
            <a:endParaRPr lang="en-US" dirty="0"/>
          </a:p>
        </p:txBody>
      </p:sp>
    </p:spTree>
    <p:extLst>
      <p:ext uri="{BB962C8B-B14F-4D97-AF65-F5344CB8AC3E}">
        <p14:creationId xmlns:p14="http://schemas.microsoft.com/office/powerpoint/2010/main" val="40953381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TORSION BARS</a:t>
            </a:r>
            <a:endParaRPr lang="en-US" dirty="0">
              <a:latin typeface="+mj-lt"/>
            </a:endParaRPr>
          </a:p>
        </p:txBody>
      </p:sp>
      <p:sp>
        <p:nvSpPr>
          <p:cNvPr id="3" name="Content Placeholder 2"/>
          <p:cNvSpPr>
            <a:spLocks noGrp="1"/>
          </p:cNvSpPr>
          <p:nvPr>
            <p:ph idx="1"/>
          </p:nvPr>
        </p:nvSpPr>
        <p:spPr/>
        <p:txBody>
          <a:bodyPr/>
          <a:lstStyle/>
          <a:p>
            <a:r>
              <a:rPr lang="en-US" dirty="0" smtClean="0"/>
              <a:t>Adjustment</a:t>
            </a:r>
          </a:p>
          <a:p>
            <a:pPr lvl="1"/>
            <a:r>
              <a:rPr lang="en-US" dirty="0"/>
              <a:t>Most torsion bar suspensions are designed </a:t>
            </a:r>
            <a:r>
              <a:rPr lang="en-US" dirty="0" smtClean="0"/>
              <a:t>with an </a:t>
            </a:r>
            <a:r>
              <a:rPr lang="en-US" dirty="0"/>
              <a:t>adjustable bolt to permit the tension on the torsion bar to </a:t>
            </a:r>
            <a:r>
              <a:rPr lang="en-US" dirty="0" smtClean="0"/>
              <a:t>be increased </a:t>
            </a:r>
            <a:r>
              <a:rPr lang="en-US" dirty="0"/>
              <a:t>or decreased to change the ride height</a:t>
            </a:r>
            <a:r>
              <a:rPr lang="en-US" dirty="0" smtClean="0"/>
              <a:t>.</a:t>
            </a:r>
          </a:p>
          <a:p>
            <a:pPr lvl="1"/>
            <a:r>
              <a:rPr lang="en-US" dirty="0" smtClean="0"/>
              <a:t>Adjustments are typically made during an </a:t>
            </a:r>
            <a:r>
              <a:rPr lang="en-US" dirty="0" err="1" smtClean="0"/>
              <a:t>aligment</a:t>
            </a:r>
            <a:r>
              <a:rPr lang="en-US" dirty="0" smtClean="0"/>
              <a:t>.</a:t>
            </a:r>
          </a:p>
          <a:p>
            <a:pPr lvl="1"/>
            <a:endParaRPr lang="en-US" dirty="0"/>
          </a:p>
        </p:txBody>
      </p:sp>
    </p:spTree>
    <p:extLst>
      <p:ext uri="{BB962C8B-B14F-4D97-AF65-F5344CB8AC3E}">
        <p14:creationId xmlns:p14="http://schemas.microsoft.com/office/powerpoint/2010/main" val="1946134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117.54 By rotating the adjusting bolt, the vehicle can be raised or lowered</a:t>
            </a:r>
            <a:endParaRPr lang="en-US" dirty="0">
              <a:latin typeface="+mj-lt"/>
            </a:endParaRPr>
          </a:p>
        </p:txBody>
      </p:sp>
      <p:pic>
        <p:nvPicPr>
          <p:cNvPr id="3" name="Picture 2" descr="The torsion bar is fixed to the lower arm at one end and to adjusting arm at the other end. Adjusting arm is attached to the cross member but is free to rotate in a certain range. It is a screw controlled mechanism where the angle changes with rotation of the screw."/>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2657" y="1638301"/>
            <a:ext cx="3188990" cy="4484912"/>
          </a:xfrm>
          <a:prstGeom prst="rect">
            <a:avLst/>
          </a:prstGeom>
        </p:spPr>
      </p:pic>
    </p:spTree>
    <p:extLst>
      <p:ext uri="{BB962C8B-B14F-4D97-AF65-F5344CB8AC3E}">
        <p14:creationId xmlns:p14="http://schemas.microsoft.com/office/powerpoint/2010/main" val="4078668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229600" cy="855452"/>
          </a:xfrm>
        </p:spPr>
        <p:txBody>
          <a:bodyPr/>
          <a:lstStyle/>
          <a:p>
            <a:r>
              <a:rPr lang="en-US" sz="2400" dirty="0">
                <a:latin typeface="+mj-lt"/>
              </a:rPr>
              <a:t>Figure 117.4 The rubber radius rod bushing absorbs road shocks and helps isolate road noise</a:t>
            </a:r>
            <a:endParaRPr lang="en-US" sz="2400" dirty="0">
              <a:latin typeface="+mj-lt"/>
            </a:endParaRPr>
          </a:p>
        </p:txBody>
      </p:sp>
      <p:pic>
        <p:nvPicPr>
          <p:cNvPr id="4" name="Picture 3" descr="An illustration shows a radius rod attached to the chassis via radius rod brush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37267" y="2074745"/>
            <a:ext cx="5669466" cy="3883194"/>
          </a:xfrm>
          <a:prstGeom prst="rect">
            <a:avLst/>
          </a:prstGeom>
        </p:spPr>
      </p:pic>
    </p:spTree>
    <p:extLst>
      <p:ext uri="{BB962C8B-B14F-4D97-AF65-F5344CB8AC3E}">
        <p14:creationId xmlns:p14="http://schemas.microsoft.com/office/powerpoint/2010/main" val="4099527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CONTROL ARM BUSHINGS</a:t>
            </a:r>
            <a:endParaRPr lang="en-US" dirty="0">
              <a:latin typeface="+mj-lt"/>
            </a:endParaRPr>
          </a:p>
        </p:txBody>
      </p:sp>
      <p:sp>
        <p:nvSpPr>
          <p:cNvPr id="3" name="Content Placeholder 2"/>
          <p:cNvSpPr>
            <a:spLocks noGrp="1"/>
          </p:cNvSpPr>
          <p:nvPr>
            <p:ph idx="1"/>
          </p:nvPr>
        </p:nvSpPr>
        <p:spPr/>
        <p:txBody>
          <a:bodyPr/>
          <a:lstStyle/>
          <a:p>
            <a:r>
              <a:rPr lang="en-US" dirty="0" smtClean="0"/>
              <a:t>Diagnosis</a:t>
            </a:r>
          </a:p>
          <a:p>
            <a:pPr lvl="1"/>
            <a:r>
              <a:rPr lang="en-US" dirty="0"/>
              <a:t>Defective control arm bushings are a </a:t>
            </a:r>
            <a:r>
              <a:rPr lang="en-US" dirty="0" smtClean="0"/>
              <a:t>common source </a:t>
            </a:r>
            <a:r>
              <a:rPr lang="en-US" dirty="0"/>
              <a:t>of vehicle handling and suspension noise problems</a:t>
            </a:r>
            <a:r>
              <a:rPr lang="en-US" dirty="0" smtClean="0"/>
              <a:t>.</a:t>
            </a:r>
          </a:p>
          <a:p>
            <a:r>
              <a:rPr lang="en-US" dirty="0" smtClean="0"/>
              <a:t>Replacement</a:t>
            </a:r>
          </a:p>
          <a:p>
            <a:pPr lvl="1"/>
            <a:r>
              <a:rPr lang="en-US" dirty="0"/>
              <a:t>To remove an old bushing from a control </a:t>
            </a:r>
            <a:r>
              <a:rPr lang="en-US" dirty="0" smtClean="0"/>
              <a:t>arm, the </a:t>
            </a:r>
            <a:r>
              <a:rPr lang="en-US" dirty="0"/>
              <a:t>control arm must first be separated from the suspension </a:t>
            </a:r>
            <a:r>
              <a:rPr lang="en-US" dirty="0" smtClean="0"/>
              <a:t>and/ or </a:t>
            </a:r>
            <a:r>
              <a:rPr lang="en-US" dirty="0"/>
              <a:t>frame of the vehicle</a:t>
            </a:r>
            <a:r>
              <a:rPr lang="en-US" dirty="0" smtClean="0"/>
              <a:t>.</a:t>
            </a:r>
          </a:p>
          <a:p>
            <a:pPr lvl="1"/>
            <a:r>
              <a:rPr lang="en-US" dirty="0" smtClean="0"/>
              <a:t>Bushings are typically pressed in and out of the control arm.</a:t>
            </a:r>
          </a:p>
          <a:p>
            <a:pPr lvl="1"/>
            <a:r>
              <a:rPr lang="en-US" dirty="0" smtClean="0"/>
              <a:t>Some bushings are not serviceable.</a:t>
            </a:r>
            <a:endParaRPr lang="en-US" dirty="0"/>
          </a:p>
        </p:txBody>
      </p:sp>
    </p:spTree>
    <p:extLst>
      <p:ext uri="{BB962C8B-B14F-4D97-AF65-F5344CB8AC3E}">
        <p14:creationId xmlns:p14="http://schemas.microsoft.com/office/powerpoint/2010/main" val="2516768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117.55 An adapter and a press or large clamp are used to remove the old bushing from the control arm and to install a new bushing</a:t>
            </a:r>
            <a:endParaRPr lang="en-US" dirty="0">
              <a:latin typeface="+mj-lt"/>
            </a:endParaRPr>
          </a:p>
        </p:txBody>
      </p:sp>
      <p:pic>
        <p:nvPicPr>
          <p:cNvPr id="3" name="Picture 2" descr="The torsion bar is fixed to the lower arm at one end and to adjusting arm at the other end. Adjusting arm is attached to the cross member but is free to rotate in a certain range. It is a screw controlled mechanism where the angle changes with rotation of the screw."/>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0351" y="2057400"/>
            <a:ext cx="3519343" cy="3730752"/>
          </a:xfrm>
          <a:prstGeom prst="rect">
            <a:avLst/>
          </a:prstGeom>
        </p:spPr>
      </p:pic>
    </p:spTree>
    <p:extLst>
      <p:ext uri="{BB962C8B-B14F-4D97-AF65-F5344CB8AC3E}">
        <p14:creationId xmlns:p14="http://schemas.microsoft.com/office/powerpoint/2010/main" val="532497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4000" dirty="0" smtClean="0">
                <a:latin typeface="+mj-lt"/>
              </a:rPr>
              <a:t>STRUT REPLACEMENT</a:t>
            </a:r>
            <a:endParaRPr lang="en-US" sz="4000" dirty="0">
              <a:latin typeface="+mj-lt"/>
            </a:endParaRP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692345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187404"/>
            <a:ext cx="8229600" cy="1107996"/>
          </a:xfrm>
        </p:spPr>
        <p:txBody>
          <a:bodyPr>
            <a:spAutoFit/>
          </a:bodyPr>
          <a:lstStyle/>
          <a:p>
            <a:r>
              <a:rPr lang="en-US" sz="2400" b="0" dirty="0" smtClean="0"/>
              <a:t>1. The </a:t>
            </a:r>
            <a:r>
              <a:rPr lang="en-US" sz="2400" b="0" dirty="0"/>
              <a:t>tools needed to replace a front strut </a:t>
            </a:r>
            <a:r>
              <a:rPr lang="en-US" sz="2400" b="0" dirty="0" smtClean="0"/>
              <a:t>assembly include </a:t>
            </a:r>
            <a:r>
              <a:rPr lang="en-US" sz="2400" b="0" dirty="0"/>
              <a:t>several sockets and a ball-peen hammer, </a:t>
            </a:r>
            <a:r>
              <a:rPr lang="en-US" sz="2400" b="0" dirty="0" smtClean="0"/>
              <a:t>plus a </a:t>
            </a:r>
            <a:r>
              <a:rPr lang="en-US" sz="2400" b="0" dirty="0"/>
              <a:t>strut compressor.</a:t>
            </a:r>
            <a:endParaRPr lang="en-IN" sz="2400" dirty="0">
              <a:latin typeface="Arial (Headings)"/>
            </a:endParaRPr>
          </a:p>
        </p:txBody>
      </p:sp>
      <p:pic>
        <p:nvPicPr>
          <p:cNvPr id="6" name="Picture 5" descr="A photo shows the tools needed to replace a front strut assembly including several sockets and a ball-peen hammer, plus a strut compresso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011" y="1600200"/>
            <a:ext cx="7183980" cy="4762856"/>
          </a:xfrm>
          <a:prstGeom prst="rect">
            <a:avLst/>
          </a:prstGeom>
        </p:spPr>
      </p:pic>
    </p:spTree>
    <p:extLst>
      <p:ext uri="{BB962C8B-B14F-4D97-AF65-F5344CB8AC3E}">
        <p14:creationId xmlns:p14="http://schemas.microsoft.com/office/powerpoint/2010/main" val="72259919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477" y="152400"/>
            <a:ext cx="8229600" cy="1107996"/>
          </a:xfrm>
        </p:spPr>
        <p:txBody>
          <a:bodyPr>
            <a:spAutoFit/>
          </a:bodyPr>
          <a:lstStyle/>
          <a:p>
            <a:r>
              <a:rPr lang="en-US" sz="2400" b="0" dirty="0" smtClean="0"/>
              <a:t>2. After </a:t>
            </a:r>
            <a:r>
              <a:rPr lang="en-US" sz="2400" b="0" dirty="0"/>
              <a:t>safely hoisting the vehicle to elbow height </a:t>
            </a:r>
            <a:r>
              <a:rPr lang="en-US" sz="2400" b="0" dirty="0" smtClean="0"/>
              <a:t>and removing </a:t>
            </a:r>
            <a:r>
              <a:rPr lang="en-US" sz="2400" b="0" dirty="0"/>
              <a:t>the wheel covers, remove the front </a:t>
            </a:r>
            <a:r>
              <a:rPr lang="en-US" sz="2400" b="0" dirty="0" smtClean="0"/>
              <a:t>tire/wheel assembly</a:t>
            </a:r>
            <a:r>
              <a:rPr lang="en-US" sz="2400" b="0" dirty="0"/>
              <a:t>.</a:t>
            </a:r>
            <a:endParaRPr lang="en-IN" sz="2400" dirty="0">
              <a:latin typeface="Arial (Headings)"/>
            </a:endParaRPr>
          </a:p>
        </p:txBody>
      </p:sp>
      <p:pic>
        <p:nvPicPr>
          <p:cNvPr id="6" name="Picture 5" descr="A photo shows removing of the wheel covers and the front tire/wheel assembly after safely hoisting the vehicle to elbow heigh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9812" y="1600200"/>
            <a:ext cx="6840931" cy="4535424"/>
          </a:xfrm>
          <a:prstGeom prst="rect">
            <a:avLst/>
          </a:prstGeom>
        </p:spPr>
      </p:pic>
    </p:spTree>
    <p:extLst>
      <p:ext uri="{BB962C8B-B14F-4D97-AF65-F5344CB8AC3E}">
        <p14:creationId xmlns:p14="http://schemas.microsoft.com/office/powerpoint/2010/main" val="286611749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369332"/>
          </a:xfrm>
        </p:spPr>
        <p:txBody>
          <a:bodyPr>
            <a:spAutoFit/>
          </a:bodyPr>
          <a:lstStyle/>
          <a:p>
            <a:r>
              <a:rPr lang="en-US" sz="2400" b="0" dirty="0" smtClean="0"/>
              <a:t>3. Remove </a:t>
            </a:r>
            <a:r>
              <a:rPr lang="en-US" sz="2400" b="0" dirty="0"/>
              <a:t>the two strut retaining nuts.</a:t>
            </a:r>
            <a:endParaRPr lang="en-IN" sz="2400" dirty="0">
              <a:latin typeface="Arial (Headings)"/>
            </a:endParaRPr>
          </a:p>
        </p:txBody>
      </p:sp>
      <p:pic>
        <p:nvPicPr>
          <p:cNvPr id="6" name="Picture 5" descr="A photo shows 2 strut retaining bolts being remov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183" y="1600200"/>
            <a:ext cx="6860054" cy="4548103"/>
          </a:xfrm>
          <a:prstGeom prst="rect">
            <a:avLst/>
          </a:prstGeom>
        </p:spPr>
      </p:pic>
    </p:spTree>
    <p:extLst>
      <p:ext uri="{BB962C8B-B14F-4D97-AF65-F5344CB8AC3E}">
        <p14:creationId xmlns:p14="http://schemas.microsoft.com/office/powerpoint/2010/main" val="214784439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07996"/>
          </a:xfrm>
        </p:spPr>
        <p:txBody>
          <a:bodyPr>
            <a:spAutoFit/>
          </a:bodyPr>
          <a:lstStyle/>
          <a:p>
            <a:r>
              <a:rPr lang="en-US" sz="2400" b="0" dirty="0" smtClean="0"/>
              <a:t>4. Before </a:t>
            </a:r>
            <a:r>
              <a:rPr lang="en-US" sz="2400" b="0" dirty="0"/>
              <a:t>using a hammer to drive the retaining bolts </a:t>
            </a:r>
            <a:r>
              <a:rPr lang="en-US" sz="2400" b="0" dirty="0" smtClean="0"/>
              <a:t>from the </a:t>
            </a:r>
            <a:r>
              <a:rPr lang="en-US" sz="2400" b="0" dirty="0"/>
              <a:t>steering knuckle, thread the nut into the bolt backwards</a:t>
            </a:r>
            <a:br>
              <a:rPr lang="en-US" sz="2400" b="0" dirty="0"/>
            </a:br>
            <a:r>
              <a:rPr lang="en-US" sz="2400" b="0" dirty="0"/>
              <a:t>to prevent causing damage to the threads.</a:t>
            </a:r>
            <a:endParaRPr lang="en-IN" sz="2400" dirty="0">
              <a:latin typeface="Arial (Headings)"/>
            </a:endParaRPr>
          </a:p>
        </p:txBody>
      </p:sp>
      <p:pic>
        <p:nvPicPr>
          <p:cNvPr id="6" name="Picture 5" descr="A photo shows nuts being threaded into the bolt backwards to prevent causing damage to the threads, before using a hammer to drive the retaining bolts from the steering knuckl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1973" y="1649240"/>
            <a:ext cx="6860054" cy="4548103"/>
          </a:xfrm>
          <a:prstGeom prst="rect">
            <a:avLst/>
          </a:prstGeom>
        </p:spPr>
      </p:pic>
    </p:spTree>
    <p:extLst>
      <p:ext uri="{BB962C8B-B14F-4D97-AF65-F5344CB8AC3E}">
        <p14:creationId xmlns:p14="http://schemas.microsoft.com/office/powerpoint/2010/main" val="44128946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38664"/>
          </a:xfrm>
        </p:spPr>
        <p:txBody>
          <a:bodyPr>
            <a:spAutoFit/>
          </a:bodyPr>
          <a:lstStyle/>
          <a:p>
            <a:r>
              <a:rPr lang="en-US" sz="2400" b="0" dirty="0" smtClean="0"/>
              <a:t>5. Remove </a:t>
            </a:r>
            <a:r>
              <a:rPr lang="en-US" sz="2400" b="0" dirty="0"/>
              <a:t>the retaining bolts and separate the strut </a:t>
            </a:r>
            <a:r>
              <a:rPr lang="en-US" sz="2400" b="0" dirty="0" smtClean="0"/>
              <a:t>from the </a:t>
            </a:r>
            <a:r>
              <a:rPr lang="en-US" sz="2400" b="0" dirty="0"/>
              <a:t>steering knuckle.</a:t>
            </a:r>
            <a:endParaRPr lang="en-IN" sz="2400" dirty="0">
              <a:latin typeface="Arial (Headings)"/>
            </a:endParaRPr>
          </a:p>
        </p:txBody>
      </p:sp>
      <p:pic>
        <p:nvPicPr>
          <p:cNvPr id="6" name="Picture 5" descr="A photo shows strut being separated from steering knuckl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1973" y="1600200"/>
            <a:ext cx="6860054" cy="4548103"/>
          </a:xfrm>
          <a:prstGeom prst="rect">
            <a:avLst/>
          </a:prstGeom>
        </p:spPr>
      </p:pic>
    </p:spTree>
    <p:extLst>
      <p:ext uri="{BB962C8B-B14F-4D97-AF65-F5344CB8AC3E}">
        <p14:creationId xmlns:p14="http://schemas.microsoft.com/office/powerpoint/2010/main" val="397212791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38664"/>
          </a:xfrm>
        </p:spPr>
        <p:txBody>
          <a:bodyPr>
            <a:spAutoFit/>
          </a:bodyPr>
          <a:lstStyle/>
          <a:p>
            <a:r>
              <a:rPr lang="en-US" sz="2400" b="0" dirty="0" smtClean="0"/>
              <a:t>6. Lower </a:t>
            </a:r>
            <a:r>
              <a:rPr lang="en-US" sz="2400" b="0" dirty="0"/>
              <a:t>the vehicle and remove the upper strut </a:t>
            </a:r>
            <a:r>
              <a:rPr lang="en-US" sz="2400" b="0" dirty="0" smtClean="0"/>
              <a:t>retaining fasteners</a:t>
            </a:r>
            <a:r>
              <a:rPr lang="en-US" sz="2400" b="0" dirty="0"/>
              <a:t>.</a:t>
            </a:r>
            <a:endParaRPr lang="en-IN" sz="2400" dirty="0">
              <a:latin typeface="Arial (Headings)"/>
            </a:endParaRPr>
          </a:p>
        </p:txBody>
      </p:sp>
      <p:pic>
        <p:nvPicPr>
          <p:cNvPr id="6" name="Picture 5" descr="A photo shows upper strut retaining fasteners being remov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1973" y="1600200"/>
            <a:ext cx="6860054" cy="4548103"/>
          </a:xfrm>
          <a:prstGeom prst="rect">
            <a:avLst/>
          </a:prstGeom>
        </p:spPr>
      </p:pic>
    </p:spTree>
    <p:extLst>
      <p:ext uri="{BB962C8B-B14F-4D97-AF65-F5344CB8AC3E}">
        <p14:creationId xmlns:p14="http://schemas.microsoft.com/office/powerpoint/2010/main" val="355016650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499" y="381000"/>
            <a:ext cx="8229600" cy="738664"/>
          </a:xfrm>
        </p:spPr>
        <p:txBody>
          <a:bodyPr>
            <a:spAutoFit/>
          </a:bodyPr>
          <a:lstStyle/>
          <a:p>
            <a:r>
              <a:rPr lang="en-US" sz="2400" b="0" dirty="0" smtClean="0"/>
              <a:t>7. Hold </a:t>
            </a:r>
            <a:r>
              <a:rPr lang="en-US" sz="2400" b="0" dirty="0"/>
              <a:t>the strut while removing the last upper </a:t>
            </a:r>
            <a:r>
              <a:rPr lang="en-US" sz="2400" b="0" dirty="0" smtClean="0"/>
              <a:t>retaining nut </a:t>
            </a:r>
            <a:r>
              <a:rPr lang="en-US" sz="2400" b="0" dirty="0"/>
              <a:t>and then remove the strut assembly.</a:t>
            </a:r>
            <a:endParaRPr lang="en-IN" sz="2400" dirty="0">
              <a:latin typeface="Arial (Headings)"/>
            </a:endParaRPr>
          </a:p>
        </p:txBody>
      </p:sp>
      <p:pic>
        <p:nvPicPr>
          <p:cNvPr id="6" name="Picture 5" descr="A photo shows a strut held by hand while removing the last upper retaining nut.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272" y="1524000"/>
            <a:ext cx="6860054" cy="4548103"/>
          </a:xfrm>
          <a:prstGeom prst="rect">
            <a:avLst/>
          </a:prstGeom>
        </p:spPr>
      </p:pic>
    </p:spTree>
    <p:extLst>
      <p:ext uri="{BB962C8B-B14F-4D97-AF65-F5344CB8AC3E}">
        <p14:creationId xmlns:p14="http://schemas.microsoft.com/office/powerpoint/2010/main" val="1997473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1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6.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630</TotalTime>
  <Words>3490</Words>
  <Application>Microsoft Office PowerPoint</Application>
  <PresentationFormat>On-screen Show (4:3)</PresentationFormat>
  <Paragraphs>248</Paragraphs>
  <Slides>113</Slides>
  <Notes>0</Notes>
  <HiddenSlides>0</HiddenSlides>
  <MMClips>0</MMClips>
  <ScaleCrop>false</ScaleCrop>
  <HeadingPairs>
    <vt:vector size="4" baseType="variant">
      <vt:variant>
        <vt:lpstr>Theme</vt:lpstr>
      </vt:variant>
      <vt:variant>
        <vt:i4>6</vt:i4>
      </vt:variant>
      <vt:variant>
        <vt:lpstr>Slide Titles</vt:lpstr>
      </vt:variant>
      <vt:variant>
        <vt:i4>113</vt:i4>
      </vt:variant>
    </vt:vector>
  </HeadingPairs>
  <TitlesOfParts>
    <vt:vector size="119" baseType="lpstr">
      <vt:lpstr>Office Theme</vt:lpstr>
      <vt:lpstr>508 Lecture</vt:lpstr>
      <vt:lpstr>1_508 Lecture</vt:lpstr>
      <vt:lpstr>2_508 Lecture</vt:lpstr>
      <vt:lpstr>3_508 Lecture</vt:lpstr>
      <vt:lpstr>4_508 Lecture</vt:lpstr>
      <vt:lpstr>Automotive Technology Principles, Diagnosis, and Service</vt:lpstr>
      <vt:lpstr>LEARNING OBJECTIVES (1 of 2)</vt:lpstr>
      <vt:lpstr>LEARNING OBJECTIVES (2 of 2)</vt:lpstr>
      <vt:lpstr>FRONT SUSPENSION TYPES</vt:lpstr>
      <vt:lpstr>Figure 117.1 Most early vehicles used single straight axles</vt:lpstr>
      <vt:lpstr>Figure 117.2 Typical kingpin used with a solid axle</vt:lpstr>
      <vt:lpstr>Figure 117.3 Twin I-beam front suspension. Rubber bushings are used to support the I-beams to the frame and help isolate road noise</vt:lpstr>
      <vt:lpstr>Tech Tip </vt:lpstr>
      <vt:lpstr>Figure 117.4 The rubber radius rod bushing absorbs road shocks and helps isolate road noise</vt:lpstr>
      <vt:lpstr>SHORT/LONG-ARM SUSPENSIONS (1 OF 2)</vt:lpstr>
      <vt:lpstr>SHORT/LONG-ARM SUSPENSIONS (2 OF 2)</vt:lpstr>
      <vt:lpstr>Figure 117.5 The upper control arm is shorter than the lower control arm on a short/long-arm (SLA) suspension</vt:lpstr>
      <vt:lpstr>Figure 117.6 A typical SLA-front suspension using coil springs</vt:lpstr>
      <vt:lpstr>Figure 117.7 An SLA-type suspension with the coil spring placed on top of the upper control arm</vt:lpstr>
      <vt:lpstr>Figure 117.8 A torsion bar SLA suspension can use either the lower or the upper control arm</vt:lpstr>
      <vt:lpstr>FREQUENTLY ASKED QUESTION</vt:lpstr>
      <vt:lpstr>Figure 117.9 An SLA-type suspension that uses a coil-over shock assembly</vt:lpstr>
      <vt:lpstr>STRUT SUSPENSION</vt:lpstr>
      <vt:lpstr>Figure 117.10 A typical MacPherson strut showing all of the components of the assembly. A strut includes the shock and the spring in one structural assembly</vt:lpstr>
      <vt:lpstr>Figure 117.11The modified strut front suspension is similar to a MacPherson strut suspension except that the coil spring is seated on the lower control arm and is not part of the strut assembly</vt:lpstr>
      <vt:lpstr>FREQUENTLY ASKED QUESTION</vt:lpstr>
      <vt:lpstr>Figure 117.12 The HiPer Strut (left) compared to the traditional MacPherson strut (right)</vt:lpstr>
      <vt:lpstr>Figure 117.13 A typical multilink front suspension system</vt:lpstr>
      <vt:lpstr>SERVICING THE SUSPENSION SYSTEM</vt:lpstr>
      <vt:lpstr>ROAD TEST DIAGNOSIS (1 OF 2) </vt:lpstr>
      <vt:lpstr>ROAD TEST DIAGNOSIS (2 OF 2) </vt:lpstr>
      <vt:lpstr>DRY PARK TEST (SUSPENSION)</vt:lpstr>
      <vt:lpstr>VISUAL INSPECTION</vt:lpstr>
      <vt:lpstr>Figure 117.14 A leaking strut. Either a cartridge insert or the entire strut will require replacement. If a light film of oil is seen, this is to be considered normal. If oil is dripping, then this means that the rod seal has failed</vt:lpstr>
      <vt:lpstr>Figure 117.15 This front coil spring looks as if it has been heated with a torch in an attempt to lower the ride height of the vehicle. Both front springs will require replacement</vt:lpstr>
      <vt:lpstr>Figure 117.16 It is easy to see that this worn control arm bushing needs to be replaced. The new bushing is shown next to the original</vt:lpstr>
      <vt:lpstr>QUESTION 1: ?</vt:lpstr>
      <vt:lpstr>ANSWER 1:</vt:lpstr>
      <vt:lpstr>BALL JOINTS (1 OF 3)</vt:lpstr>
      <vt:lpstr>BALL JOINTS (2 OF 3)</vt:lpstr>
      <vt:lpstr>BALL JOINTS (3 OF 3)</vt:lpstr>
      <vt:lpstr>Figure 117.17 Grease fitting projecting down from the surrounding area of a ball joint. The ball joint should be replaced when the area around the grease fitting is flush or recessed</vt:lpstr>
      <vt:lpstr>Figure 117.18 Indicator ball joints should be checked with the weight of the vehicle on the ground</vt:lpstr>
      <vt:lpstr>Figure 117.19 Typical dial indicator used to measure the suspension component movement. The locking pliers attach the gauge to a stationary part of the vehicle and the flexible coupling allows the dial indicator to be positioned at any angle</vt:lpstr>
      <vt:lpstr>Figure 117.20 If the spring is attached to the lower control arm as in this SLA suspension, the jack should be placed under the lower control arm as shown. A dial indicator should be used to measure the amount of freeplay in the ball joints. </vt:lpstr>
      <vt:lpstr>Figure 117.21 The jack should be placed under the lower control arm of this modified MacPherson-type suspension</vt:lpstr>
      <vt:lpstr>Figure 117.22 If the spring is attached to the upper control arm, the jack should be placed under the frame to check for ball joint wear</vt:lpstr>
      <vt:lpstr>Figure 117.23 A special tool or a block of wood should be inserted between the frame and the upper control arm before lifting the vehicle off the ground. This tool stops the force of the spring against the upper ball joint so that a true test can be performed on the condition of the ball joint</vt:lpstr>
      <vt:lpstr>Figure 117.24 The jacking point is under the frame for checking the play of a lower ball joint used with a MacPherson strut</vt:lpstr>
      <vt:lpstr>Figure 117.25 This worn and rusty ball joint was found by moving the wheel and looking for movement in the joint</vt:lpstr>
      <vt:lpstr>Figure 117.26 Taper breaker tool being used to separate the upper ball joint from the steering knuckle. This is especially important for vehicles equipped with aluminum alloy control arms</vt:lpstr>
      <vt:lpstr>Figure 117.27 A pinch bolt attaches the steering knuckle to the ball joint. Remove the pinch bolt by turning the nut, not the bolt</vt:lpstr>
      <vt:lpstr>Figure 117.28 If the pinch bolt is overtightened, the steering knuckle can be deformed. A deformed knuckle can cause the pinch bolt to break and the ball joint could become separated from the steering knuckle</vt:lpstr>
      <vt:lpstr>Figure 117.29 By drilling into the rivet, the holding force is released</vt:lpstr>
      <vt:lpstr>Figure 117.30 The head of the rivet can be removed by using a large-diameter drill bit as shown</vt:lpstr>
      <vt:lpstr>Figure 117.31 A punch and a hammer being used to remove a rivet after the head has been removed</vt:lpstr>
      <vt:lpstr>Figure 117.32 Press-in ball joints are best removed using a large C-clamp press, as shown</vt:lpstr>
      <vt:lpstr>QUESTION 2: ?</vt:lpstr>
      <vt:lpstr>ANSWER 2:</vt:lpstr>
      <vt:lpstr>KINGPIN DIAGNOSIS AND SERVICE (1 OF 2)</vt:lpstr>
      <vt:lpstr>KINGPIN DIAGNOSIS AND SERVICE (2 OF 2)</vt:lpstr>
      <vt:lpstr>Figure 117.33 Typical kingpin assembly</vt:lpstr>
      <vt:lpstr>Figure 117.34 Driving a kingpin out with a hammer</vt:lpstr>
      <vt:lpstr>Figure 117.35 A kingpin being removed showing the worn bushing</vt:lpstr>
      <vt:lpstr>SHOCK ABSORBERS AND STRUTS (1 OF 2)</vt:lpstr>
      <vt:lpstr>SHOCK ABSORBERS AND STRUTS (2 OF 2)</vt:lpstr>
      <vt:lpstr>Figure 117.36 Most shock absorbers used on the front suspension can be removed from underneath the vehicle after removing the attaching bolts or nuts</vt:lpstr>
      <vt:lpstr>MACPHERSON STRUT REPLACEMENT (1 OF 2)</vt:lpstr>
      <vt:lpstr>MACPHERSON STRUT REPLACEMENT (2 OF 2)</vt:lpstr>
      <vt:lpstr>Figure 117.37 Removing the upper strut mounting bolts. Some experts recommend leaving one of the upper strut mount nuts loosely attached to prevent the strut from falling when the lower attaching bolts are removed</vt:lpstr>
      <vt:lpstr>Figure 117.38 A brake hydraulic hose is often attached to the strut housing. Sometimes all that is required to separate the line from the strut is to remove a spring clip</vt:lpstr>
      <vt:lpstr>Figure 117.39 Use a strut spring compressor fixture to compress the spring on a MacPherson strut before removing the strut retaining nut</vt:lpstr>
      <vt:lpstr>Figure 117.40 Removing the strut rod nut. The strut shaft is being helped with one wrench while the nut is being removed with the other wrench. Notice that the spring is compressed before the nut is removed</vt:lpstr>
      <vt:lpstr>Figure 117.41 Typical MacPherson strut showing the various components</vt:lpstr>
      <vt:lpstr>Figure 117.42 After installing the replacement strut cartridge, reinstall the spring and upper bearing assembly after compressing the spring. Notice that the strut is being held in a strut spring compressor fixture</vt:lpstr>
      <vt:lpstr>Figure 117.43 Before final assembly, make sure the marks you made are aligned. Some struts are manufactured with marks to ensure proper reassembly</vt:lpstr>
      <vt:lpstr>Figure 117.44 The strut on a modified MacPherson strut assembly can be replaced by removing the upper mounting nuts</vt:lpstr>
      <vt:lpstr>STABILIZER BAR LINKS AND BUSHINGS</vt:lpstr>
      <vt:lpstr>Figure 117.45 Stabilizer bar links should be replaced as a pair</vt:lpstr>
      <vt:lpstr>STRUT ROD BUSHINGS</vt:lpstr>
      <vt:lpstr>Figure 117.46 A strut rod as viewed from the front of the vehicle</vt:lpstr>
      <vt:lpstr>Figure 117.47 Typical strut rod bushing with rubber on both sides of the frame to help isolate noise, vibration, and harshness from being transferred to the passengers</vt:lpstr>
      <vt:lpstr>FRONT COIL SPRINGS</vt:lpstr>
      <vt:lpstr>Figure 117.48 Notice that if the front coil springs are sagging, the resulting angle of the lower control arm causes the wheels to move from side to side as the suspension moves up and down. Note the difference between the distance at “A” with good springs and the distance at “B” with sagging springs</vt:lpstr>
      <vt:lpstr>Figure 117.49 A spring compressor is required by most vehicle manufacturers to be used whenever disassembling a coil spring suspension system</vt:lpstr>
      <vt:lpstr>Figure 117.50 The steering knuckle has been disconnected from the lower ball joint. The lower control arm and the coil spring are being held up by a floor jack</vt:lpstr>
      <vt:lpstr>Figure 117.51 A rubber mallet is being used to support the upper control arm as the lower control is being lowered using a floor jack. After all of the tension has been removed from the coil spring, it can be removed and the replacement installed</vt:lpstr>
      <vt:lpstr>Figure 117.52 Spring insulators are installed between the spring seat and the coil spring to reduce noise</vt:lpstr>
      <vt:lpstr>Figure 117.53 The holes in the lower arm are not only used to allow water to drain from the spring seat, but also used as a gauge to show the service technician that the coil spring is correctly seated</vt:lpstr>
      <vt:lpstr>QUESTION 3: ?</vt:lpstr>
      <vt:lpstr>ANSWER 3:</vt:lpstr>
      <vt:lpstr>STEERING KNUCKLES</vt:lpstr>
      <vt:lpstr>TORSION BARS</vt:lpstr>
      <vt:lpstr>Figure 117.54 By rotating the adjusting bolt, the vehicle can be raised or lowered</vt:lpstr>
      <vt:lpstr>CONTROL ARM BUSHINGS</vt:lpstr>
      <vt:lpstr>Figure 117.55 An adapter and a press or large clamp are used to remove the old bushing from the control arm and to install a new bushing</vt:lpstr>
      <vt:lpstr>STRUT REPLACEMENT</vt:lpstr>
      <vt:lpstr>1. The tools needed to replace a front strut assembly include several sockets and a ball-peen hammer, plus a strut compressor.</vt:lpstr>
      <vt:lpstr>2. After safely hoisting the vehicle to elbow height and removing the wheel covers, remove the front tire/wheel assembly.</vt:lpstr>
      <vt:lpstr>3. Remove the two strut retaining nuts.</vt:lpstr>
      <vt:lpstr>4. Before using a hammer to drive the retaining bolts from the steering knuckle, thread the nut into the bolt backwards to prevent causing damage to the threads.</vt:lpstr>
      <vt:lpstr>5. Remove the retaining bolts and separate the strut from the steering knuckle.</vt:lpstr>
      <vt:lpstr>6. Lower the vehicle and remove the upper strut retaining fasteners.</vt:lpstr>
      <vt:lpstr>7. Hold the strut while removing the last upper retaining nut and then remove the strut assembly.</vt:lpstr>
      <vt:lpstr>8. After the strut has been removed from the vehicle, install the assembly into a strut compressor.</vt:lpstr>
      <vt:lpstr>9. Position the jaws of the compressor under the bearing assembly as per the vehicle manufacturer’s instructions.</vt:lpstr>
      <vt:lpstr>10. Turn the compressor wheel until all tension of the spring has been relieved from the upper bearing assembly.</vt:lpstr>
      <vt:lpstr>11. Remove the strut retaining nut.</vt:lpstr>
      <vt:lpstr>12. Remove the strut assembly.</vt:lpstr>
      <vt:lpstr>13. Before installing the replacement strut, check the upper bearing by exerting a downward force on the bearing while rotating and check for roughness. Replace if necessary.</vt:lpstr>
      <vt:lpstr>14. Install the strut from underneath the spring compressor fixture.</vt:lpstr>
      <vt:lpstr>15. Install the strut retaining nut. Most vehicle manufacturers specify that the strut retaining nut be replaced and the old one discarded.</vt:lpstr>
      <vt:lpstr>16. Before loosening the tension, check that the coil spring is correctly located at both the top and the bottom, then release the tension on the spring.</vt:lpstr>
      <vt:lpstr>17. Remove the strut assembly from the compressor and back of the vehicle and install the upper fasteners. Do not torque to specifications until the lower fasteners have been installed.</vt:lpstr>
      <vt:lpstr>18. Attach the lower strut to the steering knuckle using the original hardened bolts and nuts.</vt:lpstr>
      <vt:lpstr>19. Using a torque wrench, torque all fasteners to factory specifications.</vt:lpstr>
      <vt:lpstr>20. Install the tire/wheel assembly, lower the vehicle, and torque the lug nuts to factory specifications. Align the vehicle before returning it to the customer.</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 117</dc:title>
  <dc:creator>Curt &amp; Tammy</dc:creator>
  <cp:lastModifiedBy>Curt &amp; Tammy</cp:lastModifiedBy>
  <cp:revision>63</cp:revision>
  <dcterms:created xsi:type="dcterms:W3CDTF">2018-09-25T19:30:15Z</dcterms:created>
  <dcterms:modified xsi:type="dcterms:W3CDTF">2019-07-09T01:57:53Z</dcterms:modified>
</cp:coreProperties>
</file>