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85" r:id="rId11"/>
    <p:sldId id="386" r:id="rId12"/>
    <p:sldId id="315" r:id="rId13"/>
    <p:sldId id="316" r:id="rId14"/>
    <p:sldId id="317" r:id="rId15"/>
    <p:sldId id="326" r:id="rId16"/>
    <p:sldId id="327" r:id="rId17"/>
    <p:sldId id="387" r:id="rId18"/>
    <p:sldId id="388" r:id="rId19"/>
    <p:sldId id="389" r:id="rId20"/>
    <p:sldId id="328" r:id="rId21"/>
    <p:sldId id="329" r:id="rId22"/>
    <p:sldId id="330" r:id="rId23"/>
    <p:sldId id="390" r:id="rId24"/>
    <p:sldId id="331" r:id="rId25"/>
    <p:sldId id="267" r:id="rId26"/>
    <p:sldId id="268" r:id="rId27"/>
    <p:sldId id="391" r:id="rId28"/>
    <p:sldId id="392" r:id="rId29"/>
    <p:sldId id="393" r:id="rId30"/>
    <p:sldId id="394" r:id="rId31"/>
    <p:sldId id="332" r:id="rId32"/>
    <p:sldId id="333" r:id="rId33"/>
    <p:sldId id="334" r:id="rId34"/>
    <p:sldId id="335" r:id="rId35"/>
    <p:sldId id="336" r:id="rId36"/>
    <p:sldId id="337" r:id="rId37"/>
    <p:sldId id="338" r:id="rId38"/>
    <p:sldId id="339" r:id="rId39"/>
    <p:sldId id="272" r:id="rId40"/>
    <p:sldId id="340" r:id="rId41"/>
    <p:sldId id="395" r:id="rId42"/>
    <p:sldId id="396" r:id="rId43"/>
    <p:sldId id="341" r:id="rId44"/>
    <p:sldId id="342" r:id="rId45"/>
    <p:sldId id="343" r:id="rId46"/>
    <p:sldId id="344" r:id="rId47"/>
    <p:sldId id="345" r:id="rId48"/>
    <p:sldId id="346" r:id="rId49"/>
    <p:sldId id="347" r:id="rId50"/>
    <p:sldId id="348" r:id="rId51"/>
    <p:sldId id="349" r:id="rId52"/>
    <p:sldId id="397" r:id="rId53"/>
    <p:sldId id="350" r:id="rId54"/>
    <p:sldId id="351" r:id="rId55"/>
    <p:sldId id="352" r:id="rId56"/>
    <p:sldId id="398" r:id="rId57"/>
    <p:sldId id="353" r:id="rId58"/>
    <p:sldId id="354" r:id="rId59"/>
    <p:sldId id="399" r:id="rId60"/>
    <p:sldId id="355" r:id="rId61"/>
    <p:sldId id="356" r:id="rId62"/>
    <p:sldId id="400" r:id="rId63"/>
    <p:sldId id="357" r:id="rId64"/>
    <p:sldId id="401" r:id="rId65"/>
    <p:sldId id="358" r:id="rId66"/>
    <p:sldId id="359" r:id="rId67"/>
    <p:sldId id="360" r:id="rId68"/>
    <p:sldId id="361" r:id="rId69"/>
    <p:sldId id="286" r:id="rId70"/>
    <p:sldId id="287" r:id="rId71"/>
    <p:sldId id="402" r:id="rId72"/>
    <p:sldId id="362" r:id="rId73"/>
    <p:sldId id="363" r:id="rId74"/>
    <p:sldId id="403" r:id="rId75"/>
    <p:sldId id="364" r:id="rId76"/>
    <p:sldId id="365" r:id="rId77"/>
    <p:sldId id="366" r:id="rId78"/>
    <p:sldId id="367" r:id="rId79"/>
    <p:sldId id="299" r:id="rId80"/>
    <p:sldId id="300" r:id="rId81"/>
    <p:sldId id="404" r:id="rId82"/>
    <p:sldId id="405" r:id="rId83"/>
    <p:sldId id="406" r:id="rId84"/>
    <p:sldId id="368" r:id="rId85"/>
    <p:sldId id="369" r:id="rId86"/>
    <p:sldId id="370" r:id="rId87"/>
    <p:sldId id="371" r:id="rId88"/>
    <p:sldId id="372" r:id="rId89"/>
    <p:sldId id="373" r:id="rId90"/>
    <p:sldId id="374" r:id="rId91"/>
    <p:sldId id="375" r:id="rId92"/>
    <p:sldId id="376" r:id="rId93"/>
    <p:sldId id="377" r:id="rId94"/>
    <p:sldId id="378" r:id="rId95"/>
    <p:sldId id="379" r:id="rId96"/>
    <p:sldId id="274" r:id="rId97"/>
    <p:sldId id="380" r:id="rId98"/>
    <p:sldId id="407" r:id="rId99"/>
    <p:sldId id="408" r:id="rId100"/>
    <p:sldId id="381" r:id="rId101"/>
    <p:sldId id="382" r:id="rId102"/>
    <p:sldId id="383" r:id="rId103"/>
    <p:sldId id="409" r:id="rId104"/>
    <p:sldId id="384" r:id="rId105"/>
    <p:sldId id="325"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07" Type="http://schemas.openxmlformats.org/officeDocument/2006/relationships/presProps" Target="presProps.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theme" Target="theme/theme1.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4.xml"/></Relationships>
</file>

<file path=ppt/slides/_rels/slide10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4.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4.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4.xml"/></Relationships>
</file>

<file path=ppt/slides/_rels/slide6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54.xml"/></Relationships>
</file>

<file path=ppt/slides/_rels/slide6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4.xml"/></Relationships>
</file>

<file path=ppt/slides/_rels/slide6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5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54.xml"/></Relationships>
</file>

<file path=ppt/slides/_rels/slide6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5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7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4.xml"/></Relationships>
</file>

<file path=ppt/slides/_rels/slide7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54.xml"/></Relationships>
</file>

<file path=ppt/slides/_rels/slide7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54.xml"/></Relationships>
</file>

<file path=ppt/slides/_rels/slide7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5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4.xml"/><Relationship Id="rId5" Type="http://schemas.openxmlformats.org/officeDocument/2006/relationships/image" Target="../media/image54.PNG"/><Relationship Id="rId4" Type="http://schemas.openxmlformats.org/officeDocument/2006/relationships/image" Target="../media/image53.PNG"/></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80.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54.xml"/></Relationships>
</file>

<file path=ppt/slides/_rels/slide81.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54.xml"/></Relationships>
</file>

<file path=ppt/slides/_rels/slide8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54.xml"/></Relationships>
</file>

<file path=ppt/slides/_rels/slide83.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54.xml"/></Relationships>
</file>

<file path=ppt/slides/_rels/slide84.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54.xml"/></Relationships>
</file>

<file path=ppt/slides/_rels/slide85.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54.xml"/></Relationships>
</file>

<file path=ppt/slides/_rels/slide86.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54.xml"/></Relationships>
</file>

<file path=ppt/slides/_rels/slide87.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54.xml"/></Relationships>
</file>

<file path=ppt/slides/_rels/slide88.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54.xml"/></Relationships>
</file>

<file path=ppt/slides/_rels/slide89.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90.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54.xml"/></Relationships>
</file>

<file path=ppt/slides/_rels/slide9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6.xml"/></Relationships>
</file>

<file path=ppt/slides/_rels/slide92.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5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5.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54.xml"/></Relationships>
</file>

<file path=ppt/slides/_rels/slide96.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54.xml"/></Relationships>
</file>

<file path=ppt/slides/_rels/slide97.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5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9.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116</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Suspension System Components and Operation</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116.3 (b) unitized construction: the small frame members are for support of the engine and suspension components. Many vehicles attach the suspension components directly to the reinforced sections of the body and do not require the rear frame </a:t>
            </a:r>
            <a:r>
              <a:rPr lang="en-US" sz="1800" dirty="0" smtClean="0">
                <a:latin typeface="+mj-lt"/>
              </a:rPr>
              <a:t>section.</a:t>
            </a:r>
            <a:endParaRPr lang="en-US" sz="1800" dirty="0">
              <a:latin typeface="+mj-lt"/>
            </a:endParaRPr>
          </a:p>
        </p:txBody>
      </p:sp>
      <p:pic>
        <p:nvPicPr>
          <p:cNvPr id="3" name="Picture 2" descr="An illustration shows unitized construction where the small frame members are for support of the engine and suspension component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3920" y="2150476"/>
            <a:ext cx="7036160" cy="4009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484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116.4 Welded metal sections create a platform that combines the body with the frame using unit-body </a:t>
            </a:r>
            <a:r>
              <a:rPr lang="en-US" sz="2400" dirty="0" smtClean="0">
                <a:latin typeface="+mj-lt"/>
              </a:rPr>
              <a:t>construction.</a:t>
            </a:r>
            <a:endParaRPr lang="en-US" sz="2400" dirty="0">
              <a:latin typeface="+mj-lt"/>
            </a:endParaRPr>
          </a:p>
        </p:txBody>
      </p:sp>
      <p:pic>
        <p:nvPicPr>
          <p:cNvPr id="3" name="Picture 2" descr="An illustration shows a unit-body construction where welded metal sections create a platform that combines the body with the fram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55280" y="2057400"/>
            <a:ext cx="6433441" cy="3895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943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PLATFORMS</a:t>
            </a:r>
            <a:endParaRPr lang="en-US" dirty="0">
              <a:latin typeface="+mj-lt"/>
            </a:endParaRPr>
          </a:p>
        </p:txBody>
      </p:sp>
      <p:sp>
        <p:nvSpPr>
          <p:cNvPr id="3" name="Content Placeholder 2"/>
          <p:cNvSpPr>
            <a:spLocks noGrp="1"/>
          </p:cNvSpPr>
          <p:nvPr>
            <p:ph idx="1"/>
          </p:nvPr>
        </p:nvSpPr>
        <p:spPr/>
        <p:txBody>
          <a:bodyPr/>
          <a:lstStyle/>
          <a:p>
            <a:r>
              <a:rPr lang="en-US" dirty="0" smtClean="0"/>
              <a:t>Terminology</a:t>
            </a:r>
          </a:p>
          <a:p>
            <a:pPr lvl="1"/>
            <a:r>
              <a:rPr lang="en-US" dirty="0" smtClean="0"/>
              <a:t>The </a:t>
            </a:r>
            <a:r>
              <a:rPr lang="en-US" dirty="0"/>
              <a:t>platform of any vehicle is its basic </a:t>
            </a:r>
            <a:r>
              <a:rPr lang="en-US" dirty="0" smtClean="0"/>
              <a:t>size and </a:t>
            </a:r>
            <a:r>
              <a:rPr lang="en-US" dirty="0"/>
              <a:t>shape</a:t>
            </a:r>
            <a:r>
              <a:rPr lang="en-US" dirty="0" smtClean="0"/>
              <a:t>.</a:t>
            </a:r>
          </a:p>
          <a:p>
            <a:pPr lvl="1"/>
            <a:r>
              <a:rPr lang="en-US" dirty="0"/>
              <a:t>Various vehicles of different makes can share </a:t>
            </a:r>
            <a:r>
              <a:rPr lang="en-US" dirty="0" smtClean="0"/>
              <a:t>the same platform.</a:t>
            </a:r>
          </a:p>
          <a:p>
            <a:r>
              <a:rPr lang="en-US" dirty="0"/>
              <a:t>Examples of common platforms include the following</a:t>
            </a:r>
            <a:r>
              <a:rPr lang="en-US" dirty="0" smtClean="0"/>
              <a:t>:</a:t>
            </a:r>
          </a:p>
          <a:p>
            <a:pPr lvl="1"/>
            <a:r>
              <a:rPr lang="fr-FR" dirty="0"/>
              <a:t>Chevrolet Impala and Pontiac Grand </a:t>
            </a:r>
            <a:r>
              <a:rPr lang="fr-FR" dirty="0" smtClean="0"/>
              <a:t>Prix</a:t>
            </a:r>
          </a:p>
          <a:p>
            <a:pPr lvl="1"/>
            <a:r>
              <a:rPr lang="en-US" dirty="0"/>
              <a:t>Toyota Camry and Lexus ES </a:t>
            </a:r>
            <a:r>
              <a:rPr lang="en-US" dirty="0" smtClean="0"/>
              <a:t>350</a:t>
            </a:r>
          </a:p>
          <a:p>
            <a:pPr lvl="1"/>
            <a:r>
              <a:rPr lang="en-US" dirty="0"/>
              <a:t>Buick Lucerne and Cadillac DTS</a:t>
            </a:r>
            <a:endParaRPr lang="fr-FR" dirty="0"/>
          </a:p>
          <a:p>
            <a:pPr lvl="1"/>
            <a:endParaRPr lang="en-US" dirty="0" smtClean="0"/>
          </a:p>
          <a:p>
            <a:endParaRPr lang="en-US" dirty="0"/>
          </a:p>
        </p:txBody>
      </p:sp>
    </p:spTree>
    <p:extLst>
      <p:ext uri="{BB962C8B-B14F-4D97-AF65-F5344CB8AC3E}">
        <p14:creationId xmlns:p14="http://schemas.microsoft.com/office/powerpoint/2010/main" val="3286420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UNSPRUNG WEIGHT</a:t>
            </a:r>
            <a:endParaRPr lang="en-US" dirty="0">
              <a:latin typeface="+mj-lt"/>
            </a:endParaRPr>
          </a:p>
        </p:txBody>
      </p:sp>
      <p:sp>
        <p:nvSpPr>
          <p:cNvPr id="3" name="Content Placeholder 2"/>
          <p:cNvSpPr>
            <a:spLocks noGrp="1"/>
          </p:cNvSpPr>
          <p:nvPr>
            <p:ph idx="1"/>
          </p:nvPr>
        </p:nvSpPr>
        <p:spPr/>
        <p:txBody>
          <a:bodyPr/>
          <a:lstStyle/>
          <a:p>
            <a:r>
              <a:rPr lang="en-US" dirty="0" err="1" smtClean="0"/>
              <a:t>Unsprung</a:t>
            </a:r>
            <a:r>
              <a:rPr lang="en-US" dirty="0" smtClean="0"/>
              <a:t> weight is anything that allows the wheel to move up and down. </a:t>
            </a:r>
          </a:p>
          <a:p>
            <a:r>
              <a:rPr lang="en-US" dirty="0"/>
              <a:t>For best handling and ride, the </a:t>
            </a:r>
            <a:r>
              <a:rPr lang="en-US" dirty="0" err="1"/>
              <a:t>unsprung</a:t>
            </a:r>
            <a:r>
              <a:rPr lang="en-US" dirty="0"/>
              <a:t> weight should be kept </a:t>
            </a:r>
            <a:r>
              <a:rPr lang="en-US" dirty="0" smtClean="0"/>
              <a:t>as low </a:t>
            </a:r>
            <a:r>
              <a:rPr lang="en-US" dirty="0"/>
              <a:t>as possible</a:t>
            </a:r>
            <a:r>
              <a:rPr lang="en-US" dirty="0" smtClean="0"/>
              <a:t>.</a:t>
            </a:r>
          </a:p>
          <a:p>
            <a:endParaRPr lang="en-US" dirty="0"/>
          </a:p>
        </p:txBody>
      </p:sp>
    </p:spTree>
    <p:extLst>
      <p:ext uri="{BB962C8B-B14F-4D97-AF65-F5344CB8AC3E}">
        <p14:creationId xmlns:p14="http://schemas.microsoft.com/office/powerpoint/2010/main" val="1557941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TYPES OF SUSPENSIONS</a:t>
            </a:r>
            <a:endParaRPr lang="en-US" dirty="0">
              <a:latin typeface="+mj-lt"/>
            </a:endParaRPr>
          </a:p>
        </p:txBody>
      </p:sp>
      <p:sp>
        <p:nvSpPr>
          <p:cNvPr id="3" name="Content Placeholder 2"/>
          <p:cNvSpPr>
            <a:spLocks noGrp="1"/>
          </p:cNvSpPr>
          <p:nvPr>
            <p:ph idx="1"/>
          </p:nvPr>
        </p:nvSpPr>
        <p:spPr/>
        <p:txBody>
          <a:bodyPr/>
          <a:lstStyle/>
          <a:p>
            <a:r>
              <a:rPr lang="en-US" dirty="0"/>
              <a:t>Early suspension </a:t>
            </a:r>
            <a:r>
              <a:rPr lang="en-US" dirty="0" smtClean="0"/>
              <a:t>systems used </a:t>
            </a:r>
            <a:r>
              <a:rPr lang="en-US" dirty="0"/>
              <a:t>a solid axle for front and rear wheels</a:t>
            </a:r>
            <a:r>
              <a:rPr lang="en-US" dirty="0" smtClean="0"/>
              <a:t>.</a:t>
            </a:r>
          </a:p>
          <a:p>
            <a:r>
              <a:rPr lang="en-US" dirty="0"/>
              <a:t>Most vehicles today use </a:t>
            </a:r>
            <a:r>
              <a:rPr lang="en-US" dirty="0" smtClean="0"/>
              <a:t>an independent suspension.</a:t>
            </a:r>
          </a:p>
          <a:p>
            <a:r>
              <a:rPr lang="en-US" dirty="0" smtClean="0"/>
              <a:t>A suspension spring serves two purpose:</a:t>
            </a:r>
          </a:p>
          <a:p>
            <a:pPr lvl="1"/>
            <a:r>
              <a:rPr lang="en-US" dirty="0" smtClean="0"/>
              <a:t>Acts </a:t>
            </a:r>
            <a:r>
              <a:rPr lang="en-US" dirty="0"/>
              <a:t>as a buffer between the suspension and </a:t>
            </a:r>
            <a:r>
              <a:rPr lang="en-US" dirty="0" smtClean="0"/>
              <a:t>frame.</a:t>
            </a:r>
          </a:p>
          <a:p>
            <a:pPr lvl="1"/>
            <a:r>
              <a:rPr lang="en-US" dirty="0" smtClean="0"/>
              <a:t>Each </a:t>
            </a:r>
            <a:r>
              <a:rPr lang="en-US" dirty="0"/>
              <a:t>spring transfers part of the vehicle </a:t>
            </a:r>
            <a:r>
              <a:rPr lang="en-US" dirty="0" smtClean="0"/>
              <a:t>weight to </a:t>
            </a:r>
            <a:r>
              <a:rPr lang="en-US" dirty="0"/>
              <a:t>the suspension component it rests on</a:t>
            </a:r>
          </a:p>
        </p:txBody>
      </p:sp>
    </p:spTree>
    <p:extLst>
      <p:ext uri="{BB962C8B-B14F-4D97-AF65-F5344CB8AC3E}">
        <p14:creationId xmlns:p14="http://schemas.microsoft.com/office/powerpoint/2010/main" val="3029491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116.5 Solid I-beam axle with leaf springs</a:t>
            </a:r>
            <a:endParaRPr lang="en-US" dirty="0">
              <a:latin typeface="+mj-lt"/>
            </a:endParaRPr>
          </a:p>
        </p:txBody>
      </p:sp>
      <p:pic>
        <p:nvPicPr>
          <p:cNvPr id="3" name="Picture 2" descr="An illustration shows a single solid I beam connecting the 2 tires and held in place by leaf springs on both sid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3766" y="1600200"/>
            <a:ext cx="7751942" cy="4780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19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116.6 When one wheel hits a bump or drops into a hole, both left and right wheels are moved. Because both wheels are affected, the ride is often harsh and feels stiff</a:t>
            </a:r>
          </a:p>
        </p:txBody>
      </p:sp>
      <p:pic>
        <p:nvPicPr>
          <p:cNvPr id="3" name="Picture 2" descr="An illustration shows a solid axle suspension with one tire on the bump. The axle is at an angle with the ground and both the tires show movemen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6330" y="2743200"/>
            <a:ext cx="8020395" cy="3105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522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116.7 A typical independent front suspension used on a rear-wheel-drive vehicle. Each wheel can hit a bump or hole in the road independently without affecting the opposite wheel</a:t>
            </a:r>
          </a:p>
        </p:txBody>
      </p:sp>
      <p:pic>
        <p:nvPicPr>
          <p:cNvPr id="3" name="Picture 2" descr="The illustration shows the following components:&#10;• The wheel hub is attached to upper and lower arm via upper and lower ball joints respectively.&#10;• The upper and lower arm is attached to chassis using upper and lower arm bushing respectively.&#10;• A shock absorber with spring coil is placed between upper and lower arm.&#10;• Lower arms at both the sides are connected via a stabilizer bar.&#10;• Spindle/ Steering knuckle is a part of wheel hub steering assembly.&#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19804" y="2022071"/>
            <a:ext cx="5104392" cy="414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21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HOOKE’S LAW</a:t>
            </a:r>
            <a:endParaRPr lang="en-US" dirty="0">
              <a:latin typeface="+mj-lt"/>
            </a:endParaRPr>
          </a:p>
        </p:txBody>
      </p:sp>
      <p:sp>
        <p:nvSpPr>
          <p:cNvPr id="3" name="Content Placeholder 2"/>
          <p:cNvSpPr>
            <a:spLocks noGrp="1"/>
          </p:cNvSpPr>
          <p:nvPr>
            <p:ph idx="1"/>
          </p:nvPr>
        </p:nvSpPr>
        <p:spPr/>
        <p:txBody>
          <a:bodyPr/>
          <a:lstStyle/>
          <a:p>
            <a:r>
              <a:rPr lang="en-US" dirty="0" smtClean="0"/>
              <a:t>Definition</a:t>
            </a:r>
          </a:p>
          <a:p>
            <a:pPr lvl="1"/>
            <a:r>
              <a:rPr lang="en-US" dirty="0"/>
              <a:t>The deflection (movement </a:t>
            </a:r>
            <a:r>
              <a:rPr lang="en-US" dirty="0" smtClean="0"/>
              <a:t>or deformation</a:t>
            </a:r>
            <a:r>
              <a:rPr lang="en-US" dirty="0"/>
              <a:t>) of a spring is directly proportional to the </a:t>
            </a:r>
            <a:r>
              <a:rPr lang="en-US" dirty="0" smtClean="0"/>
              <a:t>applied force.</a:t>
            </a:r>
          </a:p>
          <a:p>
            <a:pPr lvl="1"/>
            <a:endParaRPr lang="en-US" dirty="0"/>
          </a:p>
          <a:p>
            <a:pPr lvl="1"/>
            <a:r>
              <a:rPr lang="en-US" dirty="0"/>
              <a:t>What this means is that when a coil spring, for example, </a:t>
            </a:r>
            <a:r>
              <a:rPr lang="en-US" dirty="0" smtClean="0"/>
              <a:t>is depressed </a:t>
            </a:r>
            <a:r>
              <a:rPr lang="en-US" dirty="0"/>
              <a:t>1 </a:t>
            </a:r>
            <a:r>
              <a:rPr lang="en-US" dirty="0" smtClean="0"/>
              <a:t>inch by a weight of 400 pounds, </a:t>
            </a:r>
            <a:r>
              <a:rPr lang="en-US" dirty="0"/>
              <a:t>it </a:t>
            </a:r>
            <a:r>
              <a:rPr lang="en-US" dirty="0" smtClean="0"/>
              <a:t>has a spring rate (K) of 400 Lbs. per inch.</a:t>
            </a:r>
          </a:p>
          <a:p>
            <a:pPr lvl="1"/>
            <a:endParaRPr lang="en-US" dirty="0"/>
          </a:p>
          <a:p>
            <a:pPr lvl="1"/>
            <a:r>
              <a:rPr lang="en-US" dirty="0"/>
              <a:t>The higher the spring </a:t>
            </a:r>
            <a:r>
              <a:rPr lang="en-US" dirty="0" smtClean="0"/>
              <a:t>rate (</a:t>
            </a:r>
            <a:r>
              <a:rPr lang="en-US" i="1" dirty="0" smtClean="0"/>
              <a:t>K</a:t>
            </a:r>
            <a:r>
              <a:rPr lang="en-US" dirty="0"/>
              <a:t>), the stiffer the spring.</a:t>
            </a:r>
            <a:endParaRPr lang="en-US" dirty="0"/>
          </a:p>
        </p:txBody>
      </p:sp>
    </p:spTree>
    <p:extLst>
      <p:ext uri="{BB962C8B-B14F-4D97-AF65-F5344CB8AC3E}">
        <p14:creationId xmlns:p14="http://schemas.microsoft.com/office/powerpoint/2010/main" val="1775115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116.8 This spring was depressed 4 inch due to a weight of 2,000 lb. This means that this spring has a spring rate (</a:t>
            </a:r>
            <a:r>
              <a:rPr lang="en-US" sz="2000" i="1" dirty="0">
                <a:latin typeface="+mj-lt"/>
              </a:rPr>
              <a:t>K</a:t>
            </a:r>
            <a:r>
              <a:rPr lang="en-US" sz="2000" dirty="0">
                <a:latin typeface="+mj-lt"/>
              </a:rPr>
              <a:t>) of 500 </a:t>
            </a:r>
            <a:r>
              <a:rPr lang="en-US" sz="2000" dirty="0" err="1">
                <a:latin typeface="+mj-lt"/>
              </a:rPr>
              <a:t>lb</a:t>
            </a:r>
            <a:r>
              <a:rPr lang="en-US" sz="2000" dirty="0">
                <a:latin typeface="+mj-lt"/>
              </a:rPr>
              <a:t> per inch (2,000 ÷ 4 in. = 500 lb./in.)</a:t>
            </a:r>
          </a:p>
        </p:txBody>
      </p:sp>
      <p:pic>
        <p:nvPicPr>
          <p:cNvPr id="3" name="Picture 2" descr="An illustration shows a spring in loaded and unloaded condition. In no load condition the length is 14 inch, but when a load of 2000 Lbs is put on the spring the height is reduced by 4 inch to 10 inc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54667" y="2218673"/>
            <a:ext cx="5234667" cy="3960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368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116.1</a:t>
            </a:r>
            <a:r>
              <a:rPr lang="en-US" dirty="0" smtClean="0"/>
              <a:t> </a:t>
            </a:r>
            <a:r>
              <a:rPr lang="en-US" dirty="0"/>
              <a:t>Describe the purpose of a suspension system</a:t>
            </a:r>
            <a:r>
              <a:rPr lang="en-US" dirty="0" smtClean="0"/>
              <a:t>.</a:t>
            </a:r>
          </a:p>
          <a:p>
            <a:pPr marL="0" indent="0">
              <a:buNone/>
            </a:pPr>
            <a:r>
              <a:rPr lang="en-US" b="1" dirty="0" smtClean="0">
                <a:solidFill>
                  <a:srgbClr val="005A70"/>
                </a:solidFill>
              </a:rPr>
              <a:t>116.2 </a:t>
            </a:r>
            <a:r>
              <a:rPr lang="en-US" dirty="0"/>
              <a:t>List the various types of suspensions and their component parts</a:t>
            </a:r>
            <a:r>
              <a:rPr lang="en-US" dirty="0" smtClean="0"/>
              <a:t>.</a:t>
            </a:r>
          </a:p>
          <a:p>
            <a:pPr marL="0" indent="0">
              <a:buNone/>
            </a:pPr>
            <a:r>
              <a:rPr lang="en-US" b="1" dirty="0" smtClean="0">
                <a:solidFill>
                  <a:srgbClr val="005A70"/>
                </a:solidFill>
              </a:rPr>
              <a:t>116.3 </a:t>
            </a:r>
            <a:r>
              <a:rPr lang="en-US" dirty="0"/>
              <a:t>Define Hooke’s law and explain how coil, leaf, and torsion </a:t>
            </a:r>
            <a:r>
              <a:rPr lang="en-US" dirty="0" smtClean="0"/>
              <a:t>bar springs </a:t>
            </a:r>
            <a:r>
              <a:rPr lang="en-US" dirty="0"/>
              <a:t>work</a:t>
            </a:r>
            <a:r>
              <a:rPr lang="en-US" dirty="0" smtClean="0"/>
              <a:t>.</a:t>
            </a:r>
          </a:p>
          <a:p>
            <a:pPr marL="0" indent="0">
              <a:buNone/>
            </a:pPr>
            <a:r>
              <a:rPr lang="en-US" b="1" dirty="0" smtClean="0">
                <a:solidFill>
                  <a:schemeClr val="accent2"/>
                </a:solidFill>
              </a:rPr>
              <a:t>116.4</a:t>
            </a:r>
            <a:r>
              <a:rPr lang="en-US" dirty="0" smtClean="0"/>
              <a:t> </a:t>
            </a:r>
            <a:r>
              <a:rPr lang="en-US" dirty="0"/>
              <a:t>Describe how suspension components allow wheel </a:t>
            </a:r>
            <a:r>
              <a:rPr lang="en-US" dirty="0" smtClean="0"/>
              <a:t>movement up </a:t>
            </a:r>
            <a:r>
              <a:rPr lang="en-US" dirty="0"/>
              <a:t>and down and provide for turning.</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707886"/>
          </a:xfrm>
          <a:prstGeom prst="rect">
            <a:avLst/>
          </a:prstGeom>
        </p:spPr>
        <p:txBody>
          <a:bodyPr wrap="square">
            <a:spAutoFit/>
          </a:bodyPr>
          <a:lstStyle/>
          <a:p>
            <a:r>
              <a:rPr lang="en-US" sz="4000" dirty="0" smtClean="0">
                <a:solidFill>
                  <a:srgbClr val="000000"/>
                </a:solidFill>
              </a:rPr>
              <a:t>What does Hooke’s Law state?</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pPr lvl="1"/>
            <a:r>
              <a:rPr lang="en-US" sz="4000" dirty="0">
                <a:solidFill>
                  <a:schemeClr val="tx2"/>
                </a:solidFill>
              </a:rPr>
              <a:t>The deflection (movement or deformation) of a spring is directly proportional to the applied force.</a:t>
            </a: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COIL SPRINGS (1 OF 4)</a:t>
            </a:r>
            <a:endParaRPr lang="en-US" dirty="0">
              <a:latin typeface="+mj-lt"/>
            </a:endParaRPr>
          </a:p>
        </p:txBody>
      </p:sp>
      <p:sp>
        <p:nvSpPr>
          <p:cNvPr id="3" name="Content Placeholder 2"/>
          <p:cNvSpPr>
            <a:spLocks noGrp="1"/>
          </p:cNvSpPr>
          <p:nvPr>
            <p:ph idx="1"/>
          </p:nvPr>
        </p:nvSpPr>
        <p:spPr/>
        <p:txBody>
          <a:bodyPr/>
          <a:lstStyle/>
          <a:p>
            <a:r>
              <a:rPr lang="en-US" dirty="0" smtClean="0"/>
              <a:t>Terminology</a:t>
            </a:r>
          </a:p>
          <a:p>
            <a:pPr lvl="1"/>
            <a:r>
              <a:rPr lang="en-US" dirty="0"/>
              <a:t>Coil springs are made of special </a:t>
            </a:r>
            <a:r>
              <a:rPr lang="en-US" dirty="0" smtClean="0"/>
              <a:t>round spring </a:t>
            </a:r>
            <a:r>
              <a:rPr lang="en-US" dirty="0"/>
              <a:t>steel wrapped in a helix shape</a:t>
            </a:r>
            <a:r>
              <a:rPr lang="en-US" dirty="0" smtClean="0"/>
              <a:t>.</a:t>
            </a:r>
          </a:p>
          <a:p>
            <a:r>
              <a:rPr lang="en-US" dirty="0"/>
              <a:t>The strength and </a:t>
            </a:r>
            <a:r>
              <a:rPr lang="en-US" dirty="0" smtClean="0"/>
              <a:t>handling characteristics </a:t>
            </a:r>
            <a:r>
              <a:rPr lang="en-US" dirty="0"/>
              <a:t>of a coil spring depend on the following</a:t>
            </a:r>
            <a:r>
              <a:rPr lang="en-US" dirty="0" smtClean="0"/>
              <a:t>:</a:t>
            </a:r>
          </a:p>
          <a:p>
            <a:pPr lvl="1"/>
            <a:r>
              <a:rPr lang="en-US" dirty="0"/>
              <a:t>Coil </a:t>
            </a:r>
            <a:r>
              <a:rPr lang="en-US" dirty="0" smtClean="0"/>
              <a:t>diameter</a:t>
            </a:r>
          </a:p>
          <a:p>
            <a:pPr lvl="1"/>
            <a:r>
              <a:rPr lang="en-US" dirty="0"/>
              <a:t>Number of </a:t>
            </a:r>
            <a:r>
              <a:rPr lang="en-US" dirty="0" smtClean="0"/>
              <a:t>coils</a:t>
            </a:r>
          </a:p>
          <a:p>
            <a:pPr lvl="1"/>
            <a:r>
              <a:rPr lang="en-US" dirty="0"/>
              <a:t>Height of </a:t>
            </a:r>
            <a:r>
              <a:rPr lang="en-US" dirty="0" smtClean="0"/>
              <a:t>spring</a:t>
            </a:r>
          </a:p>
          <a:p>
            <a:pPr lvl="1"/>
            <a:r>
              <a:rPr lang="en-US" dirty="0"/>
              <a:t>Diameter of the steel coil that forms the spring.</a:t>
            </a:r>
            <a:endParaRPr lang="en-US" dirty="0"/>
          </a:p>
        </p:txBody>
      </p:sp>
    </p:spTree>
    <p:extLst>
      <p:ext uri="{BB962C8B-B14F-4D97-AF65-F5344CB8AC3E}">
        <p14:creationId xmlns:p14="http://schemas.microsoft.com/office/powerpoint/2010/main" val="1286122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COIL SPRINGS </a:t>
            </a:r>
            <a:r>
              <a:rPr lang="en-US" dirty="0" smtClean="0">
                <a:latin typeface="+mj-lt"/>
              </a:rPr>
              <a:t>(2 OF 4)</a:t>
            </a:r>
            <a:endParaRPr lang="en-US" dirty="0">
              <a:latin typeface="+mj-lt"/>
            </a:endParaRPr>
          </a:p>
        </p:txBody>
      </p:sp>
      <p:sp>
        <p:nvSpPr>
          <p:cNvPr id="3" name="Content Placeholder 2"/>
          <p:cNvSpPr>
            <a:spLocks noGrp="1"/>
          </p:cNvSpPr>
          <p:nvPr>
            <p:ph idx="1"/>
          </p:nvPr>
        </p:nvSpPr>
        <p:spPr/>
        <p:txBody>
          <a:bodyPr/>
          <a:lstStyle/>
          <a:p>
            <a:r>
              <a:rPr lang="en-US" dirty="0" smtClean="0"/>
              <a:t>Spring Rate</a:t>
            </a:r>
          </a:p>
          <a:p>
            <a:pPr lvl="1"/>
            <a:r>
              <a:rPr lang="en-US" dirty="0"/>
              <a:t>Spring rate, also called deflection rate, is </a:t>
            </a:r>
            <a:r>
              <a:rPr lang="en-US" dirty="0" smtClean="0"/>
              <a:t>a value </a:t>
            </a:r>
            <a:r>
              <a:rPr lang="en-US" dirty="0"/>
              <a:t>that reflects how much weight it takes to compress a </a:t>
            </a:r>
            <a:r>
              <a:rPr lang="en-US" dirty="0" smtClean="0"/>
              <a:t>spring a </a:t>
            </a:r>
            <a:r>
              <a:rPr lang="en-US" dirty="0"/>
              <a:t>certain amount</a:t>
            </a:r>
            <a:r>
              <a:rPr lang="en-US" dirty="0" smtClean="0"/>
              <a:t>.</a:t>
            </a:r>
          </a:p>
          <a:p>
            <a:r>
              <a:rPr lang="en-US" dirty="0" smtClean="0"/>
              <a:t>Spring Frequency</a:t>
            </a:r>
          </a:p>
          <a:p>
            <a:pPr lvl="1"/>
            <a:r>
              <a:rPr lang="en-US" dirty="0"/>
              <a:t>Spring frequency is a value </a:t>
            </a:r>
            <a:r>
              <a:rPr lang="en-US" dirty="0" smtClean="0"/>
              <a:t>that reflects </a:t>
            </a:r>
            <a:r>
              <a:rPr lang="en-US" dirty="0"/>
              <a:t>the speed at which a spring oscillates, or </a:t>
            </a:r>
            <a:r>
              <a:rPr lang="en-US" dirty="0" smtClean="0"/>
              <a:t>bounces, after </a:t>
            </a:r>
            <a:r>
              <a:rPr lang="en-US" dirty="0"/>
              <a:t>it is released from compression or extension</a:t>
            </a:r>
            <a:r>
              <a:rPr lang="en-US" dirty="0" smtClean="0"/>
              <a:t>.</a:t>
            </a:r>
          </a:p>
          <a:p>
            <a:pPr lvl="1"/>
            <a:r>
              <a:rPr lang="en-US" dirty="0" smtClean="0"/>
              <a:t>Frequency is </a:t>
            </a:r>
            <a:r>
              <a:rPr lang="en-US" dirty="0"/>
              <a:t>typically measured in cycles per second (CPS) or hertz (Hz).</a:t>
            </a:r>
            <a:endParaRPr lang="en-US" dirty="0"/>
          </a:p>
        </p:txBody>
      </p:sp>
    </p:spTree>
    <p:extLst>
      <p:ext uri="{BB962C8B-B14F-4D97-AF65-F5344CB8AC3E}">
        <p14:creationId xmlns:p14="http://schemas.microsoft.com/office/powerpoint/2010/main" val="2276190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COIL SPRINGS </a:t>
            </a:r>
            <a:r>
              <a:rPr lang="en-US" dirty="0" smtClean="0">
                <a:latin typeface="+mj-lt"/>
              </a:rPr>
              <a:t>(3 OF 4)</a:t>
            </a:r>
            <a:endParaRPr lang="en-US" dirty="0">
              <a:latin typeface="+mj-lt"/>
            </a:endParaRPr>
          </a:p>
        </p:txBody>
      </p:sp>
      <p:sp>
        <p:nvSpPr>
          <p:cNvPr id="3" name="Content Placeholder 2"/>
          <p:cNvSpPr>
            <a:spLocks noGrp="1"/>
          </p:cNvSpPr>
          <p:nvPr>
            <p:ph idx="1"/>
          </p:nvPr>
        </p:nvSpPr>
        <p:spPr/>
        <p:txBody>
          <a:bodyPr/>
          <a:lstStyle/>
          <a:p>
            <a:r>
              <a:rPr lang="en-US" dirty="0" smtClean="0"/>
              <a:t>Wheel Rate</a:t>
            </a:r>
          </a:p>
          <a:p>
            <a:pPr lvl="1"/>
            <a:r>
              <a:rPr lang="en-US" dirty="0" smtClean="0"/>
              <a:t>Depending </a:t>
            </a:r>
            <a:r>
              <a:rPr lang="en-US" dirty="0"/>
              <a:t>on the suspension design, </a:t>
            </a:r>
            <a:r>
              <a:rPr lang="en-US" dirty="0" smtClean="0"/>
              <a:t>springs are </a:t>
            </a:r>
            <a:r>
              <a:rPr lang="en-US" dirty="0"/>
              <a:t>installed a certain distance away from the wheel, </a:t>
            </a:r>
            <a:r>
              <a:rPr lang="en-US" dirty="0" smtClean="0"/>
              <a:t>which determines </a:t>
            </a:r>
            <a:r>
              <a:rPr lang="en-US" dirty="0"/>
              <a:t>the ratio of wheel travel to spring travel, or wheel rate</a:t>
            </a:r>
            <a:r>
              <a:rPr lang="en-US" dirty="0" smtClean="0"/>
              <a:t>.</a:t>
            </a:r>
          </a:p>
          <a:p>
            <a:r>
              <a:rPr lang="en-US" dirty="0" smtClean="0"/>
              <a:t>Coil Spring Mounting</a:t>
            </a:r>
          </a:p>
          <a:p>
            <a:pPr lvl="1"/>
            <a:r>
              <a:rPr lang="en-US" dirty="0"/>
              <a:t>Coil springs are usually </a:t>
            </a:r>
            <a:r>
              <a:rPr lang="en-US" dirty="0" smtClean="0"/>
              <a:t>installed in </a:t>
            </a:r>
            <a:r>
              <a:rPr lang="en-US" dirty="0"/>
              <a:t>a spring pocket or spring seat</a:t>
            </a:r>
            <a:r>
              <a:rPr lang="en-US" dirty="0" smtClean="0"/>
              <a:t>.</a:t>
            </a:r>
          </a:p>
          <a:p>
            <a:pPr lvl="1"/>
            <a:r>
              <a:rPr lang="en-US" dirty="0"/>
              <a:t>Hard rubber or plastic </a:t>
            </a:r>
            <a:r>
              <a:rPr lang="en-US" dirty="0" smtClean="0"/>
              <a:t>cushions or </a:t>
            </a:r>
            <a:r>
              <a:rPr lang="en-US" dirty="0"/>
              <a:t>insulators are usually mounted between the coil spring and </a:t>
            </a:r>
            <a:r>
              <a:rPr lang="en-US" dirty="0" smtClean="0"/>
              <a:t>the spring </a:t>
            </a:r>
            <a:r>
              <a:rPr lang="en-US" dirty="0"/>
              <a:t>seat</a:t>
            </a:r>
            <a:endParaRPr lang="en-US" dirty="0"/>
          </a:p>
        </p:txBody>
      </p:sp>
    </p:spTree>
    <p:extLst>
      <p:ext uri="{BB962C8B-B14F-4D97-AF65-F5344CB8AC3E}">
        <p14:creationId xmlns:p14="http://schemas.microsoft.com/office/powerpoint/2010/main" val="2148791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COIL SPRINGS </a:t>
            </a:r>
            <a:r>
              <a:rPr lang="en-US" dirty="0" smtClean="0">
                <a:latin typeface="+mj-lt"/>
              </a:rPr>
              <a:t>(4 OF 4)</a:t>
            </a:r>
            <a:endParaRPr lang="en-US" dirty="0">
              <a:latin typeface="+mj-lt"/>
            </a:endParaRPr>
          </a:p>
        </p:txBody>
      </p:sp>
      <p:sp>
        <p:nvSpPr>
          <p:cNvPr id="3" name="Content Placeholder 2"/>
          <p:cNvSpPr>
            <a:spLocks noGrp="1"/>
          </p:cNvSpPr>
          <p:nvPr>
            <p:ph idx="1"/>
          </p:nvPr>
        </p:nvSpPr>
        <p:spPr/>
        <p:txBody>
          <a:bodyPr/>
          <a:lstStyle/>
          <a:p>
            <a:r>
              <a:rPr lang="en-US" dirty="0" smtClean="0"/>
              <a:t>Spring Coatings</a:t>
            </a:r>
          </a:p>
          <a:p>
            <a:pPr lvl="1"/>
            <a:r>
              <a:rPr lang="en-US" dirty="0" smtClean="0"/>
              <a:t>All </a:t>
            </a:r>
            <a:r>
              <a:rPr lang="en-US" dirty="0"/>
              <a:t>springs are painted or coated with </a:t>
            </a:r>
            <a:r>
              <a:rPr lang="en-US" dirty="0" smtClean="0"/>
              <a:t>epoxy to </a:t>
            </a:r>
            <a:r>
              <a:rPr lang="en-US" dirty="0"/>
              <a:t>help prevent breakage</a:t>
            </a:r>
            <a:r>
              <a:rPr lang="en-US" dirty="0" smtClean="0"/>
              <a:t>.</a:t>
            </a:r>
          </a:p>
          <a:p>
            <a:pPr lvl="1"/>
            <a:endParaRPr lang="en-US" dirty="0"/>
          </a:p>
          <a:p>
            <a:pPr lvl="1"/>
            <a:r>
              <a:rPr lang="en-US" dirty="0"/>
              <a:t>A scratch, nick, or pit caused by </a:t>
            </a:r>
            <a:r>
              <a:rPr lang="en-US" dirty="0" smtClean="0"/>
              <a:t>corrosion can </a:t>
            </a:r>
            <a:r>
              <a:rPr lang="en-US" dirty="0"/>
              <a:t>cause a stress riser that can lead to spring failure.</a:t>
            </a:r>
            <a:endParaRPr lang="en-US" dirty="0"/>
          </a:p>
        </p:txBody>
      </p:sp>
    </p:spTree>
    <p:extLst>
      <p:ext uri="{BB962C8B-B14F-4D97-AF65-F5344CB8AC3E}">
        <p14:creationId xmlns:p14="http://schemas.microsoft.com/office/powerpoint/2010/main" val="2167290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116.9 The spring rate of a coil spring is determined by the diameter of the spring and the diameter of the steel used in its construction, plus the number of coils and the free length (height)</a:t>
            </a:r>
            <a:endParaRPr lang="en-US" dirty="0">
              <a:latin typeface="+mj-lt"/>
            </a:endParaRPr>
          </a:p>
        </p:txBody>
      </p:sp>
      <p:pic>
        <p:nvPicPr>
          <p:cNvPr id="3" name="Picture 2" descr="An illustration shows nomenclature of spring. The total height of the spring is called height of the spring; the number of turns in this height is called number of coils. The other parameters are Coil diameter and diameter of steel coi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21852" y="1851673"/>
            <a:ext cx="3300297" cy="4312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665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116.10 Coil spring ends are shaped to fit the needs of a variety of suspension designs</a:t>
            </a:r>
            <a:endParaRPr lang="en-US" dirty="0">
              <a:latin typeface="+mj-lt"/>
            </a:endParaRPr>
          </a:p>
        </p:txBody>
      </p:sp>
      <p:pic>
        <p:nvPicPr>
          <p:cNvPr id="3" name="Picture 2" descr="An illustration shows various types of Coil spring coil ends. Tapered end- the end is tapered to make it flat; tangential end - the ends are folded slightly inwards longitudinally to make them flat, and pig tail – the ends are folded inwards radial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2885" y="1918266"/>
            <a:ext cx="7898230" cy="4246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698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116.11 A constant-rate spring compresses at the same rate regardless of the amount of weight that is applied</a:t>
            </a:r>
            <a:endParaRPr lang="en-US" dirty="0">
              <a:latin typeface="+mj-lt"/>
            </a:endParaRPr>
          </a:p>
        </p:txBody>
      </p:sp>
      <p:pic>
        <p:nvPicPr>
          <p:cNvPr id="3" name="Picture 2" descr="An illustration shows a compressed spring with three 100 Lbs load over it at a distance of 1 inch from each other. The spring coils have a constant pitch and dia."/>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88756" y="1658257"/>
            <a:ext cx="2366488" cy="4507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709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116.12 Variable-rate springs come in a variety of shapes and compress more slowly as weight is applied</a:t>
            </a:r>
            <a:endParaRPr lang="en-US" dirty="0">
              <a:latin typeface="+mj-lt"/>
            </a:endParaRPr>
          </a:p>
        </p:txBody>
      </p:sp>
      <p:pic>
        <p:nvPicPr>
          <p:cNvPr id="3" name="Picture 2" descr="An illustration shows 2 types of variable rate spring. The first has varying pitch and the second has a varying diame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08440" y="1793549"/>
            <a:ext cx="5527121" cy="4375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198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116.5</a:t>
            </a:r>
            <a:r>
              <a:rPr lang="en-US" dirty="0" smtClean="0"/>
              <a:t> </a:t>
            </a:r>
            <a:r>
              <a:rPr lang="en-US" dirty="0"/>
              <a:t>Describe how shock absorbers control spring forces</a:t>
            </a:r>
            <a:r>
              <a:rPr lang="en-US" dirty="0" smtClean="0"/>
              <a:t>.</a:t>
            </a:r>
          </a:p>
          <a:p>
            <a:pPr marL="0" indent="0">
              <a:buNone/>
            </a:pPr>
            <a:r>
              <a:rPr lang="en-US" b="1" dirty="0" smtClean="0">
                <a:solidFill>
                  <a:srgbClr val="005A70"/>
                </a:solidFill>
              </a:rPr>
              <a:t>116.6</a:t>
            </a:r>
            <a:r>
              <a:rPr lang="en-US" dirty="0" smtClean="0"/>
              <a:t> </a:t>
            </a:r>
            <a:r>
              <a:rPr lang="en-US" dirty="0"/>
              <a:t>Describe the function of bump stops</a:t>
            </a:r>
            <a:r>
              <a:rPr lang="en-US" dirty="0" smtClean="0"/>
              <a:t>.</a:t>
            </a:r>
          </a:p>
          <a:p>
            <a:pPr marL="0" indent="0">
              <a:buNone/>
            </a:pPr>
            <a:r>
              <a:rPr lang="en-US" b="1" dirty="0" smtClean="0">
                <a:solidFill>
                  <a:schemeClr val="accent2"/>
                </a:solidFill>
              </a:rPr>
              <a:t>116.7</a:t>
            </a:r>
            <a:r>
              <a:rPr lang="en-US" dirty="0" smtClean="0"/>
              <a:t>  </a:t>
            </a:r>
            <a:r>
              <a:rPr lang="en-US" dirty="0"/>
              <a:t>This chapter will help prepare for ASE Suspension </a:t>
            </a:r>
            <a:r>
              <a:rPr lang="en-US" dirty="0" smtClean="0"/>
              <a:t>and Steering </a:t>
            </a:r>
            <a:r>
              <a:rPr lang="en-US" dirty="0"/>
              <a:t>(A4) certification content area “B” (</a:t>
            </a:r>
            <a:r>
              <a:rPr lang="en-US" dirty="0" smtClean="0"/>
              <a:t>Suspension System </a:t>
            </a:r>
            <a:r>
              <a:rPr lang="en-US" dirty="0"/>
              <a:t>Diagnosis and Repair).</a:t>
            </a:r>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116.13 Two springs, each with a different spring rate and length, can provide the same ride height even though the higher rate spring will give a stiffer ride</a:t>
            </a:r>
            <a:endParaRPr lang="en-US" dirty="0">
              <a:latin typeface="+mj-lt"/>
            </a:endParaRPr>
          </a:p>
        </p:txBody>
      </p:sp>
      <p:pic>
        <p:nvPicPr>
          <p:cNvPr id="3" name="Picture 2" descr="An illustration shows 2 uncompressed springs with length 12 and 15 inch and spring rate of 250 and 100 Lbs respectively combined to form a spring of installed height of 10 inch and with a static load of 500 Lb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14444" y="2049458"/>
            <a:ext cx="5715112" cy="4121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967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116.14 Stiffer springs bounce at a higher frequency than softer springs</a:t>
            </a:r>
            <a:endParaRPr lang="en-US" dirty="0">
              <a:latin typeface="+mj-lt"/>
            </a:endParaRPr>
          </a:p>
        </p:txBody>
      </p:sp>
      <p:pic>
        <p:nvPicPr>
          <p:cNvPr id="3" name="Picture 2" descr="The stiff spring has a higher frequency of 1.5 CPS and the softer spring has a lower frequency of 1 CPS. These are demonstrated in the form of sine wave. The stiff spring has bigger diameter of steel coi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21473" y="1524000"/>
            <a:ext cx="3664840" cy="4832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615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116.15 The wheel and arm act as a lever to compress the spring. The spring used on the top picture must be stiffer than the spring used on the strut-type suspension shown on the bottom because the length of the lever arm is shorter</a:t>
            </a:r>
          </a:p>
        </p:txBody>
      </p:sp>
      <p:pic>
        <p:nvPicPr>
          <p:cNvPr id="3" name="Picture 2" descr="An illustration compares length of lever arm and spring stiffness. The lower diagram shows strut-type suspension with a longer lever arm compared to the top diagram which shows typical SLA type suspension with shorter lever ar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04793" y="1524000"/>
            <a:ext cx="1958600" cy="4863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051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116.16 The spring cushion helps isolate noise and vibration from being transferred to the passenger compartment</a:t>
            </a:r>
            <a:endParaRPr lang="en-US" dirty="0">
              <a:latin typeface="+mj-lt"/>
            </a:endParaRPr>
          </a:p>
        </p:txBody>
      </p:sp>
      <p:pic>
        <p:nvPicPr>
          <p:cNvPr id="3" name="Picture 2" descr="An illustration shows exploded view of spring assembly on axle. Upper and lower spring seats act as cushions between spring and mount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34427" y="1790126"/>
            <a:ext cx="4075147" cy="4381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320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799" y="1524000"/>
            <a:ext cx="3150695" cy="4852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116.17 This replacement coil spring is coated to prevent rust and corrosion and colored to help identify the spring and/or spring manufacturer</a:t>
            </a:r>
          </a:p>
        </p:txBody>
      </p:sp>
      <p:pic>
        <p:nvPicPr>
          <p:cNvPr id="3" name="Picture 2" descr="A photo shows a replacement coil spring coated to prevent rust and corros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62855" y="2133600"/>
            <a:ext cx="5018291" cy="3768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067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LEAF SPRINGS (1 OF 2)</a:t>
            </a:r>
            <a:endParaRPr lang="en-US" dirty="0">
              <a:latin typeface="+mj-lt"/>
            </a:endParaRPr>
          </a:p>
        </p:txBody>
      </p:sp>
      <p:sp>
        <p:nvSpPr>
          <p:cNvPr id="3" name="Content Placeholder 2"/>
          <p:cNvSpPr>
            <a:spLocks noGrp="1"/>
          </p:cNvSpPr>
          <p:nvPr>
            <p:ph idx="1"/>
          </p:nvPr>
        </p:nvSpPr>
        <p:spPr/>
        <p:txBody>
          <a:bodyPr/>
          <a:lstStyle/>
          <a:p>
            <a:r>
              <a:rPr lang="en-US" dirty="0" smtClean="0"/>
              <a:t>Terminology</a:t>
            </a:r>
          </a:p>
          <a:p>
            <a:pPr lvl="1"/>
            <a:r>
              <a:rPr lang="en-US" dirty="0"/>
              <a:t>Leaf springs are constructed of one or </a:t>
            </a:r>
            <a:r>
              <a:rPr lang="en-US" dirty="0" smtClean="0"/>
              <a:t>more strips </a:t>
            </a:r>
            <a:r>
              <a:rPr lang="en-US" dirty="0"/>
              <a:t>of long, narrow spring steel</a:t>
            </a:r>
            <a:r>
              <a:rPr lang="en-US" dirty="0" smtClean="0"/>
              <a:t>.</a:t>
            </a:r>
          </a:p>
          <a:p>
            <a:pPr lvl="1"/>
            <a:r>
              <a:rPr lang="en-US" dirty="0"/>
              <a:t>The ends of the spring are rolled or looped to form eyes</a:t>
            </a:r>
            <a:r>
              <a:rPr lang="en-US" dirty="0" smtClean="0"/>
              <a:t>.</a:t>
            </a:r>
          </a:p>
          <a:p>
            <a:pPr lvl="1"/>
            <a:r>
              <a:rPr lang="en-US" dirty="0"/>
              <a:t>The leaves are held together by a center bolt, also called </a:t>
            </a:r>
            <a:r>
              <a:rPr lang="en-US" dirty="0" smtClean="0"/>
              <a:t>a centering </a:t>
            </a:r>
            <a:r>
              <a:rPr lang="en-US" dirty="0"/>
              <a:t>pin</a:t>
            </a:r>
            <a:r>
              <a:rPr lang="en-US" i="1" dirty="0" smtClean="0"/>
              <a:t>.</a:t>
            </a:r>
          </a:p>
          <a:p>
            <a:pPr lvl="1"/>
            <a:r>
              <a:rPr lang="en-US" dirty="0"/>
              <a:t>One end of a leaf spring is mounted to a hanger with a bolt </a:t>
            </a:r>
            <a:r>
              <a:rPr lang="en-US" dirty="0" smtClean="0"/>
              <a:t>and rubber </a:t>
            </a:r>
            <a:r>
              <a:rPr lang="en-US" dirty="0"/>
              <a:t>bushings directly attached to the frame</a:t>
            </a:r>
            <a:r>
              <a:rPr lang="en-US" dirty="0" smtClean="0"/>
              <a:t>.</a:t>
            </a:r>
          </a:p>
          <a:p>
            <a:pPr lvl="1"/>
            <a:r>
              <a:rPr lang="en-US" dirty="0"/>
              <a:t>The other end of </a:t>
            </a:r>
            <a:r>
              <a:rPr lang="en-US" dirty="0" smtClean="0"/>
              <a:t>the leaf </a:t>
            </a:r>
            <a:r>
              <a:rPr lang="en-US" dirty="0"/>
              <a:t>spring is attached to the frame with movable mounting </a:t>
            </a:r>
            <a:r>
              <a:rPr lang="en-US" dirty="0" smtClean="0"/>
              <a:t>hangers called </a:t>
            </a:r>
            <a:r>
              <a:rPr lang="en-US" dirty="0"/>
              <a:t>shackles.</a:t>
            </a:r>
            <a:endParaRPr lang="en-US" dirty="0"/>
          </a:p>
        </p:txBody>
      </p:sp>
    </p:spTree>
    <p:extLst>
      <p:ext uri="{BB962C8B-B14F-4D97-AF65-F5344CB8AC3E}">
        <p14:creationId xmlns:p14="http://schemas.microsoft.com/office/powerpoint/2010/main" val="615369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LEAF </a:t>
            </a:r>
            <a:r>
              <a:rPr lang="en-US" dirty="0" smtClean="0">
                <a:latin typeface="+mj-lt"/>
              </a:rPr>
              <a:t>SPRINGS (2 OF 2) </a:t>
            </a:r>
            <a:endParaRPr lang="en-US" dirty="0">
              <a:latin typeface="+mj-lt"/>
            </a:endParaRPr>
          </a:p>
        </p:txBody>
      </p:sp>
      <p:sp>
        <p:nvSpPr>
          <p:cNvPr id="3" name="Content Placeholder 2"/>
          <p:cNvSpPr>
            <a:spLocks noGrp="1"/>
          </p:cNvSpPr>
          <p:nvPr>
            <p:ph idx="1"/>
          </p:nvPr>
        </p:nvSpPr>
        <p:spPr/>
        <p:txBody>
          <a:bodyPr/>
          <a:lstStyle/>
          <a:p>
            <a:r>
              <a:rPr lang="en-US" dirty="0" smtClean="0"/>
              <a:t>Composite Leaf Springs</a:t>
            </a:r>
          </a:p>
          <a:p>
            <a:pPr lvl="1"/>
            <a:r>
              <a:rPr lang="en-US" dirty="0" smtClean="0"/>
              <a:t>A composite leaf spring is a fiberglass–reinforced </a:t>
            </a:r>
            <a:r>
              <a:rPr lang="en-US" dirty="0"/>
              <a:t>epoxy plastic composite leaf </a:t>
            </a:r>
            <a:r>
              <a:rPr lang="en-US" dirty="0" smtClean="0"/>
              <a:t>spring that has been </a:t>
            </a:r>
            <a:r>
              <a:rPr lang="en-US" dirty="0"/>
              <a:t>used on production </a:t>
            </a:r>
            <a:r>
              <a:rPr lang="en-US" dirty="0" smtClean="0"/>
              <a:t>vehicles since the early 1980s.</a:t>
            </a:r>
          </a:p>
          <a:p>
            <a:pPr lvl="1"/>
            <a:endParaRPr lang="en-US" dirty="0" smtClean="0"/>
          </a:p>
          <a:p>
            <a:r>
              <a:rPr lang="en-US" dirty="0"/>
              <a:t>Leaf spring rate increases when the thickness increases </a:t>
            </a:r>
            <a:r>
              <a:rPr lang="en-US" dirty="0" smtClean="0"/>
              <a:t>and decreases </a:t>
            </a:r>
            <a:r>
              <a:rPr lang="en-US" dirty="0"/>
              <a:t>as the length increases.</a:t>
            </a:r>
            <a:endParaRPr lang="en-US" dirty="0"/>
          </a:p>
        </p:txBody>
      </p:sp>
    </p:spTree>
    <p:extLst>
      <p:ext uri="{BB962C8B-B14F-4D97-AF65-F5344CB8AC3E}">
        <p14:creationId xmlns:p14="http://schemas.microsoft.com/office/powerpoint/2010/main" val="2784519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116.18 A typical leaf spring used on the rear of a pickup truck showing the plastic insulator between the leaves, which allows the spring to move without creating wear or noise</a:t>
            </a:r>
          </a:p>
        </p:txBody>
      </p:sp>
      <p:pic>
        <p:nvPicPr>
          <p:cNvPr id="3" name="Picture 2" descr="A photo shows layered steel leaves of a typical leaf spring. One of the springs has rubber padding at one end called spring insula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85289" y="2102189"/>
            <a:ext cx="4973422" cy="4059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283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116.19 A typical leaf spring installation. The longest leaf, called the </a:t>
            </a:r>
            <a:r>
              <a:rPr lang="en-US" sz="2400" i="1" dirty="0">
                <a:latin typeface="+mj-lt"/>
              </a:rPr>
              <a:t>main leaf, </a:t>
            </a:r>
            <a:r>
              <a:rPr lang="en-US" sz="2400" dirty="0">
                <a:latin typeface="+mj-lt"/>
              </a:rPr>
              <a:t>attaches to the frame through a shackle and a hanger</a:t>
            </a:r>
            <a:endParaRPr lang="en-US" dirty="0">
              <a:latin typeface="+mj-lt"/>
            </a:endParaRPr>
          </a:p>
        </p:txBody>
      </p:sp>
      <p:pic>
        <p:nvPicPr>
          <p:cNvPr id="3" name="Picture 2" descr="The top spring called main spring is the longest and is attached to the frame through a shackle and a hanger. In the center the leaf spring has a U-Bolt which holds the axle. A shock absorber attaches the axle and fram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9353" y="1981200"/>
            <a:ext cx="8008697" cy="397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409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INTRODUCTION</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a:t>The </a:t>
            </a:r>
            <a:r>
              <a:rPr lang="en-US" dirty="0" smtClean="0"/>
              <a:t>purpose of </a:t>
            </a:r>
            <a:r>
              <a:rPr lang="en-US" dirty="0"/>
              <a:t>the suspension is to provide the vehicle with the following</a:t>
            </a:r>
            <a:r>
              <a:rPr lang="en-US" dirty="0" smtClean="0"/>
              <a:t>:</a:t>
            </a:r>
          </a:p>
          <a:p>
            <a:pPr lvl="1"/>
            <a:r>
              <a:rPr lang="en-US" dirty="0"/>
              <a:t>A smooth </a:t>
            </a:r>
            <a:r>
              <a:rPr lang="en-US" dirty="0" smtClean="0"/>
              <a:t>ride</a:t>
            </a:r>
          </a:p>
          <a:p>
            <a:pPr lvl="1"/>
            <a:r>
              <a:rPr lang="en-US" dirty="0"/>
              <a:t>Accurate </a:t>
            </a:r>
            <a:r>
              <a:rPr lang="en-US" dirty="0" smtClean="0"/>
              <a:t>steering</a:t>
            </a:r>
          </a:p>
          <a:p>
            <a:pPr lvl="1"/>
            <a:r>
              <a:rPr lang="en-US" dirty="0"/>
              <a:t>Responsive </a:t>
            </a:r>
            <a:r>
              <a:rPr lang="en-US" dirty="0" smtClean="0"/>
              <a:t>handling</a:t>
            </a:r>
          </a:p>
          <a:p>
            <a:pPr lvl="1"/>
            <a:r>
              <a:rPr lang="en-US" dirty="0"/>
              <a:t>Support for the weight of the </a:t>
            </a:r>
            <a:r>
              <a:rPr lang="en-US" dirty="0" smtClean="0"/>
              <a:t>vehicle</a:t>
            </a:r>
          </a:p>
          <a:p>
            <a:pPr lvl="1"/>
            <a:r>
              <a:rPr lang="en-US" dirty="0"/>
              <a:t>Maintenance of acceptable tire wear</a:t>
            </a:r>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116.20 All </a:t>
            </a:r>
            <a:r>
              <a:rPr lang="en-US" sz="2400" dirty="0" err="1">
                <a:latin typeface="+mj-lt"/>
              </a:rPr>
              <a:t>multileaf</a:t>
            </a:r>
            <a:r>
              <a:rPr lang="en-US" sz="2400" dirty="0">
                <a:latin typeface="+mj-lt"/>
              </a:rPr>
              <a:t> springs use a center bolt to not only hold the leaves together but also help retain the leaf spring in the center of the spring perch</a:t>
            </a:r>
            <a:endParaRPr lang="en-US" dirty="0">
              <a:latin typeface="+mj-lt"/>
            </a:endParaRPr>
          </a:p>
        </p:txBody>
      </p:sp>
      <p:pic>
        <p:nvPicPr>
          <p:cNvPr id="3" name="Picture 2" descr="An illustration shows U-bolts being installed on spring perch such that it holds all the steel leafs together. The spring perch is mounted on the ax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04791" y="2245612"/>
            <a:ext cx="6934418" cy="3921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798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116.21 When a leaf spring is compressed, the spring flattens and becomes longer. The shackles allow for this lengthening. Rubber bushings are used in the ends of the spring and shackles to help isolate road noise from traveling into the passenger compartment</a:t>
            </a:r>
          </a:p>
        </p:txBody>
      </p:sp>
      <p:pic>
        <p:nvPicPr>
          <p:cNvPr id="3" name="Picture 2" descr="An illustration shows shackles movement with the spring. The shackles allow for this rearward movement. When a leaf spring is compressed, the spring flattens and becomes longer. The shackles allow for this lengthen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3900" y="2514600"/>
            <a:ext cx="7696200" cy="3232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006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116.22 </a:t>
            </a:r>
            <a:r>
              <a:rPr lang="en-IN" sz="2400" dirty="0">
                <a:latin typeface="+mj-lt"/>
              </a:rPr>
              <a:t>Typical rear leaf–spring suspension of a rear-wheel-drive vehicle</a:t>
            </a:r>
            <a:endParaRPr lang="en-US" dirty="0">
              <a:latin typeface="+mj-lt"/>
            </a:endParaRPr>
          </a:p>
        </p:txBody>
      </p:sp>
      <p:pic>
        <p:nvPicPr>
          <p:cNvPr id="3" name="Picture 2" descr="In the figure, the suspension is attached to the frame through a shackle and a hanger. The Axle is placed in center and above the springs and held in place by U bolts. In the center of the axle, differential assembly is situat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1014" y="2041111"/>
            <a:ext cx="8221973" cy="382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628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116.23 As the vehicle is loaded, the leaf spring contacts a section of the frame. This shortens the effective length of the spring, which makes it stiffer</a:t>
            </a:r>
            <a:endParaRPr lang="en-US" dirty="0">
              <a:latin typeface="+mj-lt"/>
            </a:endParaRPr>
          </a:p>
        </p:txBody>
      </p:sp>
      <p:pic>
        <p:nvPicPr>
          <p:cNvPr id="3" name="Picture 2" descr="The rate varying contact only allows partial movement of the spring so as the vehicle is loaded, the leaf spring contacts a section of the frame. This shortens the effective length of the spring, which makes it stiff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0558" y="2245604"/>
            <a:ext cx="7842884" cy="3921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406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116.24 Many pickup trucks, vans, and sport-utility vehicles (SUVs) use auxiliary leaf springs that contact the other leaves when the load is increased</a:t>
            </a:r>
            <a:endParaRPr lang="en-US" dirty="0">
              <a:latin typeface="+mj-lt"/>
            </a:endParaRPr>
          </a:p>
        </p:txBody>
      </p:sp>
      <p:pic>
        <p:nvPicPr>
          <p:cNvPr id="3" name="Picture 2" descr="A photo shows an auxiliary leaf that has a smaller radius compared to the rest leaf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60974" y="1981200"/>
            <a:ext cx="5222053" cy="3921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221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116.25 (a) A fiberglass spring is composed of long fibers locked together in an epoxy (resin) matrix</a:t>
            </a:r>
            <a:endParaRPr lang="en-US" dirty="0">
              <a:latin typeface="+mj-lt"/>
            </a:endParaRPr>
          </a:p>
        </p:txBody>
      </p:sp>
      <p:pic>
        <p:nvPicPr>
          <p:cNvPr id="3" name="Picture 2" descr="An illustration shows fiber glass spring made with epoxy matrix and reinforced with glass fib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72626" y="2006818"/>
            <a:ext cx="5598748" cy="415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811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116.25 (b) When the spring compresses, the bottom of the spring expands and the top compresses. Composite leaf springs are used and mounted transversely (side to side) on Chevrolet Corvettes and at the rear on some other General Motors vehicles</a:t>
            </a:r>
          </a:p>
        </p:txBody>
      </p:sp>
      <p:pic>
        <p:nvPicPr>
          <p:cNvPr id="3" name="Picture 2" descr="When the spring compresses, the bottom of the spring expands and the top compresses. Composite leaf springs are used and mounted transversely (side to side) on Chevrolet Corvettes and at the rear on some other General Motors vehicl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7164" y="3124200"/>
            <a:ext cx="8169672" cy="213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61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TORSION BARS</a:t>
            </a:r>
            <a:endParaRPr lang="en-US" dirty="0">
              <a:latin typeface="+mj-lt"/>
            </a:endParaRPr>
          </a:p>
        </p:txBody>
      </p:sp>
      <p:sp>
        <p:nvSpPr>
          <p:cNvPr id="3" name="Content Placeholder 2"/>
          <p:cNvSpPr>
            <a:spLocks noGrp="1"/>
          </p:cNvSpPr>
          <p:nvPr>
            <p:ph idx="1"/>
          </p:nvPr>
        </p:nvSpPr>
        <p:spPr/>
        <p:txBody>
          <a:bodyPr/>
          <a:lstStyle/>
          <a:p>
            <a:r>
              <a:rPr lang="en-US" dirty="0" smtClean="0"/>
              <a:t>Terminology</a:t>
            </a:r>
          </a:p>
          <a:p>
            <a:pPr lvl="1"/>
            <a:r>
              <a:rPr lang="en-US" dirty="0" smtClean="0"/>
              <a:t>A torsion </a:t>
            </a:r>
            <a:r>
              <a:rPr lang="en-US" dirty="0"/>
              <a:t>bar is a spring that is a long, </a:t>
            </a:r>
            <a:r>
              <a:rPr lang="en-US" dirty="0" smtClean="0"/>
              <a:t>round</a:t>
            </a:r>
            <a:r>
              <a:rPr lang="en-US" i="1" dirty="0" smtClean="0"/>
              <a:t>, </a:t>
            </a:r>
            <a:r>
              <a:rPr lang="en-US" dirty="0" smtClean="0"/>
              <a:t>hardened </a:t>
            </a:r>
            <a:r>
              <a:rPr lang="en-US" dirty="0"/>
              <a:t>steel bar similar to a coil spring except that it is a </a:t>
            </a:r>
            <a:r>
              <a:rPr lang="en-US" dirty="0" smtClean="0"/>
              <a:t>straight</a:t>
            </a:r>
            <a:r>
              <a:rPr lang="en-US" i="1" dirty="0" smtClean="0"/>
              <a:t> </a:t>
            </a:r>
            <a:r>
              <a:rPr lang="en-US" dirty="0" smtClean="0"/>
              <a:t>bar.</a:t>
            </a:r>
          </a:p>
          <a:p>
            <a:pPr lvl="1"/>
            <a:r>
              <a:rPr lang="en-US" dirty="0"/>
              <a:t>One end is attached to the lower control arm of a front </a:t>
            </a:r>
            <a:r>
              <a:rPr lang="en-US" dirty="0" smtClean="0"/>
              <a:t>suspension and </a:t>
            </a:r>
            <a:r>
              <a:rPr lang="en-US" dirty="0"/>
              <a:t>the other end to the frame</a:t>
            </a:r>
            <a:r>
              <a:rPr lang="en-US" dirty="0" smtClean="0"/>
              <a:t>.</a:t>
            </a:r>
          </a:p>
          <a:p>
            <a:pPr lvl="1"/>
            <a:r>
              <a:rPr lang="en-US" dirty="0"/>
              <a:t>Unlike other types of springs, torsion bars may </a:t>
            </a:r>
            <a:r>
              <a:rPr lang="en-US" dirty="0" smtClean="0"/>
              <a:t>be adjustable </a:t>
            </a:r>
            <a:r>
              <a:rPr lang="en-US" dirty="0"/>
              <a:t>for correct ride height</a:t>
            </a:r>
            <a:r>
              <a:rPr lang="en-US" dirty="0" smtClean="0"/>
              <a:t>.</a:t>
            </a:r>
          </a:p>
          <a:p>
            <a:pPr lvl="1"/>
            <a:endParaRPr lang="en-US" dirty="0"/>
          </a:p>
        </p:txBody>
      </p:sp>
    </p:spTree>
    <p:extLst>
      <p:ext uri="{BB962C8B-B14F-4D97-AF65-F5344CB8AC3E}">
        <p14:creationId xmlns:p14="http://schemas.microsoft.com/office/powerpoint/2010/main" val="589212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116.26 A torsion bar resists twisting and is used as a spring on some cars and many four-wheel-drive pickup trucks and sport-utility vehicles. The larger the diameter, or the shorter the torsion bar, the stiffer the bar. </a:t>
            </a:r>
          </a:p>
        </p:txBody>
      </p:sp>
      <p:pic>
        <p:nvPicPr>
          <p:cNvPr id="3" name="Picture 2" descr="An illustration shows a torsion bar with one end fixed and torsion being applied by control arm on the other end."/>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925382" y="2667000"/>
            <a:ext cx="5293237" cy="3026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190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116.27 Longitudinal torsion bars attach at the lower control arm at the front and at the frame at the rear of the bar</a:t>
            </a:r>
            <a:endParaRPr lang="en-US" dirty="0">
              <a:latin typeface="+mj-lt"/>
            </a:endParaRPr>
          </a:p>
        </p:txBody>
      </p:sp>
      <p:pic>
        <p:nvPicPr>
          <p:cNvPr id="3" name="Picture 2" descr="An illustration shows longitudinal torsion bar attached to the lower control arm at the front and at the frame at the rear of the ba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40559" y="2057400"/>
            <a:ext cx="4862881" cy="3844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806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FRAME CONSTRUCTION (1 OF 2)</a:t>
            </a:r>
            <a:endParaRPr lang="en-US" dirty="0">
              <a:latin typeface="+mj-lt"/>
            </a:endParaRPr>
          </a:p>
        </p:txBody>
      </p:sp>
      <p:sp>
        <p:nvSpPr>
          <p:cNvPr id="3" name="Content Placeholder 2"/>
          <p:cNvSpPr>
            <a:spLocks noGrp="1"/>
          </p:cNvSpPr>
          <p:nvPr>
            <p:ph idx="1"/>
          </p:nvPr>
        </p:nvSpPr>
        <p:spPr/>
        <p:txBody>
          <a:bodyPr/>
          <a:lstStyle/>
          <a:p>
            <a:r>
              <a:rPr lang="en-US" dirty="0" smtClean="0"/>
              <a:t>Terminology</a:t>
            </a:r>
          </a:p>
          <a:p>
            <a:pPr lvl="1"/>
            <a:r>
              <a:rPr lang="en-US" dirty="0" smtClean="0"/>
              <a:t>The frame </a:t>
            </a:r>
            <a:r>
              <a:rPr lang="en-US" dirty="0"/>
              <a:t>of a vehicle supports all the “running gear” of the </a:t>
            </a:r>
            <a:r>
              <a:rPr lang="en-US" dirty="0" smtClean="0"/>
              <a:t>vehicle, including </a:t>
            </a:r>
            <a:r>
              <a:rPr lang="en-US" dirty="0"/>
              <a:t>the engine, transmission, rear axle assembly (if </a:t>
            </a:r>
            <a:r>
              <a:rPr lang="en-US" dirty="0" smtClean="0"/>
              <a:t>rear-wheel drive</a:t>
            </a:r>
            <a:r>
              <a:rPr lang="en-US" dirty="0"/>
              <a:t>), and all suspension components</a:t>
            </a:r>
            <a:r>
              <a:rPr lang="en-US" dirty="0" smtClean="0"/>
              <a:t>.</a:t>
            </a:r>
          </a:p>
          <a:p>
            <a:r>
              <a:rPr lang="en-US" dirty="0" smtClean="0"/>
              <a:t>Ladder Frame</a:t>
            </a:r>
          </a:p>
          <a:p>
            <a:pPr lvl="1"/>
            <a:r>
              <a:rPr lang="en-US" dirty="0" smtClean="0"/>
              <a:t>A </a:t>
            </a:r>
            <a:r>
              <a:rPr lang="en-US" dirty="0"/>
              <a:t>common name for a type </a:t>
            </a:r>
            <a:r>
              <a:rPr lang="en-US" dirty="0" smtClean="0"/>
              <a:t>of perimeter </a:t>
            </a:r>
            <a:r>
              <a:rPr lang="en-US" dirty="0"/>
              <a:t>frame where the transverse (lateral) connecting members </a:t>
            </a:r>
            <a:r>
              <a:rPr lang="en-US" dirty="0" smtClean="0"/>
              <a:t>are straight </a:t>
            </a:r>
            <a:r>
              <a:rPr lang="en-US" dirty="0"/>
              <a:t>across.</a:t>
            </a:r>
          </a:p>
        </p:txBody>
      </p:sp>
    </p:spTree>
    <p:extLst>
      <p:ext uri="{BB962C8B-B14F-4D97-AF65-F5344CB8AC3E}">
        <p14:creationId xmlns:p14="http://schemas.microsoft.com/office/powerpoint/2010/main" val="3735507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116.28 One end of the torsion bar attaches to the lower control arm and the other to an anchor arm that is adjustable</a:t>
            </a:r>
            <a:endParaRPr lang="en-US" dirty="0">
              <a:latin typeface="+mj-lt"/>
            </a:endParaRPr>
          </a:p>
        </p:txBody>
      </p:sp>
      <p:pic>
        <p:nvPicPr>
          <p:cNvPr id="3" name="Picture 2" descr="An illustration shows exploded view of torsion bar assembly. The fixed end of the torsion bar attaches to an anchor arm which is adjustable by height adjustment nut and the other end is attached to lower control ar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72079" y="1724414"/>
            <a:ext cx="4599842" cy="4444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66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SUSPENSION PRINCIPLES</a:t>
            </a:r>
            <a:endParaRPr lang="en-US" dirty="0">
              <a:latin typeface="+mj-lt"/>
            </a:endParaRPr>
          </a:p>
        </p:txBody>
      </p:sp>
      <p:sp>
        <p:nvSpPr>
          <p:cNvPr id="3" name="Content Placeholder 2"/>
          <p:cNvSpPr>
            <a:spLocks noGrp="1"/>
          </p:cNvSpPr>
          <p:nvPr>
            <p:ph idx="1"/>
          </p:nvPr>
        </p:nvSpPr>
        <p:spPr/>
        <p:txBody>
          <a:bodyPr/>
          <a:lstStyle/>
          <a:p>
            <a:r>
              <a:rPr lang="en-US" dirty="0"/>
              <a:t>All suspensions must provide for the </a:t>
            </a:r>
            <a:r>
              <a:rPr lang="en-US" dirty="0" smtClean="0"/>
              <a:t>following supports:</a:t>
            </a:r>
          </a:p>
          <a:p>
            <a:pPr lvl="1"/>
            <a:r>
              <a:rPr lang="en-US" dirty="0"/>
              <a:t>Transverse (or side-to-side) wheel support</a:t>
            </a:r>
            <a:r>
              <a:rPr lang="en-US" dirty="0" smtClean="0"/>
              <a:t>.</a:t>
            </a:r>
          </a:p>
          <a:p>
            <a:pPr lvl="1"/>
            <a:r>
              <a:rPr lang="en-US" dirty="0"/>
              <a:t>Longitudinal (front-to-back) wheel support</a:t>
            </a:r>
            <a:r>
              <a:rPr lang="en-US" dirty="0" smtClean="0"/>
              <a:t>.</a:t>
            </a:r>
          </a:p>
          <a:p>
            <a:r>
              <a:rPr lang="en-US" dirty="0"/>
              <a:t>Two very important design factors are called </a:t>
            </a:r>
            <a:r>
              <a:rPr lang="en-US" dirty="0" smtClean="0"/>
              <a:t>anti-squat and </a:t>
            </a:r>
            <a:r>
              <a:rPr lang="en-US" dirty="0"/>
              <a:t>anti-dive</a:t>
            </a:r>
            <a:r>
              <a:rPr lang="en-US" dirty="0" smtClean="0"/>
              <a:t>.</a:t>
            </a:r>
          </a:p>
          <a:p>
            <a:pPr lvl="1"/>
            <a:r>
              <a:rPr lang="en-US" dirty="0"/>
              <a:t>Anti-squat refers to the reaction of the body of </a:t>
            </a:r>
            <a:r>
              <a:rPr lang="en-US" dirty="0" smtClean="0"/>
              <a:t>a vehicle </a:t>
            </a:r>
            <a:r>
              <a:rPr lang="en-US" dirty="0"/>
              <a:t>during acceleration</a:t>
            </a:r>
            <a:r>
              <a:rPr lang="en-US" dirty="0" smtClean="0"/>
              <a:t>.</a:t>
            </a:r>
          </a:p>
          <a:p>
            <a:pPr lvl="1"/>
            <a:r>
              <a:rPr lang="en-US" dirty="0"/>
              <a:t>Anti-dive refers to the force that causes the front </a:t>
            </a:r>
            <a:r>
              <a:rPr lang="en-US" dirty="0" smtClean="0"/>
              <a:t>of the </a:t>
            </a:r>
            <a:r>
              <a:rPr lang="en-US" dirty="0"/>
              <a:t>vehicle to drop down while braking.</a:t>
            </a:r>
            <a:endParaRPr lang="en-US" dirty="0"/>
          </a:p>
        </p:txBody>
      </p:sp>
    </p:spTree>
    <p:extLst>
      <p:ext uri="{BB962C8B-B14F-4D97-AF65-F5344CB8AC3E}">
        <p14:creationId xmlns:p14="http://schemas.microsoft.com/office/powerpoint/2010/main" val="400125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116.29 The spindle supports the wheels and attaches to the control arm with ball-and-socket joints called ball joints. The control arm attaches to the frame of the vehicle through rubber bushings to help isolate noise and vibration between the road and the body</a:t>
            </a:r>
          </a:p>
        </p:txBody>
      </p:sp>
      <p:pic>
        <p:nvPicPr>
          <p:cNvPr id="3" name="Picture 2" descr="An illustration shows spindle or wheel hub mounted between the lower and upper control arm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48062" y="2362200"/>
            <a:ext cx="4247875" cy="352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233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116.30 The strut rods provide longitudinal support to the suspension to prevent forward or rearward movement of the control arms</a:t>
            </a:r>
          </a:p>
        </p:txBody>
      </p:sp>
      <p:pic>
        <p:nvPicPr>
          <p:cNvPr id="3" name="Picture 2" descr="An illustration shows strut rods connected to wheel hub of a typical SLA suspension. The SLA suspension has coil springs, shock absorbers, upper control arms, upper control arm pivot shafts, steering knuckle, and spind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38744" y="1600200"/>
            <a:ext cx="6610683" cy="4842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260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STEERING KNUCKLES</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A knuckle serves two purposes</a:t>
            </a:r>
            <a:r>
              <a:rPr lang="en-US" dirty="0" smtClean="0"/>
              <a:t>:</a:t>
            </a:r>
          </a:p>
          <a:p>
            <a:pPr lvl="2"/>
            <a:r>
              <a:rPr lang="en-US" dirty="0"/>
              <a:t>To join the suspension to the </a:t>
            </a:r>
            <a:r>
              <a:rPr lang="en-US" dirty="0" smtClean="0"/>
              <a:t>wheel</a:t>
            </a:r>
          </a:p>
          <a:p>
            <a:pPr lvl="2"/>
            <a:r>
              <a:rPr lang="en-US" dirty="0"/>
              <a:t>Usually includes the spindle where the front wheel bearings </a:t>
            </a:r>
            <a:r>
              <a:rPr lang="en-US" dirty="0" smtClean="0"/>
              <a:t>are attached</a:t>
            </a:r>
          </a:p>
          <a:p>
            <a:pPr lvl="2"/>
            <a:r>
              <a:rPr lang="en-US" dirty="0"/>
              <a:t>To provide pivot points between the suspension and </a:t>
            </a:r>
            <a:r>
              <a:rPr lang="en-US" dirty="0" smtClean="0"/>
              <a:t>wheel</a:t>
            </a:r>
          </a:p>
          <a:p>
            <a:pPr lvl="1"/>
            <a:r>
              <a:rPr lang="en-US" dirty="0"/>
              <a:t>Knuckles are used with independent suspensions and at </a:t>
            </a:r>
            <a:r>
              <a:rPr lang="en-US" dirty="0" smtClean="0"/>
              <a:t>the wheels </a:t>
            </a:r>
            <a:r>
              <a:rPr lang="en-US" dirty="0"/>
              <a:t>that steer the vehicle</a:t>
            </a:r>
            <a:r>
              <a:rPr lang="en-US" dirty="0" smtClean="0"/>
              <a:t>.</a:t>
            </a:r>
          </a:p>
          <a:p>
            <a:pPr lvl="1"/>
            <a:r>
              <a:rPr lang="en-US" dirty="0"/>
              <a:t>The only knuckle that uses a kingpin is a steering knuckle </a:t>
            </a:r>
            <a:r>
              <a:rPr lang="en-US" dirty="0" smtClean="0"/>
              <a:t>on an </a:t>
            </a:r>
            <a:r>
              <a:rPr lang="en-US" dirty="0"/>
              <a:t>I-beam or twin I-beam front suspension.</a:t>
            </a:r>
            <a:endParaRPr lang="en-US" dirty="0"/>
          </a:p>
        </p:txBody>
      </p:sp>
    </p:spTree>
    <p:extLst>
      <p:ext uri="{BB962C8B-B14F-4D97-AF65-F5344CB8AC3E}">
        <p14:creationId xmlns:p14="http://schemas.microsoft.com/office/powerpoint/2010/main" val="3072957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116.31 The steering knuckle used on a short/long-arm front suspension</a:t>
            </a:r>
            <a:endParaRPr lang="en-US" dirty="0">
              <a:latin typeface="+mj-lt"/>
            </a:endParaRPr>
          </a:p>
        </p:txBody>
      </p:sp>
      <p:pic>
        <p:nvPicPr>
          <p:cNvPr id="3" name="Picture 2" descr="The figure shows the following details:&#10;• The steering knuckle is attached to upper control arm via upper ball joint&#10;• The upper control arm is attached to frame via an upper control arm pivot shaft.&#10;The steering knuckle has a horizontal member on which lower control arm is attached via lower ball joint&#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10121" y="1611680"/>
            <a:ext cx="3738280" cy="4558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121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116.32 A kingpin is a steel shaft or pin that joins the steering knuckle to the suspension and allows the steering knuckle to pivot</a:t>
            </a:r>
            <a:endParaRPr lang="en-US" dirty="0">
              <a:latin typeface="+mj-lt"/>
            </a:endParaRPr>
          </a:p>
        </p:txBody>
      </p:sp>
      <p:pic>
        <p:nvPicPr>
          <p:cNvPr id="3" name="Picture 2" descr="In the figure, the I beam is attached to Steering knuckle such that it pivots around the kingpin. The steering arm and tie rod are also bolted to the steering knuck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24746" y="1998770"/>
            <a:ext cx="4294509" cy="4162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098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CONTROL ARMS</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A control </a:t>
            </a:r>
            <a:r>
              <a:rPr lang="en-US" dirty="0"/>
              <a:t>arm is a </a:t>
            </a:r>
            <a:r>
              <a:rPr lang="en-US" dirty="0" smtClean="0"/>
              <a:t>suspension link </a:t>
            </a:r>
            <a:r>
              <a:rPr lang="en-US" dirty="0"/>
              <a:t>that connects a knuckle or wheel flange to the frame</a:t>
            </a:r>
            <a:r>
              <a:rPr lang="en-US" dirty="0" smtClean="0"/>
              <a:t>.</a:t>
            </a:r>
          </a:p>
          <a:p>
            <a:pPr lvl="1"/>
            <a:r>
              <a:rPr lang="en-US" dirty="0"/>
              <a:t>One </a:t>
            </a:r>
            <a:r>
              <a:rPr lang="en-US" dirty="0" smtClean="0"/>
              <a:t>end of </a:t>
            </a:r>
            <a:r>
              <a:rPr lang="en-US" dirty="0"/>
              <a:t>a control arm attaches to the knuckle or wheel flange, </a:t>
            </a:r>
            <a:r>
              <a:rPr lang="en-US" dirty="0" smtClean="0"/>
              <a:t>generally with </a:t>
            </a:r>
            <a:r>
              <a:rPr lang="en-US" dirty="0"/>
              <a:t>either a ball joint or </a:t>
            </a:r>
            <a:r>
              <a:rPr lang="en-US" dirty="0" smtClean="0"/>
              <a:t>bushing.</a:t>
            </a:r>
          </a:p>
          <a:p>
            <a:pPr lvl="1"/>
            <a:r>
              <a:rPr lang="en-US" dirty="0"/>
              <a:t>The opposite end of the arm</a:t>
            </a:r>
            <a:r>
              <a:rPr lang="en-US" dirty="0" smtClean="0"/>
              <a:t>,</a:t>
            </a:r>
            <a:r>
              <a:rPr lang="en-US" dirty="0"/>
              <a:t> which attaches to a frame member, usually pivots on a bushing.</a:t>
            </a:r>
            <a:endParaRPr lang="en-US" dirty="0"/>
          </a:p>
        </p:txBody>
      </p:sp>
    </p:spTree>
    <p:extLst>
      <p:ext uri="{BB962C8B-B14F-4D97-AF65-F5344CB8AC3E}">
        <p14:creationId xmlns:p14="http://schemas.microsoft.com/office/powerpoint/2010/main" val="625950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116.33 Control arms are used to connect the steering knuckle to the frame or body of the vehicle and provide the structural support for the suspension system</a:t>
            </a:r>
          </a:p>
        </p:txBody>
      </p:sp>
      <p:pic>
        <p:nvPicPr>
          <p:cNvPr id="3" name="Picture 2" descr="The figure shows the following:&#10;• The steering knuckle is attached to upper control arm via upper ball joint.&#10;• The steering knuckle has a horizontal member on which lower control arm is attached via lower ball joint&#10;• All the joints have dust caps in between them and are secured in place by caster nut and cotter pin.&#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59516" y="1600200"/>
            <a:ext cx="3624967" cy="4738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521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BALL JOINTS</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Ball </a:t>
            </a:r>
            <a:r>
              <a:rPr lang="en-US" dirty="0"/>
              <a:t>joints are actually </a:t>
            </a:r>
            <a:r>
              <a:rPr lang="en-US" dirty="0" smtClean="0"/>
              <a:t>ball-and-socket joints.</a:t>
            </a:r>
          </a:p>
          <a:p>
            <a:pPr lvl="1"/>
            <a:r>
              <a:rPr lang="en-US" dirty="0" smtClean="0"/>
              <a:t>Ball joints </a:t>
            </a:r>
            <a:r>
              <a:rPr lang="en-US" dirty="0"/>
              <a:t>allow the front wheels to move up and down, as well as </a:t>
            </a:r>
            <a:r>
              <a:rPr lang="en-US" dirty="0" smtClean="0"/>
              <a:t>side to </a:t>
            </a:r>
            <a:r>
              <a:rPr lang="en-US" dirty="0"/>
              <a:t>side (for steering</a:t>
            </a:r>
            <a:r>
              <a:rPr lang="en-US" dirty="0" smtClean="0"/>
              <a:t>)</a:t>
            </a:r>
          </a:p>
          <a:p>
            <a:r>
              <a:rPr lang="en-US" dirty="0" smtClean="0"/>
              <a:t>Ball Joint Design</a:t>
            </a:r>
          </a:p>
          <a:p>
            <a:pPr lvl="1"/>
            <a:r>
              <a:rPr lang="en-US" dirty="0" smtClean="0"/>
              <a:t>Compression loaded; The </a:t>
            </a:r>
            <a:r>
              <a:rPr lang="en-US" dirty="0"/>
              <a:t>ball joint is compressed</a:t>
            </a:r>
            <a:r>
              <a:rPr lang="en-US" i="1" dirty="0"/>
              <a:t> </a:t>
            </a:r>
            <a:r>
              <a:rPr lang="en-US" dirty="0"/>
              <a:t>into the </a:t>
            </a:r>
            <a:r>
              <a:rPr lang="en-US" dirty="0" smtClean="0"/>
              <a:t>control arm </a:t>
            </a:r>
            <a:r>
              <a:rPr lang="en-US" dirty="0"/>
              <a:t>by the weight of the vehicle</a:t>
            </a:r>
            <a:r>
              <a:rPr lang="en-US" dirty="0" smtClean="0"/>
              <a:t>.</a:t>
            </a:r>
          </a:p>
          <a:p>
            <a:pPr lvl="1"/>
            <a:r>
              <a:rPr lang="en-US" dirty="0" smtClean="0"/>
              <a:t>Tension loaded; The </a:t>
            </a:r>
            <a:r>
              <a:rPr lang="en-US" dirty="0"/>
              <a:t>weight of the vehicle tends to pull the ball joint back into </a:t>
            </a:r>
            <a:r>
              <a:rPr lang="en-US" dirty="0" smtClean="0"/>
              <a:t>the control </a:t>
            </a:r>
            <a:r>
              <a:rPr lang="en-US" dirty="0"/>
              <a:t>arm by tension</a:t>
            </a:r>
            <a:r>
              <a:rPr lang="en-US" i="1" dirty="0"/>
              <a:t>.</a:t>
            </a:r>
            <a:endParaRPr lang="en-US" dirty="0" smtClean="0"/>
          </a:p>
          <a:p>
            <a:pPr lvl="1"/>
            <a:endParaRPr lang="en-US" dirty="0"/>
          </a:p>
        </p:txBody>
      </p:sp>
    </p:spTree>
    <p:extLst>
      <p:ext uri="{BB962C8B-B14F-4D97-AF65-F5344CB8AC3E}">
        <p14:creationId xmlns:p14="http://schemas.microsoft.com/office/powerpoint/2010/main" val="1792044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FRAME </a:t>
            </a:r>
            <a:r>
              <a:rPr lang="en-US" dirty="0" smtClean="0">
                <a:latin typeface="+mj-lt"/>
              </a:rPr>
              <a:t>CONSTRUCTION (2 OF 2)</a:t>
            </a:r>
            <a:endParaRPr lang="en-US" dirty="0">
              <a:latin typeface="+mj-lt"/>
            </a:endParaRPr>
          </a:p>
        </p:txBody>
      </p:sp>
      <p:sp>
        <p:nvSpPr>
          <p:cNvPr id="3" name="Content Placeholder 2"/>
          <p:cNvSpPr>
            <a:spLocks noGrp="1"/>
          </p:cNvSpPr>
          <p:nvPr>
            <p:ph idx="1"/>
          </p:nvPr>
        </p:nvSpPr>
        <p:spPr/>
        <p:txBody>
          <a:bodyPr/>
          <a:lstStyle/>
          <a:p>
            <a:r>
              <a:rPr lang="en-US" dirty="0" smtClean="0"/>
              <a:t>Perimeter Frame</a:t>
            </a:r>
          </a:p>
          <a:p>
            <a:pPr lvl="1"/>
            <a:r>
              <a:rPr lang="en-US" dirty="0" smtClean="0"/>
              <a:t>Consists </a:t>
            </a:r>
            <a:r>
              <a:rPr lang="en-US" dirty="0"/>
              <a:t>of </a:t>
            </a:r>
            <a:r>
              <a:rPr lang="en-US" dirty="0" smtClean="0"/>
              <a:t>welded or </a:t>
            </a:r>
            <a:r>
              <a:rPr lang="en-US" dirty="0"/>
              <a:t>riveted frame members around the entire perimeter of the body</a:t>
            </a:r>
            <a:r>
              <a:rPr lang="en-US" dirty="0" smtClean="0"/>
              <a:t>.</a:t>
            </a:r>
          </a:p>
          <a:p>
            <a:r>
              <a:rPr lang="en-US" dirty="0" smtClean="0"/>
              <a:t>Sub-Type Frames</a:t>
            </a:r>
          </a:p>
          <a:p>
            <a:pPr lvl="1"/>
            <a:r>
              <a:rPr lang="en-US" dirty="0" smtClean="0"/>
              <a:t>A </a:t>
            </a:r>
            <a:r>
              <a:rPr lang="en-US" dirty="0"/>
              <a:t>partial </a:t>
            </a:r>
            <a:r>
              <a:rPr lang="en-US" dirty="0" smtClean="0"/>
              <a:t>frame often </a:t>
            </a:r>
            <a:r>
              <a:rPr lang="en-US" dirty="0"/>
              <a:t>used on unit-body vehicles to support the power train </a:t>
            </a:r>
            <a:r>
              <a:rPr lang="en-US" dirty="0" smtClean="0"/>
              <a:t>and suspension </a:t>
            </a:r>
            <a:r>
              <a:rPr lang="en-US" dirty="0"/>
              <a:t>components</a:t>
            </a:r>
            <a:r>
              <a:rPr lang="en-US" dirty="0" smtClean="0"/>
              <a:t>.</a:t>
            </a:r>
          </a:p>
          <a:p>
            <a:r>
              <a:rPr lang="en-US" dirty="0" smtClean="0"/>
              <a:t>Unit Body Construction</a:t>
            </a:r>
          </a:p>
          <a:p>
            <a:pPr lvl="1"/>
            <a:r>
              <a:rPr lang="en-US" dirty="0"/>
              <a:t>Unit-body </a:t>
            </a:r>
            <a:r>
              <a:rPr lang="en-US" dirty="0" smtClean="0"/>
              <a:t>construction (sometimes </a:t>
            </a:r>
            <a:r>
              <a:rPr lang="en-US" dirty="0"/>
              <a:t>called </a:t>
            </a:r>
            <a:r>
              <a:rPr lang="en-US" i="1" dirty="0" err="1"/>
              <a:t>unibody</a:t>
            </a:r>
            <a:r>
              <a:rPr lang="en-US" dirty="0"/>
              <a:t>) is a design that combines the </a:t>
            </a:r>
            <a:r>
              <a:rPr lang="en-US" dirty="0" smtClean="0"/>
              <a:t>body with </a:t>
            </a:r>
            <a:r>
              <a:rPr lang="en-US" dirty="0"/>
              <a:t>the structure of the frame.</a:t>
            </a:r>
          </a:p>
        </p:txBody>
      </p:sp>
    </p:spTree>
    <p:extLst>
      <p:ext uri="{BB962C8B-B14F-4D97-AF65-F5344CB8AC3E}">
        <p14:creationId xmlns:p14="http://schemas.microsoft.com/office/powerpoint/2010/main" val="3704765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116.34 Ball joints provide the freedom of movement necessary for steering and suspension movements</a:t>
            </a:r>
            <a:endParaRPr lang="en-US" dirty="0">
              <a:latin typeface="+mj-lt"/>
            </a:endParaRPr>
          </a:p>
        </p:txBody>
      </p:sp>
      <p:pic>
        <p:nvPicPr>
          <p:cNvPr id="3" name="Picture 2" descr="The figure shows the following types:&#10;• Coil Spring or torsion bar mounted on upper arm - This Type of suspension has 2 ball joints one attaching steering knuckle to lower arm and other to upper arm.&#10;• Coil Spring or torsion bar mounted on lower arm - This Type of suspension has 2 ball joints one attaching steering knuckle to lower arm and other to upper arm.&#10;• Macpherson Strut - This Type of suspension has 1 ball joints attaching steering knuckle to lower arm.&#10;• Coil spring mounted on lower arm with modified strut - This Type of suspension has 1 ball joints attaching steering knuckle to lower ar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57400" y="1482387"/>
            <a:ext cx="5068456" cy="4944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988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116.35 The upper ball joint is load carrying in this type of suspension because the weight of the vehicle is applied through the spring, upper control arm, and ball joint to the wheel. The lower control arm is a lateral link, and the lower ball joint is called a follower ball joint</a:t>
            </a:r>
          </a:p>
        </p:txBody>
      </p:sp>
      <p:pic>
        <p:nvPicPr>
          <p:cNvPr id="3" name="Picture 2" descr="The upper ball joint is load carrying in this type of suspension because the weight of the vehicle is applied through the spring, upper control arm, and ball joint to the wheel. The lower control arm is a lateral link, and the lower ball joint is called a follower ball join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15189" y="1557725"/>
            <a:ext cx="5913622" cy="4613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703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116.36 The lower ball joint is load carrying in this type of suspension because the weight of the vehicle is applied through the spring, lower control arm, and ball joint to the wheel</a:t>
            </a:r>
          </a:p>
        </p:txBody>
      </p:sp>
      <p:pic>
        <p:nvPicPr>
          <p:cNvPr id="3" name="Picture 2" descr="An illustration shows coil Spring mounted on lower arm type suspension. The lower ball joint is load carrying in this type of suspension because the weight of the vehicle is applied through the spring, lower control arm, and ball joint to the whee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05438" y="1918920"/>
            <a:ext cx="4133125" cy="4246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935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116.37 All ball joints, whether tension or compression loaded, have a bearing surface between the ball stud and socket</a:t>
            </a:r>
            <a:endParaRPr lang="en-US" dirty="0">
              <a:latin typeface="+mj-lt"/>
            </a:endParaRPr>
          </a:p>
        </p:txBody>
      </p:sp>
      <p:pic>
        <p:nvPicPr>
          <p:cNvPr id="3" name="Picture 2" descr="The illustration shows the following:&#10;• Tension loaded ball joint has bearing surface below the ball.&#10;• Compression loaded ball joint has bearing surface above the ball.&#10;• Both the bearing surfaces are placed such that in case of load these are the surfaces that take loa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62021" y="1524000"/>
            <a:ext cx="2468823" cy="4858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581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707886"/>
          </a:xfrm>
          <a:prstGeom prst="rect">
            <a:avLst/>
          </a:prstGeom>
        </p:spPr>
        <p:txBody>
          <a:bodyPr wrap="square">
            <a:spAutoFit/>
          </a:bodyPr>
          <a:lstStyle/>
          <a:p>
            <a:r>
              <a:rPr lang="en-US" sz="4000" dirty="0" smtClean="0">
                <a:solidFill>
                  <a:srgbClr val="000000"/>
                </a:solidFill>
              </a:rPr>
              <a:t>What are the designs of ball joint?</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Tension loaded and compression loaded.</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STRUT RODS</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The purpose of </a:t>
            </a:r>
            <a:r>
              <a:rPr lang="en-US" dirty="0" smtClean="0"/>
              <a:t>the strut </a:t>
            </a:r>
            <a:r>
              <a:rPr lang="en-US" dirty="0"/>
              <a:t>rods is to provide forward/backward support to the </a:t>
            </a:r>
            <a:r>
              <a:rPr lang="en-US" dirty="0" smtClean="0"/>
              <a:t>control arms.</a:t>
            </a:r>
          </a:p>
          <a:p>
            <a:r>
              <a:rPr lang="en-US" dirty="0"/>
              <a:t>Strut rods are also called tension or compression rods or </a:t>
            </a:r>
            <a:r>
              <a:rPr lang="en-US" dirty="0" smtClean="0"/>
              <a:t>simply TC </a:t>
            </a:r>
            <a:r>
              <a:rPr lang="en-US" dirty="0"/>
              <a:t>rods</a:t>
            </a:r>
            <a:r>
              <a:rPr lang="en-US" dirty="0" smtClean="0"/>
              <a:t>.</a:t>
            </a:r>
          </a:p>
          <a:p>
            <a:pPr lvl="1"/>
            <a:r>
              <a:rPr lang="en-US" dirty="0"/>
              <a:t>Tension rods attach in front</a:t>
            </a:r>
            <a:r>
              <a:rPr lang="en-US" i="1" dirty="0"/>
              <a:t> </a:t>
            </a:r>
            <a:r>
              <a:rPr lang="en-US" dirty="0"/>
              <a:t>of the wheels to the </a:t>
            </a:r>
            <a:r>
              <a:rPr lang="en-US" dirty="0" smtClean="0"/>
              <a:t>body or frame.</a:t>
            </a:r>
          </a:p>
          <a:p>
            <a:pPr lvl="1"/>
            <a:r>
              <a:rPr lang="en-US" dirty="0" smtClean="0"/>
              <a:t>Compression rods </a:t>
            </a:r>
            <a:r>
              <a:rPr lang="en-US" dirty="0"/>
              <a:t>attach to the body or frame behind</a:t>
            </a:r>
            <a:r>
              <a:rPr lang="en-US" i="1" dirty="0"/>
              <a:t> </a:t>
            </a:r>
            <a:r>
              <a:rPr lang="en-US" dirty="0"/>
              <a:t>the </a:t>
            </a:r>
            <a:r>
              <a:rPr lang="en-US" dirty="0" smtClean="0"/>
              <a:t>wheels.</a:t>
            </a:r>
            <a:endParaRPr lang="en-US" dirty="0"/>
          </a:p>
        </p:txBody>
      </p:sp>
    </p:spTree>
    <p:extLst>
      <p:ext uri="{BB962C8B-B14F-4D97-AF65-F5344CB8AC3E}">
        <p14:creationId xmlns:p14="http://schemas.microsoft.com/office/powerpoint/2010/main" val="2984173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116.38 A strut rod is the longitudinal support to prevent front-to-back wheel movement. Struts rods are used when there is only one lower control arm bushing and not used where there are two lower control arm bushings</a:t>
            </a:r>
          </a:p>
        </p:txBody>
      </p:sp>
      <p:pic>
        <p:nvPicPr>
          <p:cNvPr id="3" name="Picture 2" descr="The figure shows the following:&#10;• A strut rod is attached to lower arm. A strut rod is the longitudinal support to prevent front-to-back wheel movement. Struts rods are used when there is only one lower control arm bushing and not used where there are two lower control arm bushings.&#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0441" y="1658257"/>
            <a:ext cx="7783118" cy="4507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192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116.39 Strut rod bushings insulate the steel bar from the vehicle frame or body</a:t>
            </a:r>
            <a:endParaRPr lang="en-US" dirty="0">
              <a:latin typeface="+mj-lt"/>
            </a:endParaRPr>
          </a:p>
        </p:txBody>
      </p:sp>
      <p:pic>
        <p:nvPicPr>
          <p:cNvPr id="3" name="Picture 2" descr="An illustration shows strut rod brushing isolating the steel bar from the vehicle frame or body using a rubber brush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67901" y="1838761"/>
            <a:ext cx="4808199" cy="4331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384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STABILIZER BARS</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A stabilizer bar is also called an anti-sway bar (sway bar) </a:t>
            </a:r>
            <a:r>
              <a:rPr lang="en-US" dirty="0" smtClean="0"/>
              <a:t>or anti-roll </a:t>
            </a:r>
            <a:r>
              <a:rPr lang="en-US" dirty="0"/>
              <a:t>bar (roll bar</a:t>
            </a:r>
            <a:r>
              <a:rPr lang="en-US" dirty="0" smtClean="0"/>
              <a:t>).</a:t>
            </a:r>
          </a:p>
          <a:p>
            <a:pPr lvl="1"/>
            <a:r>
              <a:rPr lang="en-US" dirty="0"/>
              <a:t>A stabilizer bar operates by twisting</a:t>
            </a:r>
            <a:r>
              <a:rPr lang="en-US" i="1" dirty="0"/>
              <a:t> </a:t>
            </a:r>
            <a:r>
              <a:rPr lang="en-US" dirty="0"/>
              <a:t>the </a:t>
            </a:r>
            <a:r>
              <a:rPr lang="en-US" dirty="0" smtClean="0"/>
              <a:t>bar if </a:t>
            </a:r>
            <a:r>
              <a:rPr lang="en-US" dirty="0"/>
              <a:t>one side of the vehicle moves up or down in relation to the </a:t>
            </a:r>
            <a:r>
              <a:rPr lang="en-US" dirty="0" smtClean="0"/>
              <a:t>other side</a:t>
            </a:r>
            <a:r>
              <a:rPr lang="en-US" dirty="0"/>
              <a:t>, such as during cornering, hitting bumps, or driving over </a:t>
            </a:r>
            <a:r>
              <a:rPr lang="en-US" dirty="0" smtClean="0"/>
              <a:t>uneven road </a:t>
            </a:r>
            <a:r>
              <a:rPr lang="en-US" dirty="0"/>
              <a:t>surfaces</a:t>
            </a:r>
            <a:r>
              <a:rPr lang="en-US" dirty="0" smtClean="0"/>
              <a:t>.</a:t>
            </a:r>
          </a:p>
          <a:p>
            <a:pPr lvl="1"/>
            <a:r>
              <a:rPr lang="en-US" dirty="0"/>
              <a:t>The purpose of the stabilizer bar is to prevent excessive </a:t>
            </a:r>
            <a:r>
              <a:rPr lang="en-US" dirty="0" smtClean="0"/>
              <a:t>body roll </a:t>
            </a:r>
            <a:r>
              <a:rPr lang="en-US" dirty="0"/>
              <a:t>while cornering and to add stability while driving over </a:t>
            </a:r>
            <a:r>
              <a:rPr lang="en-US" dirty="0" smtClean="0"/>
              <a:t>rough road </a:t>
            </a:r>
            <a:r>
              <a:rPr lang="en-US" dirty="0"/>
              <a:t>surfaces.</a:t>
            </a:r>
            <a:endParaRPr lang="en-US" dirty="0"/>
          </a:p>
        </p:txBody>
      </p:sp>
    </p:spTree>
    <p:extLst>
      <p:ext uri="{BB962C8B-B14F-4D97-AF65-F5344CB8AC3E}">
        <p14:creationId xmlns:p14="http://schemas.microsoft.com/office/powerpoint/2010/main" val="3147860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116.1 A typical truck frame is an excellent example of a ladder-type frame. The two side members are connected by a </a:t>
            </a:r>
            <a:r>
              <a:rPr lang="en-US" sz="2400" dirty="0" err="1" smtClean="0">
                <a:latin typeface="+mj-lt"/>
              </a:rPr>
              <a:t>crossmember</a:t>
            </a:r>
            <a:r>
              <a:rPr lang="en-US" sz="2400" dirty="0" smtClean="0">
                <a:latin typeface="+mj-lt"/>
              </a:rPr>
              <a:t>.</a:t>
            </a:r>
            <a:endParaRPr lang="en-US" sz="2400" dirty="0">
              <a:latin typeface="+mj-lt"/>
            </a:endParaRPr>
          </a:p>
        </p:txBody>
      </p:sp>
      <p:pic>
        <p:nvPicPr>
          <p:cNvPr id="5" name="Picture 2" descr="An illustration shows a typical truck frame which is excellent example of a ladder type frame. The side members run along the length while the cross members connects the 2 side membe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3391" y="2305287"/>
            <a:ext cx="6397219" cy="3689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116.40 Typical stabilizer bar installation</a:t>
            </a:r>
            <a:endParaRPr lang="en-US" dirty="0">
              <a:latin typeface="+mj-lt"/>
            </a:endParaRPr>
          </a:p>
        </p:txBody>
      </p:sp>
      <p:pic>
        <p:nvPicPr>
          <p:cNvPr id="3" name="Picture 2" descr="An illustration shows a Macpherson strut type suspension where lower arms at both the sides are attached by a stabilizer bar. This stabilizer bar attaches over a stabilizer bar link and is kept in place by Stabilizer bar brush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76384" y="1524000"/>
            <a:ext cx="6791233" cy="4868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421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116.41 As the body of the vehicle leans, the stabilizer bar is twisted. The force exerted by the stabilizer bar counteracts the body lean</a:t>
            </a:r>
          </a:p>
        </p:txBody>
      </p:sp>
      <p:pic>
        <p:nvPicPr>
          <p:cNvPr id="3" name="Picture 2" descr="An illustration shows working of a stabilizer bar. When the body of the vehicle leans in one direction, the stabilizer bar is twisted and the force is exerted by the stabilizer bar that counteracts the body lea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17855" y="2057400"/>
            <a:ext cx="5049442" cy="3806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706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116.42 Stabilizer bar links are sold as a kit consisting of the long bolt with steel sleeve and rubber bushings. Steel washers are used on both sides of the rubber bushings as shown</a:t>
            </a:r>
          </a:p>
        </p:txBody>
      </p:sp>
      <p:pic>
        <p:nvPicPr>
          <p:cNvPr id="3" name="Picture 2" descr="The assembly sequence is as follows&#10;1. Head bolt&#10;2. Steel washer&#10;3. Rubber brushing&#10;4. Stabilizer bar&#10;5. Rubber brushing&#10;6. Steel washer&#10;7. Steel sleeve&#10;8. Steel washer&#10;9. Rubber brushing&#10;10. Lower control arm&#10;11. Rubber brushing&#10;12. Steel washer&#10;13. Nu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67897" y="2286000"/>
            <a:ext cx="6808206" cy="3621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946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116.43 A high-performance stabilizer bar that uses a urethane bushing instead of a rubber bushing used in most vehicles. However, the urethane bushing tends to transmit road noise and may be objectionable to some vehicle owners</a:t>
            </a:r>
            <a:endParaRPr lang="en-US" dirty="0">
              <a:latin typeface="+mj-lt"/>
            </a:endParaRPr>
          </a:p>
        </p:txBody>
      </p:sp>
      <p:pic>
        <p:nvPicPr>
          <p:cNvPr id="3" name="Picture 2" descr="A photo shows urethane bushing for stabilizer ba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3589" y="2260019"/>
            <a:ext cx="5176822" cy="388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3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the purpose of a stabilizer bar?</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smtClean="0">
                <a:solidFill>
                  <a:srgbClr val="000000"/>
                </a:solidFill>
              </a:rPr>
              <a:t>To prevent body roll when cornering and to add stability when driving over rough terrain.</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SHOCK ABSORBERS (1 OF 3)</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Shock absorbers are used </a:t>
            </a:r>
            <a:r>
              <a:rPr lang="en-US" dirty="0" smtClean="0"/>
              <a:t>on all </a:t>
            </a:r>
            <a:r>
              <a:rPr lang="en-US" dirty="0"/>
              <a:t>conventional suspension systems to dampen and control </a:t>
            </a:r>
            <a:r>
              <a:rPr lang="en-US" dirty="0" smtClean="0"/>
              <a:t>the motion </a:t>
            </a:r>
            <a:r>
              <a:rPr lang="en-US" dirty="0"/>
              <a:t>of the vehicle’s springs</a:t>
            </a:r>
            <a:r>
              <a:rPr lang="en-US" dirty="0" smtClean="0"/>
              <a:t>.</a:t>
            </a:r>
          </a:p>
          <a:p>
            <a:pPr lvl="1"/>
            <a:r>
              <a:rPr lang="en-US" dirty="0"/>
              <a:t>Most shock absorbers are direct acting because they are </a:t>
            </a:r>
            <a:r>
              <a:rPr lang="en-US" dirty="0" smtClean="0"/>
              <a:t>connected directly </a:t>
            </a:r>
            <a:r>
              <a:rPr lang="en-US" dirty="0"/>
              <a:t>between the vehicle frame or body and the axles</a:t>
            </a:r>
            <a:r>
              <a:rPr lang="en-US" dirty="0" smtClean="0"/>
              <a:t>.</a:t>
            </a:r>
          </a:p>
          <a:p>
            <a:r>
              <a:rPr lang="en-US" dirty="0" smtClean="0"/>
              <a:t>Shock Absorber Operation</a:t>
            </a:r>
          </a:p>
          <a:p>
            <a:pPr lvl="1"/>
            <a:r>
              <a:rPr lang="en-US" dirty="0" smtClean="0"/>
              <a:t>The </a:t>
            </a:r>
            <a:r>
              <a:rPr lang="en-US" dirty="0"/>
              <a:t>hydraulic </a:t>
            </a:r>
            <a:r>
              <a:rPr lang="en-US" dirty="0" smtClean="0"/>
              <a:t>shock absorber </a:t>
            </a:r>
            <a:r>
              <a:rPr lang="en-US" dirty="0"/>
              <a:t>operates on the principle of fluid being forced through </a:t>
            </a:r>
            <a:r>
              <a:rPr lang="en-US" dirty="0" smtClean="0"/>
              <a:t>a small </a:t>
            </a:r>
            <a:r>
              <a:rPr lang="en-US" dirty="0"/>
              <a:t>opening (orifice).</a:t>
            </a:r>
            <a:endParaRPr lang="en-US" dirty="0"/>
          </a:p>
        </p:txBody>
      </p:sp>
    </p:spTree>
    <p:extLst>
      <p:ext uri="{BB962C8B-B14F-4D97-AF65-F5344CB8AC3E}">
        <p14:creationId xmlns:p14="http://schemas.microsoft.com/office/powerpoint/2010/main" val="2922080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SHOCK </a:t>
            </a:r>
            <a:r>
              <a:rPr lang="en-US" dirty="0" smtClean="0">
                <a:latin typeface="+mj-lt"/>
              </a:rPr>
              <a:t>ABSORBERS (2 OF 3)</a:t>
            </a:r>
            <a:endParaRPr lang="en-US" dirty="0">
              <a:latin typeface="+mj-lt"/>
            </a:endParaRPr>
          </a:p>
        </p:txBody>
      </p:sp>
      <p:sp>
        <p:nvSpPr>
          <p:cNvPr id="3" name="Content Placeholder 2"/>
          <p:cNvSpPr>
            <a:spLocks noGrp="1"/>
          </p:cNvSpPr>
          <p:nvPr>
            <p:ph idx="1"/>
          </p:nvPr>
        </p:nvSpPr>
        <p:spPr/>
        <p:txBody>
          <a:bodyPr/>
          <a:lstStyle/>
          <a:p>
            <a:r>
              <a:rPr lang="en-US" dirty="0" smtClean="0"/>
              <a:t>Gas Charged Shocks</a:t>
            </a:r>
          </a:p>
          <a:p>
            <a:pPr lvl="1"/>
            <a:r>
              <a:rPr lang="en-US" dirty="0" smtClean="0"/>
              <a:t>Most </a:t>
            </a:r>
            <a:r>
              <a:rPr lang="en-US" dirty="0"/>
              <a:t>shock absorbers on </a:t>
            </a:r>
            <a:r>
              <a:rPr lang="en-US" dirty="0" smtClean="0"/>
              <a:t>new vehicles </a:t>
            </a:r>
            <a:r>
              <a:rPr lang="en-US" dirty="0"/>
              <a:t>are gas charged</a:t>
            </a:r>
            <a:r>
              <a:rPr lang="en-US" dirty="0" smtClean="0"/>
              <a:t>.</a:t>
            </a:r>
          </a:p>
          <a:p>
            <a:pPr lvl="1"/>
            <a:r>
              <a:rPr lang="en-US" dirty="0"/>
              <a:t>This </a:t>
            </a:r>
            <a:r>
              <a:rPr lang="en-US" dirty="0" smtClean="0"/>
              <a:t>pressure helps </a:t>
            </a:r>
            <a:r>
              <a:rPr lang="en-US" dirty="0"/>
              <a:t>prevent air pockets from forming in the shock absorber oil </a:t>
            </a:r>
            <a:r>
              <a:rPr lang="en-US" dirty="0" smtClean="0"/>
              <a:t>as it </a:t>
            </a:r>
            <a:r>
              <a:rPr lang="en-US" dirty="0"/>
              <a:t>passes through the small passages in the shock</a:t>
            </a:r>
            <a:r>
              <a:rPr lang="en-US" dirty="0" smtClean="0"/>
              <a:t>.</a:t>
            </a:r>
          </a:p>
          <a:p>
            <a:r>
              <a:rPr lang="en-US" dirty="0" smtClean="0"/>
              <a:t>Air Shocks/Struts</a:t>
            </a:r>
          </a:p>
          <a:p>
            <a:pPr lvl="1"/>
            <a:r>
              <a:rPr lang="en-US" dirty="0" smtClean="0"/>
              <a:t>Air-inflatable </a:t>
            </a:r>
            <a:r>
              <a:rPr lang="en-US" dirty="0"/>
              <a:t>shock absorbers or </a:t>
            </a:r>
            <a:r>
              <a:rPr lang="en-US" dirty="0" smtClean="0"/>
              <a:t>struts are </a:t>
            </a:r>
            <a:r>
              <a:rPr lang="en-US" dirty="0"/>
              <a:t>used in the rear of vehicles to provide proper vehicle ride </a:t>
            </a:r>
            <a:r>
              <a:rPr lang="en-US" dirty="0" smtClean="0"/>
              <a:t>height while </a:t>
            </a:r>
            <a:r>
              <a:rPr lang="en-US" dirty="0"/>
              <a:t>carrying heavy loads.</a:t>
            </a:r>
            <a:endParaRPr lang="en-US" dirty="0"/>
          </a:p>
        </p:txBody>
      </p:sp>
    </p:spTree>
    <p:extLst>
      <p:ext uri="{BB962C8B-B14F-4D97-AF65-F5344CB8AC3E}">
        <p14:creationId xmlns:p14="http://schemas.microsoft.com/office/powerpoint/2010/main" val="1403582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SHOCK </a:t>
            </a:r>
            <a:r>
              <a:rPr lang="en-US" dirty="0" smtClean="0">
                <a:latin typeface="+mj-lt"/>
              </a:rPr>
              <a:t>ABSORBERS (3 OF 3)</a:t>
            </a:r>
            <a:endParaRPr lang="en-US" dirty="0">
              <a:latin typeface="+mj-lt"/>
            </a:endParaRPr>
          </a:p>
        </p:txBody>
      </p:sp>
      <p:sp>
        <p:nvSpPr>
          <p:cNvPr id="3" name="Content Placeholder 2"/>
          <p:cNvSpPr>
            <a:spLocks noGrp="1"/>
          </p:cNvSpPr>
          <p:nvPr>
            <p:ph idx="1"/>
          </p:nvPr>
        </p:nvSpPr>
        <p:spPr/>
        <p:txBody>
          <a:bodyPr/>
          <a:lstStyle/>
          <a:p>
            <a:r>
              <a:rPr lang="en-US" dirty="0" smtClean="0"/>
              <a:t>Air Springs</a:t>
            </a:r>
          </a:p>
          <a:p>
            <a:pPr lvl="1"/>
            <a:r>
              <a:rPr lang="en-US" dirty="0"/>
              <a:t>A basic air spring consists of a rubber air </a:t>
            </a:r>
            <a:r>
              <a:rPr lang="en-US" dirty="0" smtClean="0"/>
              <a:t>chamber, generally </a:t>
            </a:r>
            <a:r>
              <a:rPr lang="en-US" dirty="0"/>
              <a:t>closed at the bottom by a piston fitted into a control </a:t>
            </a:r>
            <a:r>
              <a:rPr lang="en-US" dirty="0" smtClean="0"/>
              <a:t>arm, or </a:t>
            </a:r>
            <a:r>
              <a:rPr lang="en-US" dirty="0"/>
              <a:t>by a strut shock absorber</a:t>
            </a:r>
            <a:r>
              <a:rPr lang="en-US" dirty="0" smtClean="0"/>
              <a:t>.</a:t>
            </a:r>
          </a:p>
          <a:p>
            <a:r>
              <a:rPr lang="en-US" dirty="0" smtClean="0"/>
              <a:t>Coil-Over-Shocks</a:t>
            </a:r>
          </a:p>
          <a:p>
            <a:pPr lvl="1"/>
            <a:r>
              <a:rPr lang="en-US" dirty="0" smtClean="0"/>
              <a:t>Coil-over </a:t>
            </a:r>
            <a:r>
              <a:rPr lang="en-US" dirty="0"/>
              <a:t>shock absorber uses the force </a:t>
            </a:r>
            <a:r>
              <a:rPr lang="en-US" dirty="0" smtClean="0"/>
              <a:t>of an </a:t>
            </a:r>
            <a:r>
              <a:rPr lang="en-US" dirty="0"/>
              <a:t>external coil spring to boost the performance of the basic </a:t>
            </a:r>
            <a:r>
              <a:rPr lang="en-US" dirty="0" smtClean="0"/>
              <a:t>shock absorber</a:t>
            </a:r>
            <a:r>
              <a:rPr lang="en-US" dirty="0"/>
              <a:t>.</a:t>
            </a:r>
            <a:endParaRPr lang="en-US" dirty="0"/>
          </a:p>
        </p:txBody>
      </p:sp>
    </p:spTree>
    <p:extLst>
      <p:ext uri="{BB962C8B-B14F-4D97-AF65-F5344CB8AC3E}">
        <p14:creationId xmlns:p14="http://schemas.microsoft.com/office/powerpoint/2010/main" val="3665843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94" y="304800"/>
            <a:ext cx="8229600" cy="1097280"/>
          </a:xfrm>
        </p:spPr>
        <p:txBody>
          <a:bodyPr/>
          <a:lstStyle/>
          <a:p>
            <a:r>
              <a:rPr lang="en-US" sz="1800" dirty="0">
                <a:latin typeface="+mj-lt"/>
              </a:rPr>
              <a:t>Figure 116.44 (a) Movement of the vehicle is supported by</a:t>
            </a:r>
            <a:br>
              <a:rPr lang="en-US" sz="1800" dirty="0">
                <a:latin typeface="+mj-lt"/>
              </a:rPr>
            </a:br>
            <a:r>
              <a:rPr lang="en-US" sz="1800" dirty="0">
                <a:latin typeface="+mj-lt"/>
              </a:rPr>
              <a:t>springs without a dampening device. (b) Spring action is </a:t>
            </a:r>
            <a:r>
              <a:rPr lang="en-US" sz="1800" dirty="0" smtClean="0">
                <a:latin typeface="+mj-lt"/>
              </a:rPr>
              <a:t>dampened with </a:t>
            </a:r>
            <a:r>
              <a:rPr lang="en-US" sz="1800" dirty="0">
                <a:latin typeface="+mj-lt"/>
              </a:rPr>
              <a:t>a shock absorber. (c) The function of any shock absorber </a:t>
            </a:r>
            <a:r>
              <a:rPr lang="en-US" sz="1800" dirty="0" smtClean="0">
                <a:latin typeface="+mj-lt"/>
              </a:rPr>
              <a:t>is to </a:t>
            </a:r>
            <a:r>
              <a:rPr lang="en-US" sz="1800" dirty="0">
                <a:latin typeface="+mj-lt"/>
              </a:rPr>
              <a:t>dampen the movement or action of a spring, similar to using </a:t>
            </a:r>
            <a:r>
              <a:rPr lang="en-US" sz="1800" dirty="0" smtClean="0">
                <a:latin typeface="+mj-lt"/>
              </a:rPr>
              <a:t>a liquid </a:t>
            </a:r>
            <a:r>
              <a:rPr lang="en-US" sz="1800" dirty="0">
                <a:latin typeface="+mj-lt"/>
              </a:rPr>
              <a:t>to control the movement of a weight on a spring (d).</a:t>
            </a:r>
          </a:p>
        </p:txBody>
      </p:sp>
      <p:pic>
        <p:nvPicPr>
          <p:cNvPr id="3" name="Picture 2" descr="An illustration shows a perfect sine wave in a movement versus time grap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1035" y="2292992"/>
            <a:ext cx="3217757" cy="16288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n illustration shows a damped sine wave in a movement versus time graph."/>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9694" y="2331102"/>
            <a:ext cx="3249111" cy="1444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n illustration shows a free hanging weight attached to a spri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7284" y="4186044"/>
            <a:ext cx="1626246" cy="19861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n illustration shows a weight attached to a spring but placed in wate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0678" y="3911252"/>
            <a:ext cx="2847859" cy="2043603"/>
          </a:xfrm>
          <a:prstGeom prst="rect">
            <a:avLst/>
          </a:prstGeom>
        </p:spPr>
      </p:pic>
    </p:spTree>
    <p:extLst>
      <p:ext uri="{BB962C8B-B14F-4D97-AF65-F5344CB8AC3E}">
        <p14:creationId xmlns:p14="http://schemas.microsoft.com/office/powerpoint/2010/main" val="2930248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116.2 Rubber cushions used in body or frame construction isolate noise and vibration from traveling to the passenger </a:t>
            </a:r>
            <a:r>
              <a:rPr lang="en-US" sz="2400" dirty="0" smtClean="0">
                <a:latin typeface="+mj-lt"/>
              </a:rPr>
              <a:t>compartment.</a:t>
            </a:r>
            <a:endParaRPr lang="en-US" sz="2400" dirty="0">
              <a:latin typeface="+mj-lt"/>
            </a:endParaRPr>
          </a:p>
        </p:txBody>
      </p:sp>
      <p:pic>
        <p:nvPicPr>
          <p:cNvPr id="6" name="Picture 2" descr="An illustration shows 3 figures. First top view of ladder chassis marking cross members and side members, second figure shows a body bolted to the frame, and third figure shows rubber cushions between body mounts and fram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05435" y="1676396"/>
            <a:ext cx="3733131" cy="448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116.45 Shock absorbers work best when mounted as close to the spring as possible. Shock absorbers that are mounted straight up and down offer the most dampening</a:t>
            </a:r>
          </a:p>
        </p:txBody>
      </p:sp>
      <p:pic>
        <p:nvPicPr>
          <p:cNvPr id="3" name="Picture 2" descr="An illustration shows 2 spring and shock absorber arrangement. One is leaf spring with separate shock absorber and other is coil mounted on a shock absorb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3325" y="1875667"/>
            <a:ext cx="6197350" cy="428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41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116.46 When a vehicle hits a bump in the road, the suspension moves upward. This is called compression or jounce. Rebound is when the spring (coil, torsion bar, or leaf) returns to its original position</a:t>
            </a:r>
            <a:endParaRPr lang="en-US" dirty="0">
              <a:latin typeface="+mj-lt"/>
            </a:endParaRPr>
          </a:p>
        </p:txBody>
      </p:sp>
      <p:pic>
        <p:nvPicPr>
          <p:cNvPr id="3" name="Picture 2" descr="An illustration shows when a vehicle hits a bump in the road, the suspension moves upward. This is called compression or jounce. Rebound is when the spring (coil, torsion bar, or leaf) returns to its original posi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13292" y="1879217"/>
            <a:ext cx="4317417" cy="428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618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116.47 (a) A cutaway drawing of a typical double-tube shock absorber</a:t>
            </a:r>
            <a:endParaRPr lang="en-US" dirty="0">
              <a:latin typeface="+mj-lt"/>
            </a:endParaRPr>
          </a:p>
        </p:txBody>
      </p:sp>
      <p:pic>
        <p:nvPicPr>
          <p:cNvPr id="3" name="Picture 2" descr="The illustration shows the following components:&#10;1. There are 2 tubes one inside the other. &#10;2. Between outer and inner tube there is reserve chamber. &#10;3. The inner tube houses a piston with small rebound intake valve. &#10;4. The region above the piston is called rebound chamber and the region below the piston is called compression chamber. &#10;5. On the lower side of compression chamber there is compression intake valve which connects compression chamber and reserve chamber.&#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07711" y="1524000"/>
            <a:ext cx="2242583" cy="481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845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116.47 (b) Notice the position of the intake and compression valve during rebound (extension) and jounce (compression)</a:t>
            </a:r>
            <a:endParaRPr lang="en-US" dirty="0">
              <a:latin typeface="+mj-lt"/>
            </a:endParaRPr>
          </a:p>
        </p:txBody>
      </p:sp>
      <p:pic>
        <p:nvPicPr>
          <p:cNvPr id="3" name="Picture 2" descr="An illustration shows opening and closing of rebound and compression intake valve. During extension, rebound intake is open and compression intake is closed. During Compression, rebound intake is closed and compression is intake open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78248" y="1612569"/>
            <a:ext cx="4187504" cy="4644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519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97280"/>
          </a:xfrm>
        </p:spPr>
        <p:txBody>
          <a:bodyPr/>
          <a:lstStyle/>
          <a:p>
            <a:r>
              <a:rPr lang="en-US" sz="1800" dirty="0">
                <a:latin typeface="+mj-lt"/>
              </a:rPr>
              <a:t>Figure 116.48 Oil flow through a deflected disc-type piston valve. The deflecting disc can react rapidly to suspension movement. For example, if a large bump is hit at high speed, the disc can deflect completely and allow the suspension to reach its maximum jounce distance while maintaining a controlled rate of movement</a:t>
            </a:r>
          </a:p>
        </p:txBody>
      </p:sp>
      <p:pic>
        <p:nvPicPr>
          <p:cNvPr id="3" name="Picture 2" descr="An illustration shows opening and closing of piston and foot valve. These uses deflecting discs to open and close valves. During Jounce, the oil flows out from the compression chamber and during compression, the oil flows into the compression chamb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17089" y="1752600"/>
            <a:ext cx="5709823" cy="4162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04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116.49 Gas-charged shock absorbers are manufactured with a double-tube design similar to conventional shock absorbers and with a single or </a:t>
            </a:r>
            <a:r>
              <a:rPr lang="en-US" sz="2000" dirty="0" err="1">
                <a:latin typeface="+mj-lt"/>
              </a:rPr>
              <a:t>monotube</a:t>
            </a:r>
            <a:r>
              <a:rPr lang="en-US" sz="2000" dirty="0">
                <a:latin typeface="+mj-lt"/>
              </a:rPr>
              <a:t> design</a:t>
            </a:r>
          </a:p>
        </p:txBody>
      </p:sp>
      <p:pic>
        <p:nvPicPr>
          <p:cNvPr id="3" name="Picture 2" descr="An illustration compares single tube and double tube shock absorber. The single tube has gas pocket in the main chamber while the gas is in between the 2 tubes in a double tube. The single tube has no valve while the double tube has a bottom val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18697" y="1524000"/>
            <a:ext cx="3706607" cy="4849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662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116.50 A rubber tube forms an inflatable air chamber at the top of an air shock. The higher the air pressure in the chamber, the stiffer the shock</a:t>
            </a:r>
            <a:endParaRPr lang="en-US" dirty="0">
              <a:latin typeface="+mj-lt"/>
            </a:endParaRPr>
          </a:p>
        </p:txBody>
      </p:sp>
      <p:pic>
        <p:nvPicPr>
          <p:cNvPr id="3" name="Picture 2" descr="An illustration shows an air shock absorber. A rubber tube forms an inflatable air chamber at the top of an air shock. The higher the air pressures in the chamber, the stiffer the shoc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16845" y="1905000"/>
            <a:ext cx="3710311" cy="4040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993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116.51 (a) The front suspension of a Lincoln with an air-spring suspension</a:t>
            </a:r>
            <a:endParaRPr lang="en-US" dirty="0">
              <a:latin typeface="+mj-lt"/>
            </a:endParaRPr>
          </a:p>
        </p:txBody>
      </p:sp>
      <p:pic>
        <p:nvPicPr>
          <p:cNvPr id="3" name="Picture 2" descr="A photo shows an air spring mounted in between upper and lower control arm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23312" y="1447800"/>
            <a:ext cx="3297375" cy="5018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274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116.51 (b) Always check in the trunk for the cutoff switch for a vehicle equipped with an air suspension before hoisting or towing the vehicle</a:t>
            </a:r>
            <a:endParaRPr lang="en-US" dirty="0">
              <a:latin typeface="+mj-lt"/>
            </a:endParaRPr>
          </a:p>
        </p:txBody>
      </p:sp>
      <p:pic>
        <p:nvPicPr>
          <p:cNvPr id="3" name="Picture 2" descr="A photo shows a cutoff switch for an air suspension and a sticker around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36119" y="2057400"/>
            <a:ext cx="4071763" cy="3921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603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116.52 Some air springs are auxiliary units to the coil spring and are used to control ride height while the coil spring is the weight-bearing unit</a:t>
            </a:r>
            <a:endParaRPr lang="en-US" dirty="0">
              <a:latin typeface="+mj-lt"/>
            </a:endParaRPr>
          </a:p>
        </p:txBody>
      </p:sp>
      <p:pic>
        <p:nvPicPr>
          <p:cNvPr id="3" name="Picture 2" descr="An illustration shows a cut section of coil spring mounted around the air spring similar to strut in Macpherson stru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52800" y="1627360"/>
            <a:ext cx="2331723" cy="4411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668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116.3 (a) Separate body and frame construction</a:t>
            </a:r>
          </a:p>
        </p:txBody>
      </p:sp>
      <p:pic>
        <p:nvPicPr>
          <p:cNvPr id="4" name="Picture 2" descr="An illustration shows a separate body and frame construc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35816" y="1447800"/>
            <a:ext cx="6872368" cy="486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116.53 A coil-over shock is a standard hydraulic shock absorber with a coil spring wrapped around it to increase stiffness and/or take some of the carrying weight off of the springs</a:t>
            </a:r>
          </a:p>
        </p:txBody>
      </p:sp>
      <p:pic>
        <p:nvPicPr>
          <p:cNvPr id="3" name="Picture 2" descr="An illustration shows a coil-over shock is a standard hydraulic shock absorber with a coil spring wrapped around it to increase stiffness and/or take some of the carrying weight off of the spring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48892" y="1744206"/>
            <a:ext cx="2246215" cy="4418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965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1790700"/>
            <a:ext cx="606742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116.54 The shock absorber is on the right and the fluid reservoir for the shock is on the left</a:t>
            </a:r>
            <a:endParaRPr lang="en-US" dirty="0">
              <a:latin typeface="+mj-lt"/>
            </a:endParaRPr>
          </a:p>
        </p:txBody>
      </p:sp>
      <p:pic>
        <p:nvPicPr>
          <p:cNvPr id="3" name="Picture 2" descr="A photo shows a side view of a truck with shock absorber connected the fluid reservoir for the shoc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24160" y="1871156"/>
            <a:ext cx="3895681" cy="428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133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STRUTS (1 OF 2)</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A strut </a:t>
            </a:r>
            <a:r>
              <a:rPr lang="en-US" dirty="0"/>
              <a:t>is a sturdy shock </a:t>
            </a:r>
            <a:r>
              <a:rPr lang="en-US" dirty="0" smtClean="0"/>
              <a:t>absorber that </a:t>
            </a:r>
            <a:r>
              <a:rPr lang="en-US" dirty="0"/>
              <a:t>is also a structural component of the suspension</a:t>
            </a:r>
            <a:r>
              <a:rPr lang="en-US" dirty="0" smtClean="0"/>
              <a:t>.</a:t>
            </a:r>
          </a:p>
          <a:p>
            <a:r>
              <a:rPr lang="en-US" dirty="0" smtClean="0"/>
              <a:t>Macpherson Struts</a:t>
            </a:r>
          </a:p>
          <a:p>
            <a:pPr lvl="1"/>
            <a:r>
              <a:rPr lang="en-US" dirty="0"/>
              <a:t>A MacPherson strut includes </a:t>
            </a:r>
            <a:r>
              <a:rPr lang="en-US" dirty="0" smtClean="0"/>
              <a:t>the suspension spring. A </a:t>
            </a:r>
            <a:r>
              <a:rPr lang="en-US" dirty="0"/>
              <a:t>coil spring that surrounds the strut </a:t>
            </a:r>
            <a:r>
              <a:rPr lang="en-US" dirty="0" smtClean="0"/>
              <a:t>casing so </a:t>
            </a:r>
            <a:r>
              <a:rPr lang="en-US" dirty="0"/>
              <a:t>that it transfers the weight of the body to the wheel</a:t>
            </a:r>
            <a:r>
              <a:rPr lang="en-US" dirty="0" smtClean="0"/>
              <a:t>.</a:t>
            </a:r>
          </a:p>
          <a:p>
            <a:pPr lvl="1"/>
            <a:r>
              <a:rPr lang="en-US" dirty="0"/>
              <a:t>A bearing on a front-wheel strut </a:t>
            </a:r>
            <a:r>
              <a:rPr lang="en-US" dirty="0" smtClean="0"/>
              <a:t>allows it </a:t>
            </a:r>
            <a:r>
              <a:rPr lang="en-US" dirty="0"/>
              <a:t>to rotate on the vertical steering </a:t>
            </a:r>
            <a:r>
              <a:rPr lang="en-US" dirty="0" smtClean="0"/>
              <a:t>axis.</a:t>
            </a:r>
            <a:endParaRPr lang="en-US" dirty="0"/>
          </a:p>
        </p:txBody>
      </p:sp>
    </p:spTree>
    <p:extLst>
      <p:ext uri="{BB962C8B-B14F-4D97-AF65-F5344CB8AC3E}">
        <p14:creationId xmlns:p14="http://schemas.microsoft.com/office/powerpoint/2010/main" val="851375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STRUTS (2 OF 2)</a:t>
            </a:r>
            <a:endParaRPr lang="en-US" dirty="0">
              <a:latin typeface="+mj-lt"/>
            </a:endParaRPr>
          </a:p>
        </p:txBody>
      </p:sp>
      <p:sp>
        <p:nvSpPr>
          <p:cNvPr id="3" name="Content Placeholder 2"/>
          <p:cNvSpPr>
            <a:spLocks noGrp="1"/>
          </p:cNvSpPr>
          <p:nvPr>
            <p:ph idx="1"/>
          </p:nvPr>
        </p:nvSpPr>
        <p:spPr/>
        <p:txBody>
          <a:bodyPr/>
          <a:lstStyle/>
          <a:p>
            <a:r>
              <a:rPr lang="en-US" dirty="0" smtClean="0"/>
              <a:t>Modified Struts</a:t>
            </a:r>
          </a:p>
          <a:p>
            <a:pPr lvl="1"/>
            <a:r>
              <a:rPr lang="en-US" dirty="0" smtClean="0"/>
              <a:t>Unlike </a:t>
            </a:r>
            <a:r>
              <a:rPr lang="en-US" dirty="0"/>
              <a:t>a MacPherson unit, a </a:t>
            </a:r>
            <a:r>
              <a:rPr lang="en-US" dirty="0" smtClean="0"/>
              <a:t>modified strut </a:t>
            </a:r>
            <a:r>
              <a:rPr lang="en-US" dirty="0"/>
              <a:t>does not include a spring as part of the assembly </a:t>
            </a:r>
            <a:r>
              <a:rPr lang="en-US" dirty="0" smtClean="0"/>
              <a:t>and is </a:t>
            </a:r>
            <a:r>
              <a:rPr lang="en-US" dirty="0"/>
              <a:t>used in the front on some vehicles and on the rear of others</a:t>
            </a:r>
            <a:r>
              <a:rPr lang="en-US" dirty="0" smtClean="0"/>
              <a:t>.</a:t>
            </a:r>
          </a:p>
          <a:p>
            <a:pPr lvl="1"/>
            <a:endParaRPr lang="en-US" dirty="0"/>
          </a:p>
          <a:p>
            <a:pPr lvl="1"/>
            <a:r>
              <a:rPr lang="en-US" dirty="0"/>
              <a:t>Most modified strut rear suspensions </a:t>
            </a:r>
            <a:r>
              <a:rPr lang="en-US" dirty="0" smtClean="0"/>
              <a:t>use coil </a:t>
            </a:r>
            <a:r>
              <a:rPr lang="en-US" dirty="0"/>
              <a:t>springs mounted on the lower control arm.</a:t>
            </a:r>
            <a:endParaRPr lang="en-US" dirty="0"/>
          </a:p>
        </p:txBody>
      </p:sp>
    </p:spTree>
    <p:extLst>
      <p:ext uri="{BB962C8B-B14F-4D97-AF65-F5344CB8AC3E}">
        <p14:creationId xmlns:p14="http://schemas.microsoft.com/office/powerpoint/2010/main" val="1984212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116.55 A strut is a structural part of the suspension and includes the spring and shock absorber in one assembly</a:t>
            </a:r>
            <a:endParaRPr lang="en-US" dirty="0">
              <a:latin typeface="+mj-lt"/>
            </a:endParaRPr>
          </a:p>
        </p:txBody>
      </p:sp>
      <p:pic>
        <p:nvPicPr>
          <p:cNvPr id="3" name="Picture 2" descr="An illustration shows strut as a structural part in a Macpherson strut assemb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95600" y="1622834"/>
            <a:ext cx="2590800" cy="471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559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116.56 A modified strut used on the rear suspension; it is the structural part of the assembly</a:t>
            </a:r>
            <a:endParaRPr lang="en-US" dirty="0">
              <a:latin typeface="+mj-lt"/>
            </a:endParaRPr>
          </a:p>
        </p:txBody>
      </p:sp>
      <p:pic>
        <p:nvPicPr>
          <p:cNvPr id="3" name="Picture 2" descr="An illustration shows a modified strut used on the rear suspension and it is the structural part of the assemb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73859" y="1925277"/>
            <a:ext cx="5796283" cy="4246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162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116.57 Suspension bumpers are used on all suspension systems to prevent metal-to-metal contact between the suspension and the frame or body of the vehicle when the suspension “bottoms out” over large bumps or dips in the road</a:t>
            </a:r>
          </a:p>
        </p:txBody>
      </p:sp>
      <p:pic>
        <p:nvPicPr>
          <p:cNvPr id="3" name="Picture 2" descr="An illustration shows suspension bumpers in SLA and leaf spring suspens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12429" y="1588820"/>
            <a:ext cx="3719142" cy="4589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461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BUMP STOPS</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A bump stop is </a:t>
            </a:r>
            <a:r>
              <a:rPr lang="en-US" dirty="0"/>
              <a:t>a rubber or foam bumper is used to absorb and </a:t>
            </a:r>
            <a:r>
              <a:rPr lang="en-US" dirty="0" smtClean="0"/>
              <a:t>isolate the </a:t>
            </a:r>
            <a:r>
              <a:rPr lang="en-US" dirty="0"/>
              <a:t>suspension from the frame or body</a:t>
            </a:r>
            <a:r>
              <a:rPr lang="en-US" dirty="0" smtClean="0"/>
              <a:t>.</a:t>
            </a:r>
          </a:p>
          <a:p>
            <a:pPr lvl="1"/>
            <a:endParaRPr lang="en-US" dirty="0"/>
          </a:p>
        </p:txBody>
      </p:sp>
    </p:spTree>
    <p:extLst>
      <p:ext uri="{BB962C8B-B14F-4D97-AF65-F5344CB8AC3E}">
        <p14:creationId xmlns:p14="http://schemas.microsoft.com/office/powerpoint/2010/main" val="848827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116.58 A bad suspension bumper (strike-out bumper) that was likely caused by a defective shock absorber. Both will require replacement</a:t>
            </a:r>
          </a:p>
        </p:txBody>
      </p:sp>
      <p:pic>
        <p:nvPicPr>
          <p:cNvPr id="3" name="Picture 2" descr="A photo shows a leaking shock absorber and a torn bump sto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99823" y="2057400"/>
            <a:ext cx="5018291" cy="3768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860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1203</TotalTime>
  <Words>3585</Words>
  <Application>Microsoft Office PowerPoint</Application>
  <PresentationFormat>On-screen Show (4:3)</PresentationFormat>
  <Paragraphs>245</Paragraphs>
  <Slides>100</Slides>
  <Notes>0</Notes>
  <HiddenSlides>0</HiddenSlides>
  <MMClips>0</MMClips>
  <ScaleCrop>false</ScaleCrop>
  <HeadingPairs>
    <vt:vector size="4" baseType="variant">
      <vt:variant>
        <vt:lpstr>Theme</vt:lpstr>
      </vt:variant>
      <vt:variant>
        <vt:i4>6</vt:i4>
      </vt:variant>
      <vt:variant>
        <vt:lpstr>Slide Titles</vt:lpstr>
      </vt:variant>
      <vt:variant>
        <vt:i4>100</vt:i4>
      </vt:variant>
    </vt:vector>
  </HeadingPairs>
  <TitlesOfParts>
    <vt:vector size="106"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INTRODUCTION</vt:lpstr>
      <vt:lpstr>FRAME CONSTRUCTION (1 OF 2)</vt:lpstr>
      <vt:lpstr>FRAME CONSTRUCTION (2 OF 2)</vt:lpstr>
      <vt:lpstr>Figure 116.1 A typical truck frame is an excellent example of a ladder-type frame. The two side members are connected by a crossmember.</vt:lpstr>
      <vt:lpstr>Figure 116.2 Rubber cushions used in body or frame construction isolate noise and vibration from traveling to the passenger compartment.</vt:lpstr>
      <vt:lpstr>Figure 116.3 (a) Separate body and frame construction</vt:lpstr>
      <vt:lpstr>Figure 116.3 (b) unitized construction: the small frame members are for support of the engine and suspension components. Many vehicles attach the suspension components directly to the reinforced sections of the body and do not require the rear frame section.</vt:lpstr>
      <vt:lpstr>Figure 116.4 Welded metal sections create a platform that combines the body with the frame using unit-body construction.</vt:lpstr>
      <vt:lpstr>PLATFORMS</vt:lpstr>
      <vt:lpstr>UNSPRUNG WEIGHT</vt:lpstr>
      <vt:lpstr>TYPES OF SUSPENSIONS</vt:lpstr>
      <vt:lpstr>Figure 116.5 Solid I-beam axle with leaf springs</vt:lpstr>
      <vt:lpstr>Figure 116.6 When one wheel hits a bump or drops into a hole, both left and right wheels are moved. Because both wheels are affected, the ride is often harsh and feels stiff</vt:lpstr>
      <vt:lpstr>Figure 116.7 A typical independent front suspension used on a rear-wheel-drive vehicle. Each wheel can hit a bump or hole in the road independently without affecting the opposite wheel</vt:lpstr>
      <vt:lpstr>HOOKE’S LAW</vt:lpstr>
      <vt:lpstr>Figure 116.8 This spring was depressed 4 inch due to a weight of 2,000 lb. This means that this spring has a spring rate (K) of 500 lb per inch (2,000 ÷ 4 in. = 500 lb./in.)</vt:lpstr>
      <vt:lpstr>QUESTION 1: ?</vt:lpstr>
      <vt:lpstr>ANSWER 1:</vt:lpstr>
      <vt:lpstr>COIL SPRINGS (1 OF 4)</vt:lpstr>
      <vt:lpstr>COIL SPRINGS (2 OF 4)</vt:lpstr>
      <vt:lpstr>COIL SPRINGS (3 OF 4)</vt:lpstr>
      <vt:lpstr>COIL SPRINGS (4 OF 4)</vt:lpstr>
      <vt:lpstr>Figure 116.9 The spring rate of a coil spring is determined by the diameter of the spring and the diameter of the steel used in its construction, plus the number of coils and the free length (height)</vt:lpstr>
      <vt:lpstr>Figure 116.10 Coil spring ends are shaped to fit the needs of a variety of suspension designs</vt:lpstr>
      <vt:lpstr>Figure 116.11 A constant-rate spring compresses at the same rate regardless of the amount of weight that is applied</vt:lpstr>
      <vt:lpstr>Figure 116.12 Variable-rate springs come in a variety of shapes and compress more slowly as weight is applied</vt:lpstr>
      <vt:lpstr>Figure 116.13 Two springs, each with a different spring rate and length, can provide the same ride height even though the higher rate spring will give a stiffer ride</vt:lpstr>
      <vt:lpstr>Figure 116.14 Stiffer springs bounce at a higher frequency than softer springs</vt:lpstr>
      <vt:lpstr>Figure 116.15 The wheel and arm act as a lever to compress the spring. The spring used on the top picture must be stiffer than the spring used on the strut-type suspension shown on the bottom because the length of the lever arm is shorter</vt:lpstr>
      <vt:lpstr>Figure 116.16 The spring cushion helps isolate noise and vibration from being transferred to the passenger compartment</vt:lpstr>
      <vt:lpstr>Tech Tip </vt:lpstr>
      <vt:lpstr>Figure 116.17 This replacement coil spring is coated to prevent rust and corrosion and colored to help identify the spring and/or spring manufacturer</vt:lpstr>
      <vt:lpstr>LEAF SPRINGS (1 OF 2)</vt:lpstr>
      <vt:lpstr>LEAF SPRINGS (2 OF 2) </vt:lpstr>
      <vt:lpstr>Figure 116.18 A typical leaf spring used on the rear of a pickup truck showing the plastic insulator between the leaves, which allows the spring to move without creating wear or noise</vt:lpstr>
      <vt:lpstr>Figure 116.19 A typical leaf spring installation. The longest leaf, called the main leaf, attaches to the frame through a shackle and a hanger</vt:lpstr>
      <vt:lpstr>Figure 116.20 All multileaf springs use a center bolt to not only hold the leaves together but also help retain the leaf spring in the center of the spring perch</vt:lpstr>
      <vt:lpstr>Figure 116.21 When a leaf spring is compressed, the spring flattens and becomes longer. The shackles allow for this lengthening. Rubber bushings are used in the ends of the spring and shackles to help isolate road noise from traveling into the passenger compartment</vt:lpstr>
      <vt:lpstr>Figure 116.22 Typical rear leaf–spring suspension of a rear-wheel-drive vehicle</vt:lpstr>
      <vt:lpstr>Figure 116.23 As the vehicle is loaded, the leaf spring contacts a section of the frame. This shortens the effective length of the spring, which makes it stiffer</vt:lpstr>
      <vt:lpstr>Figure 116.24 Many pickup trucks, vans, and sport-utility vehicles (SUVs) use auxiliary leaf springs that contact the other leaves when the load is increased</vt:lpstr>
      <vt:lpstr>Figure 116.25 (a) A fiberglass spring is composed of long fibers locked together in an epoxy (resin) matrix</vt:lpstr>
      <vt:lpstr>Figure 116.25 (b) When the spring compresses, the bottom of the spring expands and the top compresses. Composite leaf springs are used and mounted transversely (side to side) on Chevrolet Corvettes and at the rear on some other General Motors vehicles</vt:lpstr>
      <vt:lpstr>TORSION BARS</vt:lpstr>
      <vt:lpstr>Figure 116.26 A torsion bar resists twisting and is used as a spring on some cars and many four-wheel-drive pickup trucks and sport-utility vehicles. The larger the diameter, or the shorter the torsion bar, the stiffer the bar. </vt:lpstr>
      <vt:lpstr>Figure 116.27 Longitudinal torsion bars attach at the lower control arm at the front and at the frame at the rear of the bar</vt:lpstr>
      <vt:lpstr>Figure 116.28 One end of the torsion bar attaches to the lower control arm and the other to an anchor arm that is adjustable</vt:lpstr>
      <vt:lpstr>SUSPENSION PRINCIPLES</vt:lpstr>
      <vt:lpstr>Figure 116.29 The spindle supports the wheels and attaches to the control arm with ball-and-socket joints called ball joints. The control arm attaches to the frame of the vehicle through rubber bushings to help isolate noise and vibration between the road and the body</vt:lpstr>
      <vt:lpstr>Figure 116.30 The strut rods provide longitudinal support to the suspension to prevent forward or rearward movement of the control arms</vt:lpstr>
      <vt:lpstr>STEERING KNUCKLES</vt:lpstr>
      <vt:lpstr>Figure 116.31 The steering knuckle used on a short/long-arm front suspension</vt:lpstr>
      <vt:lpstr>Figure 116.32 A kingpin is a steel shaft or pin that joins the steering knuckle to the suspension and allows the steering knuckle to pivot</vt:lpstr>
      <vt:lpstr>CONTROL ARMS</vt:lpstr>
      <vt:lpstr>Figure 116.33 Control arms are used to connect the steering knuckle to the frame or body of the vehicle and provide the structural support for the suspension system</vt:lpstr>
      <vt:lpstr>BALL JOINTS</vt:lpstr>
      <vt:lpstr>Figure 116.34 Ball joints provide the freedom of movement necessary for steering and suspension movements</vt:lpstr>
      <vt:lpstr>Figure 116.35 The upper ball joint is load carrying in this type of suspension because the weight of the vehicle is applied through the spring, upper control arm, and ball joint to the wheel. The lower control arm is a lateral link, and the lower ball joint is called a follower ball joint</vt:lpstr>
      <vt:lpstr>Figure 116.36 The lower ball joint is load carrying in this type of suspension because the weight of the vehicle is applied through the spring, lower control arm, and ball joint to the wheel</vt:lpstr>
      <vt:lpstr>Figure 116.37 All ball joints, whether tension or compression loaded, have a bearing surface between the ball stud and socket</vt:lpstr>
      <vt:lpstr>QUESTION 2: ?</vt:lpstr>
      <vt:lpstr>ANSWER 2:</vt:lpstr>
      <vt:lpstr>STRUT RODS</vt:lpstr>
      <vt:lpstr>Figure 116.38 A strut rod is the longitudinal support to prevent front-to-back wheel movement. Struts rods are used when there is only one lower control arm bushing and not used where there are two lower control arm bushings</vt:lpstr>
      <vt:lpstr>Figure 116.39 Strut rod bushings insulate the steel bar from the vehicle frame or body</vt:lpstr>
      <vt:lpstr>STABILIZER BARS</vt:lpstr>
      <vt:lpstr>Figure 116.40 Typical stabilizer bar installation</vt:lpstr>
      <vt:lpstr>Figure 116.41 As the body of the vehicle leans, the stabilizer bar is twisted. The force exerted by the stabilizer bar counteracts the body lean</vt:lpstr>
      <vt:lpstr>Figure 116.42 Stabilizer bar links are sold as a kit consisting of the long bolt with steel sleeve and rubber bushings. Steel washers are used on both sides of the rubber bushings as shown</vt:lpstr>
      <vt:lpstr>Figure 116.43 A high-performance stabilizer bar that uses a urethane bushing instead of a rubber bushing used in most vehicles. However, the urethane bushing tends to transmit road noise and may be objectionable to some vehicle owners</vt:lpstr>
      <vt:lpstr>QUESTION 3: ?</vt:lpstr>
      <vt:lpstr>ANSWER 3:</vt:lpstr>
      <vt:lpstr>SHOCK ABSORBERS (1 OF 3)</vt:lpstr>
      <vt:lpstr>SHOCK ABSORBERS (2 OF 3)</vt:lpstr>
      <vt:lpstr>SHOCK ABSORBERS (3 OF 3)</vt:lpstr>
      <vt:lpstr>Figure 116.44 (a) Movement of the vehicle is supported by springs without a dampening device. (b) Spring action is dampened with a shock absorber. (c) The function of any shock absorber is to dampen the movement or action of a spring, similar to using a liquid to control the movement of a weight on a spring (d).</vt:lpstr>
      <vt:lpstr>Figure 116.45 Shock absorbers work best when mounted as close to the spring as possible. Shock absorbers that are mounted straight up and down offer the most dampening</vt:lpstr>
      <vt:lpstr>Figure 116.46 When a vehicle hits a bump in the road, the suspension moves upward. This is called compression or jounce. Rebound is when the spring (coil, torsion bar, or leaf) returns to its original position</vt:lpstr>
      <vt:lpstr>Figure 116.47 (a) A cutaway drawing of a typical double-tube shock absorber</vt:lpstr>
      <vt:lpstr>Figure 116.47 (b) Notice the position of the intake and compression valve during rebound (extension) and jounce (compression)</vt:lpstr>
      <vt:lpstr>Figure 116.48 Oil flow through a deflected disc-type piston valve. The deflecting disc can react rapidly to suspension movement. For example, if a large bump is hit at high speed, the disc can deflect completely and allow the suspension to reach its maximum jounce distance while maintaining a controlled rate of movement</vt:lpstr>
      <vt:lpstr>Figure 116.49 Gas-charged shock absorbers are manufactured with a double-tube design similar to conventional shock absorbers and with a single or monotube design</vt:lpstr>
      <vt:lpstr>Figure 116.50 A rubber tube forms an inflatable air chamber at the top of an air shock. The higher the air pressure in the chamber, the stiffer the shock</vt:lpstr>
      <vt:lpstr>Figure 116.51 (a) The front suspension of a Lincoln with an air-spring suspension</vt:lpstr>
      <vt:lpstr>Figure 116.51 (b) Always check in the trunk for the cutoff switch for a vehicle equipped with an air suspension before hoisting or towing the vehicle</vt:lpstr>
      <vt:lpstr>Figure 116.52 Some air springs are auxiliary units to the coil spring and are used to control ride height while the coil spring is the weight-bearing unit</vt:lpstr>
      <vt:lpstr>Figure 116.53 A coil-over shock is a standard hydraulic shock absorber with a coil spring wrapped around it to increase stiffness and/or take some of the carrying weight off of the springs</vt:lpstr>
      <vt:lpstr>FREQUENTLY ASKED QUESTION</vt:lpstr>
      <vt:lpstr>Figure 116.54 The shock absorber is on the right and the fluid reservoir for the shock is on the left</vt:lpstr>
      <vt:lpstr>STRUTS (1 OF 2)</vt:lpstr>
      <vt:lpstr>STRUTS (2 OF 2)</vt:lpstr>
      <vt:lpstr>Figure 116.55 A strut is a structural part of the suspension and includes the spring and shock absorber in one assembly</vt:lpstr>
      <vt:lpstr>Figure 116.56 A modified strut used on the rear suspension; it is the structural part of the assembly</vt:lpstr>
      <vt:lpstr>Figure 116.57 Suspension bumpers are used on all suspension systems to prevent metal-to-metal contact between the suspension and the frame or body of the vehicle when the suspension “bottoms out” over large bumps or dips in the road</vt:lpstr>
      <vt:lpstr>BUMP STOPS</vt:lpstr>
      <vt:lpstr>Figure 116.58 A bad suspension bumper (strike-out bumper) that was likely caused by a defective shock absorber. Both will require replacement</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116</dc:title>
  <dc:creator>Curt &amp; Tammy</dc:creator>
  <cp:lastModifiedBy>Curt &amp; Tammy</cp:lastModifiedBy>
  <cp:revision>62</cp:revision>
  <dcterms:created xsi:type="dcterms:W3CDTF">2018-09-25T19:30:15Z</dcterms:created>
  <dcterms:modified xsi:type="dcterms:W3CDTF">2019-07-08T19:06:27Z</dcterms:modified>
</cp:coreProperties>
</file>