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270" r:id="rId14"/>
    <p:sldId id="274" r:id="rId15"/>
    <p:sldId id="318" r:id="rId16"/>
    <p:sldId id="358" r:id="rId17"/>
    <p:sldId id="394" r:id="rId18"/>
    <p:sldId id="359" r:id="rId19"/>
    <p:sldId id="267" r:id="rId20"/>
    <p:sldId id="268" r:id="rId21"/>
    <p:sldId id="395" r:id="rId22"/>
    <p:sldId id="360" r:id="rId23"/>
    <p:sldId id="361" r:id="rId24"/>
    <p:sldId id="362" r:id="rId25"/>
    <p:sldId id="363" r:id="rId26"/>
    <p:sldId id="396" r:id="rId27"/>
    <p:sldId id="397" r:id="rId28"/>
    <p:sldId id="398" r:id="rId29"/>
    <p:sldId id="364" r:id="rId30"/>
    <p:sldId id="365" r:id="rId31"/>
    <p:sldId id="366" r:id="rId32"/>
    <p:sldId id="367" r:id="rId33"/>
    <p:sldId id="272" r:id="rId34"/>
    <p:sldId id="368" r:id="rId35"/>
    <p:sldId id="399" r:id="rId36"/>
    <p:sldId id="369" r:id="rId37"/>
    <p:sldId id="286" r:id="rId38"/>
    <p:sldId id="287" r:id="rId39"/>
    <p:sldId id="400" r:id="rId40"/>
    <p:sldId id="370" r:id="rId41"/>
    <p:sldId id="371" r:id="rId42"/>
    <p:sldId id="401" r:id="rId43"/>
    <p:sldId id="372" r:id="rId44"/>
    <p:sldId id="373" r:id="rId45"/>
    <p:sldId id="402" r:id="rId46"/>
    <p:sldId id="374" r:id="rId47"/>
    <p:sldId id="375" r:id="rId48"/>
    <p:sldId id="376" r:id="rId49"/>
    <p:sldId id="377" r:id="rId50"/>
    <p:sldId id="378" r:id="rId51"/>
    <p:sldId id="379" r:id="rId52"/>
    <p:sldId id="403" r:id="rId53"/>
    <p:sldId id="380" r:id="rId54"/>
    <p:sldId id="404" r:id="rId55"/>
    <p:sldId id="381" r:id="rId56"/>
    <p:sldId id="382" r:id="rId57"/>
    <p:sldId id="383" r:id="rId58"/>
    <p:sldId id="384" r:id="rId59"/>
    <p:sldId id="385" r:id="rId60"/>
    <p:sldId id="405" r:id="rId61"/>
    <p:sldId id="386" r:id="rId62"/>
    <p:sldId id="406" r:id="rId63"/>
    <p:sldId id="387" r:id="rId64"/>
    <p:sldId id="407" r:id="rId65"/>
    <p:sldId id="388" r:id="rId66"/>
    <p:sldId id="408" r:id="rId67"/>
    <p:sldId id="389" r:id="rId68"/>
    <p:sldId id="390" r:id="rId69"/>
    <p:sldId id="409" r:id="rId70"/>
    <p:sldId id="391" r:id="rId71"/>
    <p:sldId id="392" r:id="rId72"/>
    <p:sldId id="393" r:id="rId73"/>
    <p:sldId id="299" r:id="rId74"/>
    <p:sldId id="300" r:id="rId75"/>
    <p:sldId id="357"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26"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2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99811"/>
            <a:ext cx="8229600" cy="524087"/>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3"/>
          </p:nvPr>
        </p:nvSpPr>
        <p:spPr>
          <a:xfrm>
            <a:off x="457200" y="5703888"/>
            <a:ext cx="8229600" cy="4683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77622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9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Tire and Wheel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115.5 </a:t>
            </a:r>
            <a:r>
              <a:rPr lang="en-US" sz="2400" dirty="0">
                <a:latin typeface="+mj-lt"/>
              </a:rPr>
              <a:t>A temporary inflation pump that uses 12 volts from the cigarette lighter to inflate the tire</a:t>
            </a:r>
            <a:endParaRPr lang="en-US" dirty="0">
              <a:latin typeface="+mj-lt"/>
            </a:endParaRPr>
          </a:p>
        </p:txBody>
      </p:sp>
      <p:pic>
        <p:nvPicPr>
          <p:cNvPr id="6" name="Picture 2" descr="An illustration shows a temporary inflation pump connected to tire via a tube and electrically connected to 12 Volts power (from lighter socke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89198" y="2667000"/>
            <a:ext cx="4165602" cy="260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2005" y="152400"/>
            <a:ext cx="8229600" cy="1107996"/>
          </a:xfrm>
        </p:spPr>
        <p:txBody>
          <a:bodyPr>
            <a:spAutoFit/>
          </a:bodyPr>
          <a:lstStyle/>
          <a:p>
            <a:r>
              <a:rPr lang="en-US" sz="2400" b="0" dirty="0" smtClean="0">
                <a:latin typeface="+mj-lt"/>
              </a:rPr>
              <a:t>11. To </a:t>
            </a:r>
            <a:r>
              <a:rPr lang="en-US" sz="2400" b="0" dirty="0">
                <a:latin typeface="+mj-lt"/>
              </a:rPr>
              <a:t>be assured of an airtight patch, the adhesive </a:t>
            </a:r>
            <a:r>
              <a:rPr lang="en-US" sz="2400" b="0" dirty="0" smtClean="0">
                <a:latin typeface="+mj-lt"/>
              </a:rPr>
              <a:t>of the </a:t>
            </a:r>
            <a:r>
              <a:rPr lang="en-US" sz="2400" b="0" dirty="0">
                <a:latin typeface="+mj-lt"/>
              </a:rPr>
              <a:t>patch should be “stitched” to the inside of </a:t>
            </a:r>
            <a:r>
              <a:rPr lang="en-US" sz="2400" b="0" dirty="0" smtClean="0">
                <a:latin typeface="+mj-lt"/>
              </a:rPr>
              <a:t>the tire </a:t>
            </a:r>
            <a:r>
              <a:rPr lang="en-US" sz="2400" b="0" dirty="0">
                <a:latin typeface="+mj-lt"/>
              </a:rPr>
              <a:t>using a serrated roller called a stitching tool.</a:t>
            </a:r>
            <a:endParaRPr lang="en-US" sz="2400" dirty="0">
              <a:latin typeface="+mj-lt"/>
            </a:endParaRPr>
          </a:p>
        </p:txBody>
      </p:sp>
      <p:pic>
        <p:nvPicPr>
          <p:cNvPr id="7170" name="Picture 2" descr="A photo shows the adhesive of the patch “stitched” to the inside of the tire using a serrated roller called a stitching too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61067" y="1787651"/>
            <a:ext cx="5611476" cy="372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9127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5882" y="304800"/>
            <a:ext cx="8229600" cy="923330"/>
          </a:xfrm>
        </p:spPr>
        <p:txBody>
          <a:bodyPr>
            <a:spAutoFit/>
          </a:bodyPr>
          <a:lstStyle/>
          <a:p>
            <a:r>
              <a:rPr lang="en-US" sz="2000" b="0" dirty="0" smtClean="0">
                <a:latin typeface="+mj-lt"/>
              </a:rPr>
              <a:t>12. A </a:t>
            </a:r>
            <a:r>
              <a:rPr lang="en-US" sz="2000" b="0" dirty="0">
                <a:latin typeface="+mj-lt"/>
              </a:rPr>
              <a:t>view of the plug from the outside of the tire </a:t>
            </a:r>
            <a:r>
              <a:rPr lang="en-US" sz="2000" b="0" dirty="0" smtClean="0">
                <a:latin typeface="+mj-lt"/>
              </a:rPr>
              <a:t>after metal </a:t>
            </a:r>
            <a:r>
              <a:rPr lang="en-US" sz="2000" b="0" dirty="0">
                <a:latin typeface="+mj-lt"/>
              </a:rPr>
              <a:t>covering used to pierce the puncture is </a:t>
            </a:r>
            <a:r>
              <a:rPr lang="en-US" sz="2000" b="0" dirty="0" smtClean="0">
                <a:latin typeface="+mj-lt"/>
              </a:rPr>
              <a:t>removed from </a:t>
            </a:r>
            <a:r>
              <a:rPr lang="en-US" sz="2000" b="0" dirty="0">
                <a:latin typeface="+mj-lt"/>
              </a:rPr>
              <a:t>the patch plug. The plug can be </a:t>
            </a:r>
            <a:r>
              <a:rPr lang="en-US" sz="2000" b="0" dirty="0" smtClean="0">
                <a:latin typeface="+mj-lt"/>
              </a:rPr>
              <a:t>trimmed to </a:t>
            </a:r>
            <a:r>
              <a:rPr lang="en-US" sz="2000" b="0" dirty="0">
                <a:latin typeface="+mj-lt"/>
              </a:rPr>
              <a:t>the level of the tread using side cutters or a knife.</a:t>
            </a:r>
            <a:endParaRPr lang="en-US" sz="2000" dirty="0">
              <a:latin typeface="+mj-lt"/>
            </a:endParaRPr>
          </a:p>
        </p:txBody>
      </p:sp>
      <p:pic>
        <p:nvPicPr>
          <p:cNvPr id="7170" name="Picture 2" descr="A photo shows a view of the plug from the outside of the tire after metal covering used to pierce the puncture is removed from the patch plug. The plug can be trimmed to the level of the tread using side cutters or a knif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41031" y="2065501"/>
            <a:ext cx="4659302" cy="308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704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115.6 </a:t>
            </a:r>
            <a:r>
              <a:rPr lang="en-US" sz="2400" dirty="0">
                <a:latin typeface="+mj-lt"/>
              </a:rPr>
              <a:t>Many vehicle manufacturers include an aerosol can of sealer on vehicles that are not equipped with a conventional spare tire</a:t>
            </a:r>
            <a:endParaRPr lang="en-US" sz="2400" dirty="0">
              <a:latin typeface="+mj-lt"/>
            </a:endParaRPr>
          </a:p>
        </p:txBody>
      </p:sp>
      <p:pic>
        <p:nvPicPr>
          <p:cNvPr id="3" name="Picture 2" descr="An illustration shows an aerosol sealer connected to the tire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5063" y="2057400"/>
            <a:ext cx="5113870" cy="372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5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NITROGEN INFLATION</a:t>
            </a:r>
            <a:endParaRPr lang="en-US" dirty="0">
              <a:latin typeface="+mj-lt"/>
            </a:endParaRPr>
          </a:p>
        </p:txBody>
      </p:sp>
      <p:sp>
        <p:nvSpPr>
          <p:cNvPr id="3" name="Content Placeholder 2"/>
          <p:cNvSpPr>
            <a:spLocks noGrp="1"/>
          </p:cNvSpPr>
          <p:nvPr>
            <p:ph idx="1"/>
          </p:nvPr>
        </p:nvSpPr>
        <p:spPr/>
        <p:txBody>
          <a:bodyPr/>
          <a:lstStyle/>
          <a:p>
            <a:r>
              <a:rPr lang="en-US" sz="2400" dirty="0" smtClean="0"/>
              <a:t>Definition</a:t>
            </a:r>
          </a:p>
          <a:p>
            <a:pPr lvl="1"/>
            <a:r>
              <a:rPr lang="en-US" sz="2000" dirty="0"/>
              <a:t>Air contains about 78% nitrogen, 21% oxygen, </a:t>
            </a:r>
            <a:r>
              <a:rPr lang="en-US" sz="2000" dirty="0" smtClean="0"/>
              <a:t>and 1</a:t>
            </a:r>
            <a:r>
              <a:rPr lang="en-US" sz="2000" dirty="0"/>
              <a:t>% other gases</a:t>
            </a:r>
            <a:r>
              <a:rPr lang="en-US" sz="2000" dirty="0" smtClean="0"/>
              <a:t>.</a:t>
            </a:r>
          </a:p>
          <a:p>
            <a:pPr lvl="1"/>
            <a:r>
              <a:rPr lang="en-US" sz="2000" dirty="0"/>
              <a:t>Some shops recommend and </a:t>
            </a:r>
            <a:r>
              <a:rPr lang="en-US" sz="2000" dirty="0" smtClean="0"/>
              <a:t>inflate tires </a:t>
            </a:r>
            <a:r>
              <a:rPr lang="en-US" sz="2000" dirty="0"/>
              <a:t>using nitrogen instead of using compressed air</a:t>
            </a:r>
            <a:r>
              <a:rPr lang="en-US" sz="2000" dirty="0" smtClean="0"/>
              <a:t>.</a:t>
            </a:r>
          </a:p>
          <a:p>
            <a:r>
              <a:rPr lang="en-US" sz="2400" dirty="0" smtClean="0"/>
              <a:t>Reasons to Use Nitrogen</a:t>
            </a:r>
          </a:p>
          <a:p>
            <a:pPr lvl="1"/>
            <a:r>
              <a:rPr lang="en-US" sz="2000" dirty="0"/>
              <a:t>The nitrogen molecule is slightly larger than the oxygen </a:t>
            </a:r>
            <a:r>
              <a:rPr lang="en-US" sz="2000" dirty="0" smtClean="0"/>
              <a:t>molecule so </a:t>
            </a:r>
            <a:r>
              <a:rPr lang="en-US" sz="2000" dirty="0"/>
              <a:t>the tire will </a:t>
            </a:r>
            <a:r>
              <a:rPr lang="en-US" sz="2000" dirty="0" smtClean="0"/>
              <a:t>not loose pressure as quickly.</a:t>
            </a:r>
          </a:p>
          <a:p>
            <a:pPr lvl="1"/>
            <a:r>
              <a:rPr lang="en-US" sz="2000" dirty="0"/>
              <a:t>Compressed nitrogen contains less moisture than </a:t>
            </a:r>
            <a:r>
              <a:rPr lang="en-US" sz="2000" dirty="0" smtClean="0"/>
              <a:t>compressed air.</a:t>
            </a:r>
          </a:p>
          <a:p>
            <a:pPr lvl="1"/>
            <a:r>
              <a:rPr lang="en-US" sz="2000" dirty="0" smtClean="0"/>
              <a:t>Less oxidation </a:t>
            </a:r>
            <a:r>
              <a:rPr lang="en-US" sz="2000" dirty="0"/>
              <a:t>of the inner liner of the tire and the </a:t>
            </a:r>
            <a:r>
              <a:rPr lang="en-US" sz="2000" dirty="0" smtClean="0"/>
              <a:t>corrosion of </a:t>
            </a:r>
            <a:r>
              <a:rPr lang="en-US" sz="2000" dirty="0"/>
              <a:t>the wheel.</a:t>
            </a:r>
            <a:endParaRPr lang="en-US" sz="2000" dirty="0" smtClean="0"/>
          </a:p>
          <a:p>
            <a:pPr lvl="1"/>
            <a:endParaRPr lang="en-US" dirty="0"/>
          </a:p>
        </p:txBody>
      </p:sp>
    </p:spTree>
    <p:extLst>
      <p:ext uri="{BB962C8B-B14F-4D97-AF65-F5344CB8AC3E}">
        <p14:creationId xmlns:p14="http://schemas.microsoft.com/office/powerpoint/2010/main" val="421923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115.7 </a:t>
            </a:r>
            <a:r>
              <a:rPr lang="en-US" sz="2400" dirty="0">
                <a:latin typeface="+mj-lt"/>
              </a:rPr>
              <a:t>Most shops that use nitrogen inflation install a green tire valve cap to let others know that nitrogen, rather than air, has been used to inflate the tire</a:t>
            </a:r>
            <a:endParaRPr lang="en-US" dirty="0">
              <a:latin typeface="+mj-lt"/>
            </a:endParaRPr>
          </a:p>
        </p:txBody>
      </p:sp>
      <p:pic>
        <p:nvPicPr>
          <p:cNvPr id="3" name="Picture 2" descr="A photo shows a green cap over tire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8196" y="1981200"/>
            <a:ext cx="4927604" cy="370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advantage of nitrogen inflation?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Less moisture and corrosion, slower pressure loss, and less oxidation of the inner liner.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INSPECTION</a:t>
            </a:r>
            <a:endParaRPr lang="en-US" dirty="0">
              <a:latin typeface="+mj-lt"/>
            </a:endParaRPr>
          </a:p>
        </p:txBody>
      </p:sp>
      <p:sp>
        <p:nvSpPr>
          <p:cNvPr id="3" name="Content Placeholder 2"/>
          <p:cNvSpPr>
            <a:spLocks noGrp="1"/>
          </p:cNvSpPr>
          <p:nvPr>
            <p:ph idx="1"/>
          </p:nvPr>
        </p:nvSpPr>
        <p:spPr/>
        <p:txBody>
          <a:bodyPr/>
          <a:lstStyle/>
          <a:p>
            <a:r>
              <a:rPr lang="en-US" dirty="0" smtClean="0"/>
              <a:t>Visual Inspection</a:t>
            </a:r>
          </a:p>
          <a:p>
            <a:pPr lvl="1"/>
            <a:r>
              <a:rPr lang="en-US" dirty="0" smtClean="0"/>
              <a:t>Excessive wear</a:t>
            </a:r>
          </a:p>
          <a:p>
            <a:pPr lvl="1"/>
            <a:r>
              <a:rPr lang="en-US" dirty="0" smtClean="0"/>
              <a:t>Sidewall faults</a:t>
            </a:r>
          </a:p>
          <a:p>
            <a:pPr lvl="1"/>
            <a:r>
              <a:rPr lang="en-US" dirty="0" smtClean="0"/>
              <a:t>Under inflation (edge wear)</a:t>
            </a:r>
          </a:p>
          <a:p>
            <a:pPr lvl="1"/>
            <a:r>
              <a:rPr lang="en-US" dirty="0" smtClean="0"/>
              <a:t>Over inflation (center wear)</a:t>
            </a:r>
          </a:p>
          <a:p>
            <a:pPr lvl="1"/>
            <a:r>
              <a:rPr lang="en-US" dirty="0" smtClean="0"/>
              <a:t>Wear as indicated by an alignment issue</a:t>
            </a:r>
          </a:p>
          <a:p>
            <a:r>
              <a:rPr lang="en-US" dirty="0" smtClean="0"/>
              <a:t>Tread Depth</a:t>
            </a:r>
          </a:p>
          <a:p>
            <a:pPr lvl="1"/>
            <a:r>
              <a:rPr lang="en-US" dirty="0" smtClean="0"/>
              <a:t> </a:t>
            </a:r>
            <a:r>
              <a:rPr lang="en-US" dirty="0"/>
              <a:t>New tires = 11/32 </a:t>
            </a:r>
            <a:r>
              <a:rPr lang="en-US" dirty="0" smtClean="0"/>
              <a:t>inch</a:t>
            </a:r>
          </a:p>
          <a:p>
            <a:pPr lvl="1"/>
            <a:r>
              <a:rPr lang="en-US" dirty="0"/>
              <a:t>3/32 inch or less—Replace (2/32 inch is the legal limit)</a:t>
            </a:r>
            <a:endParaRPr lang="en-US" dirty="0"/>
          </a:p>
        </p:txBody>
      </p:sp>
    </p:spTree>
    <p:extLst>
      <p:ext uri="{BB962C8B-B14F-4D97-AF65-F5344CB8AC3E}">
        <p14:creationId xmlns:p14="http://schemas.microsoft.com/office/powerpoint/2010/main" val="27914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115.8 </a:t>
            </a:r>
            <a:r>
              <a:rPr lang="en-US" sz="2400" dirty="0">
                <a:latin typeface="+mj-lt"/>
              </a:rPr>
              <a:t>Excessively worn tire showing the belt material on the inside edge. This tire requires replacement</a:t>
            </a:r>
            <a:endParaRPr lang="en-US" dirty="0">
              <a:latin typeface="+mj-lt"/>
            </a:endParaRPr>
          </a:p>
        </p:txBody>
      </p:sp>
      <p:pic>
        <p:nvPicPr>
          <p:cNvPr id="3" name="Picture 2" descr="A photo shows an excessively worn tire showing the belt material on the inside ed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599" y="20574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6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115.9 </a:t>
            </a:r>
            <a:r>
              <a:rPr lang="en-US" sz="2400" dirty="0">
                <a:latin typeface="+mj-lt"/>
              </a:rPr>
              <a:t>A bulge in a tire as a result of either an injury to the sidewall, such as contact with a curb, or an internal fault in the tire. This tire requires replacement</a:t>
            </a:r>
            <a:endParaRPr lang="en-US" dirty="0">
              <a:latin typeface="+mj-lt"/>
            </a:endParaRPr>
          </a:p>
        </p:txBody>
      </p:sp>
      <p:pic>
        <p:nvPicPr>
          <p:cNvPr id="3" name="Picture 2" descr="A photo shows a bulge in the side wall of a ti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7354" y="2286000"/>
            <a:ext cx="4280770" cy="275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8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115.10 </a:t>
            </a:r>
            <a:r>
              <a:rPr lang="en-US" sz="2400" dirty="0">
                <a:latin typeface="+mj-lt"/>
              </a:rPr>
              <a:t>Wear on the outside shoulder only is an indication of an alignment problem</a:t>
            </a:r>
            <a:endParaRPr lang="en-US" dirty="0">
              <a:latin typeface="+mj-lt"/>
            </a:endParaRPr>
          </a:p>
        </p:txBody>
      </p:sp>
      <p:pic>
        <p:nvPicPr>
          <p:cNvPr id="3" name="Picture 2" descr="A photo shows a tire with wear on the outside shoulder. It is an indicator of alignment probl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1064" y="1905000"/>
            <a:ext cx="4167140" cy="366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2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115.1</a:t>
            </a:r>
            <a:r>
              <a:rPr lang="en-US" dirty="0" smtClean="0"/>
              <a:t> </a:t>
            </a:r>
            <a:r>
              <a:rPr lang="en-US" dirty="0"/>
              <a:t>State the importance of proper tire inflation</a:t>
            </a:r>
            <a:r>
              <a:rPr lang="en-US" dirty="0" smtClean="0"/>
              <a:t>.</a:t>
            </a:r>
          </a:p>
          <a:p>
            <a:pPr marL="0" indent="0">
              <a:buNone/>
            </a:pPr>
            <a:r>
              <a:rPr lang="en-US" b="1" dirty="0" smtClean="0">
                <a:solidFill>
                  <a:srgbClr val="005A70"/>
                </a:solidFill>
              </a:rPr>
              <a:t>115.2 </a:t>
            </a:r>
            <a:r>
              <a:rPr lang="en-US" dirty="0"/>
              <a:t>Describe tire inspection</a:t>
            </a:r>
            <a:r>
              <a:rPr lang="en-US" dirty="0" smtClean="0"/>
              <a:t>.</a:t>
            </a:r>
          </a:p>
          <a:p>
            <a:pPr marL="0" indent="0">
              <a:buNone/>
            </a:pPr>
            <a:r>
              <a:rPr lang="en-US" b="1" dirty="0" smtClean="0">
                <a:solidFill>
                  <a:srgbClr val="005A70"/>
                </a:solidFill>
              </a:rPr>
              <a:t>115.3 </a:t>
            </a:r>
            <a:r>
              <a:rPr lang="en-US" dirty="0"/>
              <a:t>Describe the correct lug nut removal, tightening </a:t>
            </a:r>
            <a:r>
              <a:rPr lang="en-US" dirty="0" smtClean="0"/>
              <a:t>procedure, and </a:t>
            </a:r>
            <a:r>
              <a:rPr lang="en-US" dirty="0"/>
              <a:t>torque for wheel installation</a:t>
            </a:r>
            <a:r>
              <a:rPr lang="en-US" dirty="0" smtClean="0"/>
              <a:t>.</a:t>
            </a:r>
          </a:p>
          <a:p>
            <a:pPr marL="0" indent="0">
              <a:buNone/>
            </a:pPr>
            <a:r>
              <a:rPr lang="en-US" b="1" dirty="0" smtClean="0">
                <a:solidFill>
                  <a:schemeClr val="accent2"/>
                </a:solidFill>
              </a:rPr>
              <a:t>115.4</a:t>
            </a:r>
            <a:r>
              <a:rPr lang="en-US" dirty="0" smtClean="0"/>
              <a:t> </a:t>
            </a:r>
            <a:r>
              <a:rPr lang="en-US" dirty="0"/>
              <a:t>State the purpose of tire rotation</a:t>
            </a:r>
            <a:r>
              <a:rPr lang="en-US" dirty="0" smtClean="0"/>
              <a:t>.</a:t>
            </a:r>
          </a:p>
          <a:p>
            <a:pPr marL="0" indent="0">
              <a:buNone/>
            </a:pPr>
            <a:r>
              <a:rPr lang="en-US" b="1" dirty="0" smtClean="0">
                <a:solidFill>
                  <a:schemeClr val="accent2"/>
                </a:solidFill>
              </a:rPr>
              <a:t>115.5</a:t>
            </a:r>
            <a:r>
              <a:rPr lang="en-US" dirty="0" smtClean="0"/>
              <a:t> </a:t>
            </a:r>
            <a:r>
              <a:rPr lang="en-US" dirty="0"/>
              <a:t>Discuss radial runout and lateral runout.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115.11 </a:t>
            </a:r>
            <a:r>
              <a:rPr lang="en-US" sz="2000" dirty="0">
                <a:latin typeface="+mj-lt"/>
              </a:rPr>
              <a:t>A display at a Lexus dealer used to show customers a visual representation of what a tire looks like at various tread depth amounts. This display helps vehicle owners understand tire tread depth measurements</a:t>
            </a:r>
            <a:endParaRPr lang="en-US" sz="2000" dirty="0">
              <a:latin typeface="+mj-lt"/>
            </a:endParaRPr>
          </a:p>
        </p:txBody>
      </p:sp>
      <p:pic>
        <p:nvPicPr>
          <p:cNvPr id="3" name="Picture 2" descr="A photo shows a display at nexus dealer showing various stages of tire wear. The first is a brand new tire, the second has half worn out threads, and the third has no threads and is fully worn 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7321" y="2133600"/>
            <a:ext cx="39806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5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 REMOVAL/ INSTALLATION (1 OF 3)</a:t>
            </a:r>
            <a:endParaRPr lang="en-US" dirty="0">
              <a:latin typeface="+mj-lt"/>
            </a:endParaRPr>
          </a:p>
        </p:txBody>
      </p:sp>
      <p:sp>
        <p:nvSpPr>
          <p:cNvPr id="3" name="Content Placeholder 2"/>
          <p:cNvSpPr>
            <a:spLocks noGrp="1"/>
          </p:cNvSpPr>
          <p:nvPr>
            <p:ph idx="1"/>
          </p:nvPr>
        </p:nvSpPr>
        <p:spPr/>
        <p:txBody>
          <a:bodyPr/>
          <a:lstStyle/>
          <a:p>
            <a:r>
              <a:rPr lang="en-US" dirty="0" smtClean="0"/>
              <a:t>Lug Nuts</a:t>
            </a:r>
          </a:p>
          <a:p>
            <a:pPr lvl="1"/>
            <a:r>
              <a:rPr lang="en-US" dirty="0"/>
              <a:t>When removing lug nuts, notice the amount of </a:t>
            </a:r>
            <a:r>
              <a:rPr lang="en-US" dirty="0" smtClean="0"/>
              <a:t>force needed </a:t>
            </a:r>
            <a:r>
              <a:rPr lang="en-US" dirty="0"/>
              <a:t>to remove the </a:t>
            </a:r>
            <a:r>
              <a:rPr lang="en-US" dirty="0" smtClean="0"/>
              <a:t>nuts.</a:t>
            </a:r>
          </a:p>
          <a:p>
            <a:pPr lvl="1"/>
            <a:r>
              <a:rPr lang="en-US" dirty="0"/>
              <a:t>Always start wheel lug nuts by hand</a:t>
            </a:r>
            <a:r>
              <a:rPr lang="en-US" dirty="0" smtClean="0"/>
              <a:t>.</a:t>
            </a:r>
          </a:p>
          <a:p>
            <a:r>
              <a:rPr lang="en-US" dirty="0" smtClean="0"/>
              <a:t>Lug Nut Torque</a:t>
            </a:r>
          </a:p>
          <a:p>
            <a:pPr lvl="1"/>
            <a:r>
              <a:rPr lang="en-US" dirty="0" smtClean="0"/>
              <a:t>Make certain that </a:t>
            </a:r>
            <a:r>
              <a:rPr lang="en-US" dirty="0"/>
              <a:t>the wheel studs are clean and </a:t>
            </a:r>
            <a:r>
              <a:rPr lang="en-US" dirty="0" smtClean="0"/>
              <a:t>dry.</a:t>
            </a:r>
          </a:p>
          <a:p>
            <a:pPr lvl="1"/>
            <a:r>
              <a:rPr lang="en-US" dirty="0" smtClean="0"/>
              <a:t>Torque to the manufacturer’s </a:t>
            </a:r>
            <a:r>
              <a:rPr lang="en-US" dirty="0"/>
              <a:t>specifications.</a:t>
            </a:r>
            <a:endParaRPr lang="en-US" dirty="0"/>
          </a:p>
        </p:txBody>
      </p:sp>
    </p:spTree>
    <p:extLst>
      <p:ext uri="{BB962C8B-B14F-4D97-AF65-F5344CB8AC3E}">
        <p14:creationId xmlns:p14="http://schemas.microsoft.com/office/powerpoint/2010/main" val="158162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WHEEL REMOVAL/ </a:t>
            </a:r>
            <a:r>
              <a:rPr lang="en-US" dirty="0" smtClean="0">
                <a:latin typeface="+mj-lt"/>
              </a:rPr>
              <a:t>INSTALLATION (2 OF 3)</a:t>
            </a:r>
            <a:endParaRPr lang="en-US" dirty="0">
              <a:latin typeface="+mj-lt"/>
            </a:endParaRPr>
          </a:p>
        </p:txBody>
      </p:sp>
      <p:sp>
        <p:nvSpPr>
          <p:cNvPr id="3" name="Content Placeholder 2"/>
          <p:cNvSpPr>
            <a:spLocks noGrp="1"/>
          </p:cNvSpPr>
          <p:nvPr>
            <p:ph idx="1"/>
          </p:nvPr>
        </p:nvSpPr>
        <p:spPr/>
        <p:txBody>
          <a:bodyPr/>
          <a:lstStyle/>
          <a:p>
            <a:r>
              <a:rPr lang="en-US" dirty="0" smtClean="0"/>
              <a:t>Tightening Sequence</a:t>
            </a:r>
          </a:p>
          <a:p>
            <a:pPr lvl="1"/>
            <a:r>
              <a:rPr lang="en-US" dirty="0"/>
              <a:t>Always tighten lug nuts gradually </a:t>
            </a:r>
            <a:r>
              <a:rPr lang="en-US" dirty="0" smtClean="0"/>
              <a:t>in the </a:t>
            </a:r>
            <a:r>
              <a:rPr lang="en-US" dirty="0"/>
              <a:t>proper sequence—star pattern (tighten one nut, skip one, </a:t>
            </a:r>
            <a:r>
              <a:rPr lang="en-US" dirty="0" smtClean="0"/>
              <a:t>and tighten </a:t>
            </a:r>
            <a:r>
              <a:rPr lang="en-US" dirty="0"/>
              <a:t>the next nut</a:t>
            </a:r>
            <a:r>
              <a:rPr lang="en-US" dirty="0" smtClean="0"/>
              <a:t>).</a:t>
            </a:r>
          </a:p>
          <a:p>
            <a:pPr lvl="1"/>
            <a:r>
              <a:rPr lang="en-US" dirty="0"/>
              <a:t>When </a:t>
            </a:r>
            <a:r>
              <a:rPr lang="en-US" dirty="0" smtClean="0"/>
              <a:t>removing or </a:t>
            </a:r>
            <a:r>
              <a:rPr lang="en-US" dirty="0"/>
              <a:t>installing a locked lug nut, be sure the key is held square </a:t>
            </a:r>
            <a:r>
              <a:rPr lang="en-US" dirty="0" smtClean="0"/>
              <a:t>to the </a:t>
            </a:r>
            <a:r>
              <a:rPr lang="en-US" dirty="0"/>
              <a:t>lug nut to prevent damaging either the nut or the key.</a:t>
            </a:r>
            <a:endParaRPr lang="en-US" dirty="0"/>
          </a:p>
        </p:txBody>
      </p:sp>
    </p:spTree>
    <p:extLst>
      <p:ext uri="{BB962C8B-B14F-4D97-AF65-F5344CB8AC3E}">
        <p14:creationId xmlns:p14="http://schemas.microsoft.com/office/powerpoint/2010/main" val="291535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WHEEL REMOVAL/ </a:t>
            </a:r>
            <a:r>
              <a:rPr lang="en-US" dirty="0" smtClean="0">
                <a:latin typeface="+mj-lt"/>
              </a:rPr>
              <a:t>INSTALLATION (3 OF 3)</a:t>
            </a:r>
            <a:endParaRPr lang="en-US" dirty="0">
              <a:latin typeface="+mj-lt"/>
            </a:endParaRPr>
          </a:p>
        </p:txBody>
      </p:sp>
      <p:sp>
        <p:nvSpPr>
          <p:cNvPr id="3" name="Content Placeholder 2"/>
          <p:cNvSpPr>
            <a:spLocks noGrp="1"/>
          </p:cNvSpPr>
          <p:nvPr>
            <p:ph idx="1"/>
          </p:nvPr>
        </p:nvSpPr>
        <p:spPr/>
        <p:txBody>
          <a:bodyPr/>
          <a:lstStyle/>
          <a:p>
            <a:r>
              <a:rPr lang="en-US" dirty="0" smtClean="0"/>
              <a:t>Tightening Torque</a:t>
            </a:r>
          </a:p>
          <a:p>
            <a:pPr lvl="1"/>
            <a:r>
              <a:rPr lang="en-US" dirty="0"/>
              <a:t>All vehicle manufacturers </a:t>
            </a:r>
            <a:r>
              <a:rPr lang="en-US" dirty="0" smtClean="0"/>
              <a:t>recommend that </a:t>
            </a:r>
            <a:r>
              <a:rPr lang="en-US" dirty="0"/>
              <a:t>the lug nuts be tightened to factory specifications using </a:t>
            </a:r>
            <a:r>
              <a:rPr lang="en-US" dirty="0" smtClean="0"/>
              <a:t>a torque </a:t>
            </a:r>
            <a:r>
              <a:rPr lang="en-US" dirty="0"/>
              <a:t>wrench</a:t>
            </a:r>
            <a:r>
              <a:rPr lang="en-US" dirty="0" smtClean="0"/>
              <a:t>.</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95600"/>
            <a:ext cx="60198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61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115.12 </a:t>
            </a:r>
            <a:r>
              <a:rPr lang="en-US" sz="2400" dirty="0">
                <a:latin typeface="+mj-lt"/>
              </a:rPr>
              <a:t>Always tighten wheel lug nuts (or studs) in a star pattern to ensure even pressure on the axle flange, brake rotors or drums, and the wheel itself</a:t>
            </a:r>
            <a:endParaRPr lang="en-US" dirty="0">
              <a:latin typeface="+mj-lt"/>
            </a:endParaRPr>
          </a:p>
        </p:txBody>
      </p:sp>
      <p:pic>
        <p:nvPicPr>
          <p:cNvPr id="3" name="Picture 2" descr="An illustration shows sequence of tightening wheel lug nuts. It is done in a star pattern, starting at the top and tightened in clockwise direc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8121" y="1905000"/>
            <a:ext cx="3667758" cy="395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0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115.13 </a:t>
            </a:r>
            <a:r>
              <a:rPr lang="en-US" sz="2000" dirty="0">
                <a:latin typeface="+mj-lt"/>
              </a:rPr>
              <a:t>Most manufacturers recommend using hand tools rather than an air impact wrench to remove and install </a:t>
            </a:r>
            <a:r>
              <a:rPr lang="en-US" sz="2000" dirty="0" err="1">
                <a:latin typeface="+mj-lt"/>
              </a:rPr>
              <a:t>locktype</a:t>
            </a:r>
            <a:r>
              <a:rPr lang="en-US" sz="2000" dirty="0">
                <a:latin typeface="+mj-lt"/>
              </a:rPr>
              <a:t> lug nuts to prevent damage. If either the key or the nut is damaged, the nut may be very difficult to remove</a:t>
            </a:r>
            <a:endParaRPr lang="en-US" sz="2000" dirty="0">
              <a:latin typeface="+mj-lt"/>
            </a:endParaRPr>
          </a:p>
        </p:txBody>
      </p:sp>
      <p:pic>
        <p:nvPicPr>
          <p:cNvPr id="3" name="Picture 2" descr="An illustration shows a male type anti theft lug nut and a female type lug nut ke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9148" y="2286000"/>
            <a:ext cx="462686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2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115.14 </a:t>
            </a:r>
            <a:r>
              <a:rPr lang="en-US" sz="2400" dirty="0">
                <a:latin typeface="+mj-lt"/>
              </a:rPr>
              <a:t>A torque wrench being used to tighten lug nuts on a pickup truck</a:t>
            </a:r>
            <a:endParaRPr lang="en-US" dirty="0">
              <a:latin typeface="+mj-lt"/>
            </a:endParaRPr>
          </a:p>
        </p:txBody>
      </p:sp>
      <p:pic>
        <p:nvPicPr>
          <p:cNvPr id="3" name="Picture 2" descr="A photo shows a torque wrench being used to tighten lug nuts on a pickup tru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1947" y="2108197"/>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6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115.15 </a:t>
            </a:r>
            <a:r>
              <a:rPr lang="en-US" sz="2400" dirty="0">
                <a:latin typeface="+mj-lt"/>
              </a:rPr>
              <a:t>A torque-limiting adapter (torque stick) used with an air impact wrench still requires care to prevent overtightening.</a:t>
            </a:r>
            <a:endParaRPr lang="en-US" dirty="0">
              <a:latin typeface="+mj-lt"/>
            </a:endParaRPr>
          </a:p>
        </p:txBody>
      </p:sp>
      <p:pic>
        <p:nvPicPr>
          <p:cNvPr id="3" name="Picture 2" descr="A photo shows an air impact wrench being used to tighten lug nuts via a torque limiting adap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29709"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7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4762500" cy="505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115.16 </a:t>
            </a:r>
            <a:r>
              <a:rPr lang="en-US" sz="2400" dirty="0">
                <a:latin typeface="+mj-lt"/>
              </a:rPr>
              <a:t>This wheel was damaged because the lug nuts were not properly torqued</a:t>
            </a:r>
            <a:endParaRPr lang="en-US" dirty="0">
              <a:latin typeface="+mj-lt"/>
            </a:endParaRPr>
          </a:p>
        </p:txBody>
      </p:sp>
      <p:pic>
        <p:nvPicPr>
          <p:cNvPr id="3" name="Picture 2" descr="A photo shows a rim damaged in the center due to improperly torqued lug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4461" y="2076637"/>
            <a:ext cx="4555072" cy="376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9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115.6</a:t>
            </a:r>
            <a:r>
              <a:rPr lang="en-US" dirty="0" smtClean="0"/>
              <a:t> </a:t>
            </a:r>
            <a:r>
              <a:rPr lang="en-US" dirty="0"/>
              <a:t>List the steps for replacing a tire</a:t>
            </a:r>
            <a:r>
              <a:rPr lang="en-US" dirty="0" smtClean="0"/>
              <a:t>.</a:t>
            </a:r>
          </a:p>
          <a:p>
            <a:pPr marL="0" indent="0">
              <a:buNone/>
            </a:pPr>
            <a:r>
              <a:rPr lang="en-US" b="1" dirty="0" smtClean="0">
                <a:solidFill>
                  <a:srgbClr val="005A70"/>
                </a:solidFill>
              </a:rPr>
              <a:t>115.7</a:t>
            </a:r>
            <a:r>
              <a:rPr lang="en-US" dirty="0" smtClean="0"/>
              <a:t> </a:t>
            </a:r>
            <a:r>
              <a:rPr lang="en-US" dirty="0"/>
              <a:t>Discuss how to balance wheel and tire </a:t>
            </a:r>
            <a:r>
              <a:rPr lang="en-US" dirty="0" smtClean="0"/>
              <a:t>assembly (static and </a:t>
            </a:r>
            <a:r>
              <a:rPr lang="en-US" dirty="0"/>
              <a:t>dynamic).</a:t>
            </a:r>
            <a:r>
              <a:rPr lang="en-US" dirty="0" smtClean="0"/>
              <a:t> </a:t>
            </a:r>
          </a:p>
          <a:p>
            <a:pPr marL="0" indent="0">
              <a:buNone/>
            </a:pPr>
            <a:r>
              <a:rPr lang="en-US" b="1" dirty="0" smtClean="0">
                <a:solidFill>
                  <a:schemeClr val="accent2"/>
                </a:solidFill>
              </a:rPr>
              <a:t>115.8</a:t>
            </a:r>
            <a:r>
              <a:rPr lang="en-US" dirty="0" smtClean="0"/>
              <a:t> </a:t>
            </a:r>
            <a:r>
              <a:rPr lang="en-US" dirty="0"/>
              <a:t>Discuss how to repair tires using internal patch</a:t>
            </a:r>
            <a:r>
              <a:rPr lang="en-US" dirty="0" smtClean="0"/>
              <a:t>.</a:t>
            </a:r>
          </a:p>
          <a:p>
            <a:pPr marL="0" indent="0">
              <a:buNone/>
            </a:pPr>
            <a:r>
              <a:rPr lang="en-US" b="1" dirty="0" smtClean="0">
                <a:solidFill>
                  <a:schemeClr val="accent2"/>
                </a:solidFill>
              </a:rPr>
              <a:t>115.9</a:t>
            </a:r>
            <a:r>
              <a:rPr lang="en-US" dirty="0" smtClean="0"/>
              <a:t> </a:t>
            </a:r>
            <a:r>
              <a:rPr lang="en-US" dirty="0"/>
              <a:t>This chapter will help prepare for ASE Suspension </a:t>
            </a:r>
            <a:r>
              <a:rPr lang="en-US" dirty="0" smtClean="0"/>
              <a:t>and Steering </a:t>
            </a:r>
            <a:r>
              <a:rPr lang="en-US" dirty="0"/>
              <a:t>(A4) certification content area “E” (Wheel and </a:t>
            </a:r>
            <a:r>
              <a:rPr lang="en-US" dirty="0" smtClean="0"/>
              <a:t>Tire Diagnosis </a:t>
            </a:r>
            <a:r>
              <a:rPr lang="en-US" dirty="0"/>
              <a:t>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ROTATION</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Tire rotation is essential to ensure long life and </a:t>
            </a:r>
            <a:r>
              <a:rPr lang="en-US" dirty="0" smtClean="0"/>
              <a:t>even tire </a:t>
            </a:r>
            <a:r>
              <a:rPr lang="en-US" dirty="0"/>
              <a:t>wear</a:t>
            </a:r>
            <a:r>
              <a:rPr lang="en-US" dirty="0" smtClean="0"/>
              <a:t>.</a:t>
            </a:r>
          </a:p>
          <a:p>
            <a:r>
              <a:rPr lang="en-US" dirty="0" smtClean="0"/>
              <a:t>Methods</a:t>
            </a:r>
          </a:p>
          <a:p>
            <a:pPr lvl="1"/>
            <a:r>
              <a:rPr lang="en-US" dirty="0"/>
              <a:t>For best results, tires should be rotated every </a:t>
            </a:r>
            <a:r>
              <a:rPr lang="en-US" dirty="0" smtClean="0"/>
              <a:t>6,000 miles </a:t>
            </a:r>
            <a:r>
              <a:rPr lang="en-US" dirty="0"/>
              <a:t>or every six months</a:t>
            </a:r>
            <a:r>
              <a:rPr lang="en-US" dirty="0" smtClean="0"/>
              <a:t>.</a:t>
            </a:r>
          </a:p>
          <a:p>
            <a:pPr lvl="1"/>
            <a:r>
              <a:rPr lang="en-US" dirty="0" smtClean="0"/>
              <a:t>Rotate tire position per manufacturers specifications.</a:t>
            </a:r>
            <a:endParaRPr lang="en-US" dirty="0"/>
          </a:p>
        </p:txBody>
      </p:sp>
    </p:spTree>
    <p:extLst>
      <p:ext uri="{BB962C8B-B14F-4D97-AF65-F5344CB8AC3E}">
        <p14:creationId xmlns:p14="http://schemas.microsoft.com/office/powerpoint/2010/main" val="357276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115.17 </a:t>
            </a:r>
            <a:r>
              <a:rPr lang="en-US" sz="2400" dirty="0">
                <a:latin typeface="+mj-lt"/>
              </a:rPr>
              <a:t>The method most often recommended is the modified X method. In this method, each tire eventually is used at each of the four wheel locations. </a:t>
            </a:r>
            <a:endParaRPr lang="en-US" sz="2400" dirty="0">
              <a:latin typeface="+mj-lt"/>
            </a:endParaRPr>
          </a:p>
        </p:txBody>
      </p:sp>
      <p:pic>
        <p:nvPicPr>
          <p:cNvPr id="3" name="Picture 2" descr="The illustration shows the following:&#10;• Modified X is the preferred method – In this method the drive wheels are moved front to rear or rear to front depending the vehicle configuration and the non drive wheels are moved front to rear or rear to front and right to left and left to right.&#10;• Fully X is an acceptable method - The front left wheel is changed with the rear right wheel and the front right wheel is changed with the rear left wheel.&#10;• Front/Rear is an acceptable method – In this method the wheels are moved front to rear and rear to front.&#1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43126" y="1930398"/>
            <a:ext cx="2061556" cy="423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4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the purpose of tire rotation?</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To ensure long even tire life.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RADIAL RUNOUT</a:t>
            </a:r>
            <a:endParaRPr lang="en-US" dirty="0">
              <a:latin typeface="+mj-lt"/>
            </a:endParaRPr>
          </a:p>
        </p:txBody>
      </p:sp>
      <p:sp>
        <p:nvSpPr>
          <p:cNvPr id="3" name="Content Placeholder 2"/>
          <p:cNvSpPr>
            <a:spLocks noGrp="1"/>
          </p:cNvSpPr>
          <p:nvPr>
            <p:ph idx="1"/>
          </p:nvPr>
        </p:nvSpPr>
        <p:spPr/>
        <p:txBody>
          <a:bodyPr/>
          <a:lstStyle/>
          <a:p>
            <a:r>
              <a:rPr lang="en-US" dirty="0" smtClean="0"/>
              <a:t>Why Check</a:t>
            </a:r>
          </a:p>
          <a:p>
            <a:pPr lvl="1"/>
            <a:r>
              <a:rPr lang="en-US" dirty="0"/>
              <a:t>If vibration is felt above 45 mph, regardless </a:t>
            </a:r>
            <a:r>
              <a:rPr lang="en-US" dirty="0" smtClean="0"/>
              <a:t>of the </a:t>
            </a:r>
            <a:r>
              <a:rPr lang="en-US" dirty="0"/>
              <a:t>engine load, the cause is usually due to an out-of-balance or </a:t>
            </a:r>
            <a:r>
              <a:rPr lang="en-US" dirty="0" smtClean="0"/>
              <a:t>a defective </a:t>
            </a:r>
            <a:r>
              <a:rPr lang="en-US" dirty="0"/>
              <a:t>out-of-round tire</a:t>
            </a:r>
            <a:r>
              <a:rPr lang="en-US" dirty="0" smtClean="0"/>
              <a:t>.</a:t>
            </a:r>
          </a:p>
          <a:p>
            <a:r>
              <a:rPr lang="en-US" dirty="0" smtClean="0"/>
              <a:t>Checking Radial Runout</a:t>
            </a:r>
          </a:p>
          <a:p>
            <a:pPr lvl="1"/>
            <a:r>
              <a:rPr lang="en-US" dirty="0"/>
              <a:t>Place the runout gauge against the tread of the tire in </a:t>
            </a:r>
            <a:r>
              <a:rPr lang="en-US" dirty="0" smtClean="0"/>
              <a:t>the center </a:t>
            </a:r>
            <a:r>
              <a:rPr lang="en-US" dirty="0"/>
              <a:t>of the tread and, while rotating the tire, observe </a:t>
            </a:r>
            <a:r>
              <a:rPr lang="en-US" dirty="0" smtClean="0"/>
              <a:t>the gauge </a:t>
            </a:r>
            <a:r>
              <a:rPr lang="en-US" dirty="0"/>
              <a:t>reading</a:t>
            </a:r>
            <a:r>
              <a:rPr lang="en-US" dirty="0" smtClean="0"/>
              <a:t>.</a:t>
            </a:r>
          </a:p>
          <a:p>
            <a:r>
              <a:rPr lang="en-US" dirty="0" smtClean="0"/>
              <a:t>Correcting Radial Runout</a:t>
            </a:r>
          </a:p>
          <a:p>
            <a:pPr lvl="1"/>
            <a:r>
              <a:rPr lang="en-US" dirty="0" smtClean="0"/>
              <a:t>Match mount or force balance the tire and wheel.</a:t>
            </a:r>
            <a:endParaRPr lang="en-US" dirty="0"/>
          </a:p>
        </p:txBody>
      </p:sp>
    </p:spTree>
    <p:extLst>
      <p:ext uri="{BB962C8B-B14F-4D97-AF65-F5344CB8AC3E}">
        <p14:creationId xmlns:p14="http://schemas.microsoft.com/office/powerpoint/2010/main" val="223643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115.18 </a:t>
            </a:r>
            <a:r>
              <a:rPr lang="en-US" sz="2400" dirty="0">
                <a:latin typeface="+mj-lt"/>
              </a:rPr>
              <a:t>A tire runout gauge being used to measure the radial runout of a tire</a:t>
            </a:r>
            <a:endParaRPr lang="en-US" dirty="0">
              <a:latin typeface="+mj-lt"/>
            </a:endParaRPr>
          </a:p>
        </p:txBody>
      </p:sp>
      <p:pic>
        <p:nvPicPr>
          <p:cNvPr id="3" name="Picture 2" descr="A photo shows a tire run out gauge used to measure the radial run out of a tire. The tool has dial type design with a roller type follower touching the ca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2665" y="2082813"/>
            <a:ext cx="5401732" cy="373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0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115.19 </a:t>
            </a:r>
            <a:r>
              <a:rPr lang="en-US" sz="2400" dirty="0">
                <a:latin typeface="+mj-lt"/>
              </a:rPr>
              <a:t>To check wheel radial runout, the dial indicator plunger tip rides on a horizontal surface of the wheel, such as the bead </a:t>
            </a:r>
            <a:r>
              <a:rPr lang="en-US" sz="2400" dirty="0" smtClean="0">
                <a:latin typeface="+mj-lt"/>
              </a:rPr>
              <a:t>seat.</a:t>
            </a:r>
            <a:endParaRPr lang="en-US" sz="2400" dirty="0">
              <a:latin typeface="+mj-lt"/>
            </a:endParaRPr>
          </a:p>
        </p:txBody>
      </p:sp>
      <p:pic>
        <p:nvPicPr>
          <p:cNvPr id="3" name="Picture 2" descr="An illustration shows a dial indicator with a roller follower placed in the center side of rim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4902" y="2057400"/>
            <a:ext cx="3499844" cy="37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0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LATERAL RUNOUT</a:t>
            </a:r>
            <a:endParaRPr lang="en-US" dirty="0">
              <a:latin typeface="+mj-lt"/>
            </a:endParaRPr>
          </a:p>
        </p:txBody>
      </p:sp>
      <p:sp>
        <p:nvSpPr>
          <p:cNvPr id="3" name="Content Placeholder 2"/>
          <p:cNvSpPr>
            <a:spLocks noGrp="1"/>
          </p:cNvSpPr>
          <p:nvPr>
            <p:ph idx="1"/>
          </p:nvPr>
        </p:nvSpPr>
        <p:spPr/>
        <p:txBody>
          <a:bodyPr/>
          <a:lstStyle/>
          <a:p>
            <a:r>
              <a:rPr lang="en-US" sz="2600" dirty="0" smtClean="0"/>
              <a:t>Why Check</a:t>
            </a:r>
          </a:p>
          <a:p>
            <a:pPr lvl="1"/>
            <a:r>
              <a:rPr lang="en-US" sz="2200" dirty="0"/>
              <a:t>A possible problem that tires can cause is a </a:t>
            </a:r>
            <a:r>
              <a:rPr lang="en-US" sz="2200" dirty="0" smtClean="0"/>
              <a:t>type of </a:t>
            </a:r>
            <a:r>
              <a:rPr lang="en-US" sz="2200" dirty="0"/>
              <a:t>vibration called </a:t>
            </a:r>
            <a:r>
              <a:rPr lang="en-US" sz="2200" dirty="0" smtClean="0"/>
              <a:t>shimmy</a:t>
            </a:r>
            <a:r>
              <a:rPr lang="en-US" dirty="0" smtClean="0"/>
              <a:t>.</a:t>
            </a:r>
          </a:p>
          <a:p>
            <a:r>
              <a:rPr lang="en-US" sz="2600" dirty="0" smtClean="0"/>
              <a:t>Checking Lateral Runout</a:t>
            </a:r>
          </a:p>
          <a:p>
            <a:pPr lvl="1"/>
            <a:r>
              <a:rPr lang="en-US" sz="2200" dirty="0"/>
              <a:t>This can be checked by </a:t>
            </a:r>
            <a:r>
              <a:rPr lang="en-US" sz="2200" dirty="0" smtClean="0"/>
              <a:t>using a </a:t>
            </a:r>
            <a:r>
              <a:rPr lang="en-US" sz="2200" dirty="0"/>
              <a:t>runout gauge on the side of the tire or wheel</a:t>
            </a:r>
            <a:r>
              <a:rPr lang="en-US" dirty="0" smtClean="0"/>
              <a:t>.</a:t>
            </a:r>
          </a:p>
          <a:p>
            <a:r>
              <a:rPr lang="en-US" sz="2600" dirty="0" smtClean="0"/>
              <a:t>Correcting Lateral Runout</a:t>
            </a:r>
          </a:p>
          <a:p>
            <a:pPr lvl="1"/>
            <a:r>
              <a:rPr lang="en-US" sz="2200" dirty="0" smtClean="0"/>
              <a:t>Damage to tire or wheel</a:t>
            </a:r>
          </a:p>
          <a:p>
            <a:pPr lvl="1"/>
            <a:r>
              <a:rPr lang="en-US" sz="2200" dirty="0" smtClean="0"/>
              <a:t>Looseness in the bearing assembly</a:t>
            </a:r>
          </a:p>
          <a:p>
            <a:pPr lvl="1"/>
            <a:r>
              <a:rPr lang="en-US" sz="2200" dirty="0" smtClean="0"/>
              <a:t>Mounting surface not clean or wheel not properly torqued.</a:t>
            </a:r>
            <a:endParaRPr lang="en-US" sz="2200" dirty="0"/>
          </a:p>
        </p:txBody>
      </p:sp>
    </p:spTree>
    <p:extLst>
      <p:ext uri="{BB962C8B-B14F-4D97-AF65-F5344CB8AC3E}">
        <p14:creationId xmlns:p14="http://schemas.microsoft.com/office/powerpoint/2010/main" val="359200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115.20 </a:t>
            </a:r>
            <a:r>
              <a:rPr lang="en-US" sz="2400" dirty="0">
                <a:latin typeface="+mj-lt"/>
              </a:rPr>
              <a:t>To check lateral runout, the dial indicator plunger tip rides on a vertical surface of the wheel, such as the wheel flange</a:t>
            </a:r>
            <a:endParaRPr lang="en-US" sz="2400" dirty="0">
              <a:latin typeface="+mj-lt"/>
            </a:endParaRPr>
          </a:p>
        </p:txBody>
      </p:sp>
      <p:pic>
        <p:nvPicPr>
          <p:cNvPr id="3" name="Picture 2" descr="An illustration shows a dial indicator with a roller follower placed on the flange of the ri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5917" y="1981200"/>
            <a:ext cx="4032516" cy="365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115.21 </a:t>
            </a:r>
            <a:r>
              <a:rPr lang="en-US" sz="2400" dirty="0">
                <a:latin typeface="+mj-lt"/>
              </a:rPr>
              <a:t>The most accurate method of measuring wheel runout is to dismantle the tire and take dial indicator readings on the inside of the wheel rim</a:t>
            </a:r>
            <a:endParaRPr lang="en-US" sz="2400" dirty="0">
              <a:latin typeface="+mj-lt"/>
            </a:endParaRPr>
          </a:p>
        </p:txBody>
      </p:sp>
      <p:pic>
        <p:nvPicPr>
          <p:cNvPr id="3" name="Picture 2" descr="An illustration 2 rims without tires. To check radial run out, the indicator is placed on the rim seat and to check lateral run out, the indicator is placed on the flan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62193" y="1524000"/>
            <a:ext cx="2273808" cy="474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2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SERVICE AND PROPER INFLATION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Need for Service</a:t>
            </a:r>
          </a:p>
          <a:p>
            <a:pPr lvl="1"/>
            <a:r>
              <a:rPr lang="en-US" dirty="0"/>
              <a:t>Premature wear can often </a:t>
            </a:r>
            <a:r>
              <a:rPr lang="en-US" dirty="0" smtClean="0"/>
              <a:t>be avoided </a:t>
            </a:r>
            <a:r>
              <a:rPr lang="en-US" dirty="0"/>
              <a:t>by checking and performing routine service, such as </a:t>
            </a:r>
            <a:r>
              <a:rPr lang="en-US" dirty="0" smtClean="0"/>
              <a:t>frequent rotation </a:t>
            </a:r>
            <a:r>
              <a:rPr lang="en-US" dirty="0"/>
              <a:t>and monthly inflation checks</a:t>
            </a:r>
            <a:r>
              <a:rPr lang="en-US" dirty="0" smtClean="0"/>
              <a:t>.</a:t>
            </a:r>
          </a:p>
          <a:p>
            <a:r>
              <a:rPr lang="en-US" dirty="0" smtClean="0"/>
              <a:t>Tire Inflation Pressure</a:t>
            </a:r>
          </a:p>
          <a:p>
            <a:pPr lvl="1"/>
            <a:r>
              <a:rPr lang="en-US" dirty="0"/>
              <a:t>Tires should always be inflated </a:t>
            </a:r>
            <a:r>
              <a:rPr lang="en-US" dirty="0" smtClean="0"/>
              <a:t>to the </a:t>
            </a:r>
            <a:r>
              <a:rPr lang="en-US" dirty="0"/>
              <a:t>pressure indicated on the driver’s door or pillar sticker</a:t>
            </a:r>
            <a:r>
              <a:rPr lang="en-US" dirty="0" smtClean="0"/>
              <a:t>.</a:t>
            </a:r>
          </a:p>
          <a:p>
            <a:pPr lvl="1"/>
            <a:r>
              <a:rPr lang="en-US" dirty="0"/>
              <a:t>Tires </a:t>
            </a:r>
            <a:r>
              <a:rPr lang="en-US" dirty="0" smtClean="0"/>
              <a:t>should be </a:t>
            </a:r>
            <a:r>
              <a:rPr lang="en-US" dirty="0"/>
              <a:t>checked when cold, before the vehicle has been </a:t>
            </a:r>
            <a:r>
              <a:rPr lang="en-US" dirty="0" smtClean="0"/>
              <a:t>driven.</a:t>
            </a:r>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REPLACEMENT</a:t>
            </a:r>
            <a:endParaRPr lang="en-US" dirty="0">
              <a:latin typeface="+mj-lt"/>
            </a:endParaRPr>
          </a:p>
        </p:txBody>
      </p:sp>
      <p:sp>
        <p:nvSpPr>
          <p:cNvPr id="3" name="Content Placeholder 2"/>
          <p:cNvSpPr>
            <a:spLocks noGrp="1"/>
          </p:cNvSpPr>
          <p:nvPr>
            <p:ph idx="1"/>
          </p:nvPr>
        </p:nvSpPr>
        <p:spPr/>
        <p:txBody>
          <a:bodyPr/>
          <a:lstStyle/>
          <a:p>
            <a:r>
              <a:rPr lang="en-US" dirty="0" smtClean="0"/>
              <a:t>Removing Wheel/Tire Assembly</a:t>
            </a:r>
          </a:p>
          <a:p>
            <a:pPr lvl="1"/>
            <a:r>
              <a:rPr lang="en-US" dirty="0"/>
              <a:t>Check the operation of the tire-pressure monitoring </a:t>
            </a:r>
            <a:r>
              <a:rPr lang="en-US" dirty="0" smtClean="0"/>
              <a:t>system (TPMS</a:t>
            </a:r>
            <a:r>
              <a:rPr lang="en-US" dirty="0"/>
              <a:t>) sensor using a handheld tester before </a:t>
            </a:r>
            <a:r>
              <a:rPr lang="en-US" dirty="0" smtClean="0"/>
              <a:t>removing the wheel.</a:t>
            </a:r>
          </a:p>
          <a:p>
            <a:r>
              <a:rPr lang="en-US" dirty="0" smtClean="0"/>
              <a:t>Tire Removal from the Wheel</a:t>
            </a:r>
          </a:p>
          <a:p>
            <a:pPr lvl="1"/>
            <a:r>
              <a:rPr lang="en-US" dirty="0"/>
              <a:t>Remove the tire from the rim following the tire machine </a:t>
            </a:r>
            <a:r>
              <a:rPr lang="en-US" dirty="0" smtClean="0"/>
              <a:t>instructions for </a:t>
            </a:r>
            <a:r>
              <a:rPr lang="en-US" dirty="0"/>
              <a:t>proper use</a:t>
            </a:r>
            <a:r>
              <a:rPr lang="en-US" dirty="0" smtClean="0"/>
              <a:t>.</a:t>
            </a:r>
          </a:p>
          <a:p>
            <a:r>
              <a:rPr lang="en-US" dirty="0" smtClean="0"/>
              <a:t>Installing New Tires</a:t>
            </a:r>
          </a:p>
          <a:p>
            <a:pPr lvl="1"/>
            <a:r>
              <a:rPr lang="en-US" dirty="0" smtClean="0"/>
              <a:t>On a clean wheel, ensure the tire is properly lubricated and positioned correctly, and inflated to specifications.</a:t>
            </a:r>
          </a:p>
          <a:p>
            <a:pPr lvl="1"/>
            <a:endParaRPr lang="en-US" dirty="0"/>
          </a:p>
        </p:txBody>
      </p:sp>
    </p:spTree>
    <p:extLst>
      <p:ext uri="{BB962C8B-B14F-4D97-AF65-F5344CB8AC3E}">
        <p14:creationId xmlns:p14="http://schemas.microsoft.com/office/powerpoint/2010/main" val="88478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115.22 </a:t>
            </a:r>
            <a:r>
              <a:rPr lang="en-US" sz="2400" dirty="0">
                <a:latin typeface="+mj-lt"/>
              </a:rPr>
              <a:t>Cleaning the bead seat of an alloy wheel using an abrasive pad</a:t>
            </a:r>
            <a:endParaRPr lang="en-US" dirty="0">
              <a:latin typeface="+mj-lt"/>
            </a:endParaRPr>
          </a:p>
        </p:txBody>
      </p:sp>
      <p:pic>
        <p:nvPicPr>
          <p:cNvPr id="3" name="Picture 2" descr="A photo shows an abrasive pad attached to air gun cleaning bead seat and flan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8641" y="1828811"/>
            <a:ext cx="3200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4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115.23 </a:t>
            </a:r>
            <a:r>
              <a:rPr lang="en-US" sz="2400" dirty="0">
                <a:latin typeface="+mj-lt"/>
              </a:rPr>
              <a:t>When installing a tire-pressure monitoring system sensor, be sure that the flat part of the sensor is parallel to the center section of the rim</a:t>
            </a:r>
            <a:endParaRPr lang="en-US" dirty="0">
              <a:latin typeface="+mj-lt"/>
            </a:endParaRPr>
          </a:p>
        </p:txBody>
      </p:sp>
      <p:pic>
        <p:nvPicPr>
          <p:cNvPr id="3" name="Picture 2" descr="An illustration shows the installation of TPMS sensor. The TPMS sensor is installed with its flat side d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815" y="2209800"/>
            <a:ext cx="7706364" cy="364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2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115.24 </a:t>
            </a:r>
            <a:r>
              <a:rPr lang="en-US" sz="2000" dirty="0">
                <a:latin typeface="+mj-lt"/>
              </a:rPr>
              <a:t>Many new tires have painted dots placed there at the tire manufacturer. Yellow Dot- Indicates the light (static) balance point of the tire Red Dot- Indicates the “radial force variation first harmonic maximum”.</a:t>
            </a:r>
            <a:endParaRPr lang="en-US" sz="2000" dirty="0">
              <a:latin typeface="+mj-lt"/>
            </a:endParaRPr>
          </a:p>
        </p:txBody>
      </p:sp>
      <p:pic>
        <p:nvPicPr>
          <p:cNvPr id="3" name="Picture 2" descr="A photo shows a red dot on a tire just below the valve 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7667" y="2362200"/>
            <a:ext cx="4513120" cy="302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75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115.25 </a:t>
            </a:r>
            <a:r>
              <a:rPr lang="en-US" sz="2400" dirty="0">
                <a:latin typeface="+mj-lt"/>
              </a:rPr>
              <a:t>Always check the wording on tires and install them correctly to insure that the tire performs as </a:t>
            </a:r>
            <a:r>
              <a:rPr lang="en-US" sz="2400" dirty="0" smtClean="0">
                <a:latin typeface="+mj-lt"/>
              </a:rPr>
              <a:t>designed.</a:t>
            </a:r>
            <a:endParaRPr lang="en-US" dirty="0">
              <a:latin typeface="+mj-lt"/>
            </a:endParaRPr>
          </a:p>
        </p:txBody>
      </p:sp>
      <p:pic>
        <p:nvPicPr>
          <p:cNvPr id="3" name="Picture 2" descr="The first tire is stamped: rotation and an arrow points in the clockwise direction&#10;The second tire is stamped: side facing outwards.&#10;The third tire is stamped: side facing outwards Rotation and an arrow point in the clockwise direction&#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91697" y="2736866"/>
            <a:ext cx="6548436" cy="162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9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115.26 </a:t>
            </a:r>
            <a:r>
              <a:rPr lang="en-US" sz="2000" dirty="0">
                <a:latin typeface="+mj-lt"/>
              </a:rPr>
              <a:t>Note the difference in the shape of the rim contour of the 16 inch and 16 1/2 inch diameter wheels. While it is possible to mount a 16 inch tire on a 16 1/2 inch rim, it cannot be inflated enough to seat against the rim </a:t>
            </a:r>
            <a:r>
              <a:rPr lang="en-US" sz="2000" dirty="0" smtClean="0">
                <a:latin typeface="+mj-lt"/>
              </a:rPr>
              <a:t>flange.</a:t>
            </a:r>
            <a:endParaRPr lang="en-US" sz="2000" dirty="0">
              <a:latin typeface="+mj-lt"/>
            </a:endParaRPr>
          </a:p>
        </p:txBody>
      </p:sp>
      <p:pic>
        <p:nvPicPr>
          <p:cNvPr id="3" name="Picture 2" descr="An illustration shows the difference between 16 inch rim dia and 16.5 inch rim dia. In 16 inch, the drop center rim angle is 5 degrees and in 16 inch the drop center rim angle is 15 degre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18506" y="2867251"/>
            <a:ext cx="5094068" cy="193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4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115.27 </a:t>
            </a:r>
            <a:r>
              <a:rPr lang="en-US" sz="2400" dirty="0">
                <a:latin typeface="+mj-lt"/>
              </a:rPr>
              <a:t>Rendered (odorless) animal fat is recommended by some manufacturers of tire changing equipment for use as a rubber </a:t>
            </a:r>
            <a:r>
              <a:rPr lang="en-US" sz="2400" dirty="0" smtClean="0">
                <a:latin typeface="+mj-lt"/>
              </a:rPr>
              <a:t>lubricant.</a:t>
            </a:r>
            <a:endParaRPr lang="en-US" dirty="0">
              <a:latin typeface="+mj-lt"/>
            </a:endParaRPr>
          </a:p>
        </p:txBody>
      </p:sp>
      <p:pic>
        <p:nvPicPr>
          <p:cNvPr id="3" name="Picture 2" descr="A photo shows a bucket of rendered animal fa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34453" y="2317926"/>
            <a:ext cx="4867480" cy="365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5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BALANCING</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Proper tire balance is important for tire life, </a:t>
            </a:r>
            <a:r>
              <a:rPr lang="en-US" dirty="0" smtClean="0"/>
              <a:t>ride comfort</a:t>
            </a:r>
            <a:r>
              <a:rPr lang="en-US" dirty="0"/>
              <a:t>, and safety</a:t>
            </a:r>
            <a:r>
              <a:rPr lang="en-US" dirty="0" smtClean="0"/>
              <a:t>.</a:t>
            </a:r>
          </a:p>
          <a:p>
            <a:r>
              <a:rPr lang="en-US" dirty="0" smtClean="0"/>
              <a:t>Static Balance</a:t>
            </a:r>
          </a:p>
          <a:p>
            <a:pPr lvl="1"/>
            <a:r>
              <a:rPr lang="en-US" dirty="0"/>
              <a:t>The term static balance means that the </a:t>
            </a:r>
            <a:r>
              <a:rPr lang="en-US" dirty="0" smtClean="0"/>
              <a:t>weight mass </a:t>
            </a:r>
            <a:r>
              <a:rPr lang="en-US" dirty="0"/>
              <a:t>is evenly distributed around the axis of rotation</a:t>
            </a:r>
            <a:r>
              <a:rPr lang="en-US" dirty="0" smtClean="0"/>
              <a:t>.</a:t>
            </a:r>
          </a:p>
          <a:p>
            <a:r>
              <a:rPr lang="en-US" dirty="0" smtClean="0"/>
              <a:t>Dynamic Balance</a:t>
            </a:r>
          </a:p>
          <a:p>
            <a:pPr lvl="1"/>
            <a:r>
              <a:rPr lang="en-US" dirty="0"/>
              <a:t>The term dynamic balance means that </a:t>
            </a:r>
            <a:r>
              <a:rPr lang="en-US" dirty="0" smtClean="0"/>
              <a:t>the centerline </a:t>
            </a:r>
            <a:r>
              <a:rPr lang="en-US" dirty="0"/>
              <a:t>of weight mass is in the same plane as the centerline </a:t>
            </a:r>
            <a:r>
              <a:rPr lang="en-US" dirty="0" smtClean="0"/>
              <a:t>of the </a:t>
            </a:r>
            <a:r>
              <a:rPr lang="en-US" dirty="0"/>
              <a:t>wheel.</a:t>
            </a:r>
            <a:endParaRPr lang="en-US" dirty="0"/>
          </a:p>
        </p:txBody>
      </p:sp>
    </p:spTree>
    <p:extLst>
      <p:ext uri="{BB962C8B-B14F-4D97-AF65-F5344CB8AC3E}">
        <p14:creationId xmlns:p14="http://schemas.microsoft.com/office/powerpoint/2010/main" val="142381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cs typeface="Rod" panose="02030509050101010101" pitchFamily="49" charset="-79"/>
              </a:rPr>
              <a:t>Figure 115.28 </a:t>
            </a:r>
            <a:r>
              <a:rPr lang="en-US" sz="2400" dirty="0">
                <a:latin typeface="+mj-lt"/>
                <a:cs typeface="Rod" panose="02030509050101010101" pitchFamily="49" charset="-79"/>
              </a:rPr>
              <a:t>A wheel balancer detects heavy spots on the wheel and tire, and indicates where to place weight to offset both static and dynamic imbalance</a:t>
            </a:r>
            <a:endParaRPr lang="en-US" dirty="0">
              <a:latin typeface="+mj-lt"/>
              <a:cs typeface="Rod" panose="02030509050101010101" pitchFamily="49" charset="-79"/>
            </a:endParaRPr>
          </a:p>
        </p:txBody>
      </p:sp>
      <p:pic>
        <p:nvPicPr>
          <p:cNvPr id="3" name="Picture 2" descr="An illustration shows heavy spots in static and dynamic imbalance. In static imbalance the heavy spot is in the central plane while in dynamic imbalance the heavy spot is on the flang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95432" y="1981200"/>
            <a:ext cx="2344968" cy="380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93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 WEIGHTS</a:t>
            </a:r>
            <a:endParaRPr lang="en-US" dirty="0">
              <a:latin typeface="+mj-lt"/>
            </a:endParaRPr>
          </a:p>
        </p:txBody>
      </p:sp>
      <p:sp>
        <p:nvSpPr>
          <p:cNvPr id="3" name="Content Placeholder 2"/>
          <p:cNvSpPr>
            <a:spLocks noGrp="1"/>
          </p:cNvSpPr>
          <p:nvPr>
            <p:ph idx="1"/>
          </p:nvPr>
        </p:nvSpPr>
        <p:spPr/>
        <p:txBody>
          <a:bodyPr/>
          <a:lstStyle/>
          <a:p>
            <a:r>
              <a:rPr lang="en-US" sz="2400" dirty="0" smtClean="0"/>
              <a:t>Purpose and Function</a:t>
            </a:r>
          </a:p>
          <a:p>
            <a:pPr lvl="1"/>
            <a:r>
              <a:rPr lang="en-US" sz="2000" dirty="0" smtClean="0"/>
              <a:t>To </a:t>
            </a:r>
            <a:r>
              <a:rPr lang="en-US" sz="2000" dirty="0"/>
              <a:t>correct any imbalance that can normally </a:t>
            </a:r>
            <a:r>
              <a:rPr lang="en-US" sz="2000" dirty="0" smtClean="0"/>
              <a:t>occur in </a:t>
            </a:r>
            <a:r>
              <a:rPr lang="en-US" sz="2000" dirty="0"/>
              <a:t>a tire/wheel assembly</a:t>
            </a:r>
            <a:r>
              <a:rPr lang="en-US" sz="2000" dirty="0" smtClean="0"/>
              <a:t>.</a:t>
            </a:r>
          </a:p>
          <a:p>
            <a:r>
              <a:rPr lang="en-US" sz="2400" dirty="0" smtClean="0"/>
              <a:t>Wheel Weight Materials</a:t>
            </a:r>
          </a:p>
          <a:p>
            <a:pPr lvl="1"/>
            <a:r>
              <a:rPr lang="en-US" sz="2000" dirty="0"/>
              <a:t>Lead (chemical symbol PB) —being phased out (stick-on </a:t>
            </a:r>
            <a:r>
              <a:rPr lang="en-US" sz="2000" dirty="0" smtClean="0"/>
              <a:t>and clip-on </a:t>
            </a:r>
            <a:r>
              <a:rPr lang="en-US" sz="2000" dirty="0"/>
              <a:t>designs</a:t>
            </a:r>
            <a:r>
              <a:rPr lang="en-US" sz="2000" dirty="0" smtClean="0"/>
              <a:t>)</a:t>
            </a:r>
          </a:p>
          <a:p>
            <a:pPr lvl="1"/>
            <a:r>
              <a:rPr lang="en-US" sz="2000" dirty="0"/>
              <a:t>Zinc (chemical symbol ZN)—(stick-on and clip-on designs</a:t>
            </a:r>
            <a:r>
              <a:rPr lang="en-US" sz="2000" dirty="0" smtClean="0"/>
              <a:t>)</a:t>
            </a:r>
          </a:p>
          <a:p>
            <a:pPr lvl="1"/>
            <a:r>
              <a:rPr lang="en-US" sz="2000" dirty="0"/>
              <a:t>Steel (chemical symbol FE)—(stick-on and clip-on designs</a:t>
            </a:r>
            <a:r>
              <a:rPr lang="en-US" sz="2000" dirty="0" smtClean="0"/>
              <a:t>)</a:t>
            </a:r>
          </a:p>
          <a:p>
            <a:pPr lvl="1"/>
            <a:r>
              <a:rPr lang="en-US" sz="2000" dirty="0"/>
              <a:t>Thermoplastic Polypropylene—high specific gravity </a:t>
            </a:r>
            <a:r>
              <a:rPr lang="en-US" sz="2000" dirty="0" smtClean="0"/>
              <a:t>plastic (stick-on </a:t>
            </a:r>
            <a:r>
              <a:rPr lang="en-US" sz="2000" dirty="0"/>
              <a:t>only</a:t>
            </a:r>
            <a:r>
              <a:rPr lang="en-US" sz="2000" dirty="0" smtClean="0"/>
              <a:t>)</a:t>
            </a:r>
          </a:p>
          <a:p>
            <a:r>
              <a:rPr lang="en-US" sz="2400" dirty="0" smtClean="0"/>
              <a:t>Clip-on weights attach to the flange, stick-on weights are used on the inside of the rim. </a:t>
            </a:r>
            <a:endParaRPr lang="en-US" sz="2400" dirty="0"/>
          </a:p>
        </p:txBody>
      </p:sp>
    </p:spTree>
    <p:extLst>
      <p:ext uri="{BB962C8B-B14F-4D97-AF65-F5344CB8AC3E}">
        <p14:creationId xmlns:p14="http://schemas.microsoft.com/office/powerpoint/2010/main" val="74571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115.1 </a:t>
            </a:r>
            <a:r>
              <a:rPr lang="en-US" sz="2400" dirty="0">
                <a:latin typeface="+mj-lt"/>
              </a:rPr>
              <a:t>Using soapy water from a spray bottle is an easy method to find the location of an air leak from a tire</a:t>
            </a:r>
            <a:endParaRPr lang="en-US" sz="2400" dirty="0">
              <a:latin typeface="+mj-lt"/>
            </a:endParaRPr>
          </a:p>
        </p:txBody>
      </p:sp>
      <p:pic>
        <p:nvPicPr>
          <p:cNvPr id="5" name="Picture 2" descr="A photo shows soapy water being sprayed over the tire. The car is raised above the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7050" y="1981200"/>
            <a:ext cx="4909458" cy="368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115.29 </a:t>
            </a:r>
            <a:r>
              <a:rPr lang="en-US" sz="2400" dirty="0">
                <a:latin typeface="+mj-lt"/>
              </a:rPr>
              <a:t>An assortment of wheel weights designed to fit different shaped rims</a:t>
            </a:r>
            <a:endParaRPr lang="en-US" dirty="0">
              <a:latin typeface="+mj-lt"/>
            </a:endParaRPr>
          </a:p>
        </p:txBody>
      </p:sp>
      <p:pic>
        <p:nvPicPr>
          <p:cNvPr id="3" name="Picture 2" descr="A photo shows assortment (color coded) of wheel weights designed for different shaped ri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9741" y="2091267"/>
            <a:ext cx="4904518" cy="368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3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115.30 (</a:t>
            </a:r>
            <a:r>
              <a:rPr lang="en-US" sz="2400" dirty="0">
                <a:latin typeface="+mj-lt"/>
              </a:rPr>
              <a:t>a) Using a rim gauge can be a little tricky as the shape may appear to match several patterns on the rim gauge. This “AW” shape is not a good match</a:t>
            </a:r>
            <a:endParaRPr lang="en-US" dirty="0">
              <a:latin typeface="+mj-lt"/>
            </a:endParaRPr>
          </a:p>
        </p:txBody>
      </p:sp>
      <p:pic>
        <p:nvPicPr>
          <p:cNvPr id="3" name="Picture 2" descr="A photo shows a rim gauge with 5 different rim patterns and coded with 5 different colors. In this photo a red colored AW marked side is placed on the flange."/>
          <p:cNvPicPr>
            <a:picLocks noChangeAspect="1" noChangeArrowheads="1"/>
          </p:cNvPicPr>
          <p:nvPr/>
        </p:nvPicPr>
        <p:blipFill rotWithShape="1">
          <a:blip r:embed="rId2">
            <a:extLst>
              <a:ext uri="{28A0092B-C50C-407E-A947-70E740481C1C}">
                <a14:useLocalDpi xmlns:a14="http://schemas.microsoft.com/office/drawing/2010/main" val="0"/>
              </a:ext>
            </a:extLst>
          </a:blip>
          <a:srcRect t="8858"/>
          <a:stretch/>
        </p:blipFill>
        <p:spPr bwMode="auto">
          <a:xfrm>
            <a:off x="2944088" y="1828800"/>
            <a:ext cx="3200400" cy="405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4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115.30 </a:t>
            </a:r>
            <a:r>
              <a:rPr lang="en-US" sz="2400" dirty="0">
                <a:latin typeface="+mj-lt"/>
              </a:rPr>
              <a:t>(b) Using the gauge shape for “MC” appears to be a perfect match to their rim flange</a:t>
            </a:r>
            <a:endParaRPr lang="en-US" dirty="0">
              <a:latin typeface="+mj-lt"/>
            </a:endParaRPr>
          </a:p>
        </p:txBody>
      </p:sp>
      <p:pic>
        <p:nvPicPr>
          <p:cNvPr id="3" name="Picture 2" descr="A photo shows a rim gauge with 5 different rim patterns with coded 5 different colors. In this image a yellow colored MC marked side is placed on the flange."/>
          <p:cNvPicPr>
            <a:picLocks noChangeAspect="1" noChangeArrowheads="1"/>
          </p:cNvPicPr>
          <p:nvPr/>
        </p:nvPicPr>
        <p:blipFill rotWithShape="1">
          <a:blip r:embed="rId2">
            <a:extLst>
              <a:ext uri="{28A0092B-C50C-407E-A947-70E740481C1C}">
                <a14:useLocalDpi xmlns:a14="http://schemas.microsoft.com/office/drawing/2010/main" val="0"/>
              </a:ext>
            </a:extLst>
          </a:blip>
          <a:srcRect t="9568"/>
          <a:stretch/>
        </p:blipFill>
        <p:spPr bwMode="auto">
          <a:xfrm>
            <a:off x="1981200" y="2031991"/>
            <a:ext cx="5215837" cy="37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3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115.31 </a:t>
            </a:r>
            <a:r>
              <a:rPr lang="en-US" sz="2400" dirty="0">
                <a:latin typeface="+mj-lt"/>
              </a:rPr>
              <a:t>Stick-on weights are used from the factory to balance the alloy wheels of this vehicle</a:t>
            </a:r>
            <a:endParaRPr lang="en-US" dirty="0">
              <a:latin typeface="+mj-lt"/>
            </a:endParaRPr>
          </a:p>
        </p:txBody>
      </p:sp>
      <p:pic>
        <p:nvPicPr>
          <p:cNvPr id="3" name="Picture 2" descr="A photo shows stick-on weights on the base of a wheel used to balance an allow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596" y="2095546"/>
            <a:ext cx="5638804" cy="366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2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115.32 </a:t>
            </a:r>
            <a:r>
              <a:rPr lang="en-US" sz="2400" dirty="0">
                <a:latin typeface="+mj-lt"/>
              </a:rPr>
              <a:t>Wheel weight pliers are specially designed to remove and install wheel weights</a:t>
            </a:r>
            <a:endParaRPr lang="en-US" dirty="0">
              <a:latin typeface="+mj-lt"/>
            </a:endParaRPr>
          </a:p>
        </p:txBody>
      </p:sp>
      <p:pic>
        <p:nvPicPr>
          <p:cNvPr id="3" name="Picture 2" descr="A photo shows wheel weight pliers with parrot nose type grip at one side and a small hammer on the oth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35796" y="2627098"/>
            <a:ext cx="5057326" cy="242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8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WHEEL/TIRE BALANCERS</a:t>
            </a:r>
            <a:endParaRPr lang="en-US" dirty="0">
              <a:latin typeface="+mj-lt"/>
            </a:endParaRPr>
          </a:p>
        </p:txBody>
      </p:sp>
      <p:sp>
        <p:nvSpPr>
          <p:cNvPr id="3" name="Content Placeholder 2"/>
          <p:cNvSpPr>
            <a:spLocks noGrp="1"/>
          </p:cNvSpPr>
          <p:nvPr>
            <p:ph idx="1"/>
          </p:nvPr>
        </p:nvSpPr>
        <p:spPr/>
        <p:txBody>
          <a:bodyPr/>
          <a:lstStyle/>
          <a:p>
            <a:r>
              <a:rPr lang="en-US" dirty="0" smtClean="0"/>
              <a:t>Bubble Balancer</a:t>
            </a:r>
          </a:p>
          <a:p>
            <a:pPr lvl="1"/>
            <a:r>
              <a:rPr lang="en-US" dirty="0" smtClean="0"/>
              <a:t>Portable and easily stored</a:t>
            </a:r>
          </a:p>
          <a:p>
            <a:pPr lvl="1"/>
            <a:r>
              <a:rPr lang="en-US" dirty="0" smtClean="0"/>
              <a:t>Not as accurate as computer balancer</a:t>
            </a:r>
          </a:p>
          <a:p>
            <a:pPr lvl="1"/>
            <a:r>
              <a:rPr lang="en-US" dirty="0" smtClean="0"/>
              <a:t>Largely obsolete</a:t>
            </a:r>
          </a:p>
          <a:p>
            <a:r>
              <a:rPr lang="en-US" dirty="0" smtClean="0"/>
              <a:t>Computer Balancer</a:t>
            </a:r>
          </a:p>
          <a:p>
            <a:pPr lvl="1"/>
            <a:r>
              <a:rPr lang="en-US" dirty="0" smtClean="0"/>
              <a:t>Dynamic balancer</a:t>
            </a:r>
          </a:p>
          <a:p>
            <a:pPr lvl="1"/>
            <a:r>
              <a:rPr lang="en-US" dirty="0" smtClean="0"/>
              <a:t>Accurate within ¼ oz. </a:t>
            </a:r>
          </a:p>
          <a:p>
            <a:pPr lvl="1"/>
            <a:r>
              <a:rPr lang="en-US" dirty="0" smtClean="0"/>
              <a:t>Loaded radial and lateral force balancing</a:t>
            </a:r>
          </a:p>
          <a:p>
            <a:pPr lvl="1"/>
            <a:endParaRPr lang="en-US" dirty="0"/>
          </a:p>
        </p:txBody>
      </p:sp>
    </p:spTree>
    <p:extLst>
      <p:ext uri="{BB962C8B-B14F-4D97-AF65-F5344CB8AC3E}">
        <p14:creationId xmlns:p14="http://schemas.microsoft.com/office/powerpoint/2010/main" val="210420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115.33 </a:t>
            </a:r>
            <a:r>
              <a:rPr lang="en-US" sz="2000" dirty="0">
                <a:latin typeface="+mj-lt"/>
              </a:rPr>
              <a:t>A tire balancer that can also detect radial and lateral force variation and instruct the operator where to rotate the tire to achieve the best ride, or indicate a bent wheel</a:t>
            </a:r>
            <a:endParaRPr lang="en-US" sz="2000" dirty="0">
              <a:latin typeface="+mj-lt"/>
            </a:endParaRPr>
          </a:p>
        </p:txBody>
      </p:sp>
      <p:pic>
        <p:nvPicPr>
          <p:cNvPr id="3" name="Picture 2" descr="A photo shows a tire balancer machine. The machine has an axle where tire is placed, a roller to turn the wheel, a plastic guard, and a display to show the read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3596" y="2133600"/>
            <a:ext cx="3980538" cy="366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34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CASE STUDY</a:t>
            </a:r>
            <a:endParaRPr lang="en-US" dirty="0">
              <a:latin typeface="+mj-l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6912" y="1447800"/>
            <a:ext cx="407174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66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115.34 </a:t>
            </a:r>
            <a:r>
              <a:rPr lang="en-US" sz="2400" dirty="0">
                <a:latin typeface="+mj-lt"/>
              </a:rPr>
              <a:t>Liquid tire stop leak was found in all four tires. This liquid caused the tires to be out of balance</a:t>
            </a:r>
            <a:endParaRPr lang="en-US" dirty="0">
              <a:latin typeface="+mj-lt"/>
            </a:endParaRPr>
          </a:p>
        </p:txBody>
      </p:sp>
      <p:pic>
        <p:nvPicPr>
          <p:cNvPr id="3" name="Picture 2" descr="A photo shows liquid inside a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3737" y="2091267"/>
            <a:ext cx="5396526" cy="372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6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FREQUENTLY ASKED QUESTION</a:t>
            </a:r>
            <a:endParaRPr lang="en-US" dirty="0">
              <a:latin typeface="+mj-lt"/>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0392" y="1600200"/>
            <a:ext cx="462321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85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115.2 </a:t>
            </a:r>
            <a:r>
              <a:rPr lang="en-US" sz="2400" dirty="0">
                <a:latin typeface="+mj-lt"/>
              </a:rPr>
              <a:t>Chart showing the relationship between tire inflation pressure and load capacity of the tire</a:t>
            </a:r>
            <a:endParaRPr lang="en-US" sz="2400" dirty="0">
              <a:latin typeface="+mj-lt"/>
            </a:endParaRPr>
          </a:p>
        </p:txBody>
      </p:sp>
      <p:pic>
        <p:nvPicPr>
          <p:cNvPr id="6" name="Picture 2" descr="An illustration shows a chart between load capacity and pressure. The load capacity increases as the inflation pressure increas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8466" y="2184394"/>
            <a:ext cx="7633868" cy="351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115.35 </a:t>
            </a:r>
            <a:r>
              <a:rPr lang="en-US" sz="2400" dirty="0">
                <a:latin typeface="+mj-lt"/>
              </a:rPr>
              <a:t>A pin plate adapter that is designed to support the wheel/tire assembly on a tire balancer instead of using a centering cone</a:t>
            </a:r>
            <a:endParaRPr lang="en-US" dirty="0">
              <a:latin typeface="+mj-lt"/>
            </a:endParaRPr>
          </a:p>
        </p:txBody>
      </p:sp>
      <p:pic>
        <p:nvPicPr>
          <p:cNvPr id="3" name="Picture 2" descr="A photo shows a 5 pin plate adapter that is designed to support the wheel/tire assembly on a tire balancer instead of using a centering con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8201" y="2590800"/>
            <a:ext cx="2971134" cy="254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4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FREQUENTLY ASKED QUESTION</a:t>
            </a:r>
            <a:endParaRPr lang="en-US" dirty="0">
              <a:latin typeface="+mj-l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812" y="2191544"/>
            <a:ext cx="60483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39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115.36 (</a:t>
            </a:r>
            <a:r>
              <a:rPr lang="en-US" sz="2400" dirty="0">
                <a:latin typeface="+mj-lt"/>
              </a:rPr>
              <a:t>a) A </a:t>
            </a:r>
            <a:r>
              <a:rPr lang="en-US" sz="2400" dirty="0" err="1">
                <a:latin typeface="+mj-lt"/>
              </a:rPr>
              <a:t>hubcentric</a:t>
            </a:r>
            <a:r>
              <a:rPr lang="en-US" sz="2400" dirty="0">
                <a:latin typeface="+mj-lt"/>
              </a:rPr>
              <a:t> plastic ring partially removed from an aftermarket wheel</a:t>
            </a:r>
            <a:endParaRPr lang="en-US" dirty="0">
              <a:latin typeface="+mj-lt"/>
            </a:endParaRPr>
          </a:p>
        </p:txBody>
      </p:sp>
      <p:pic>
        <p:nvPicPr>
          <p:cNvPr id="3" name="Picture 2" descr="A photo shows hub enteric plastic ring partially removed from the wheel ri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4134" y="1947212"/>
            <a:ext cx="4763668" cy="384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4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115.36 </a:t>
            </a:r>
            <a:r>
              <a:rPr lang="en-US" sz="2400" dirty="0">
                <a:latin typeface="+mj-lt"/>
              </a:rPr>
              <a:t>(b) A </a:t>
            </a:r>
            <a:r>
              <a:rPr lang="en-US" sz="2400" dirty="0" err="1">
                <a:latin typeface="+mj-lt"/>
              </a:rPr>
              <a:t>hubcentric</a:t>
            </a:r>
            <a:r>
              <a:rPr lang="en-US" sz="2400" dirty="0">
                <a:latin typeface="+mj-lt"/>
              </a:rPr>
              <a:t> plastic ring left on the hub when removing a wheel</a:t>
            </a:r>
            <a:endParaRPr lang="en-US" dirty="0">
              <a:latin typeface="+mj-lt"/>
            </a:endParaRPr>
          </a:p>
        </p:txBody>
      </p:sp>
      <p:pic>
        <p:nvPicPr>
          <p:cNvPr id="3" name="Picture 2" descr="A photo shows hub enteric plastic ring placed on the hub of a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6733" y="1996394"/>
            <a:ext cx="4690534" cy="378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0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REPAIR</a:t>
            </a:r>
            <a:endParaRPr lang="en-US" dirty="0">
              <a:latin typeface="+mj-lt"/>
            </a:endParaRPr>
          </a:p>
        </p:txBody>
      </p:sp>
      <p:sp>
        <p:nvSpPr>
          <p:cNvPr id="3" name="Content Placeholder 2"/>
          <p:cNvSpPr>
            <a:spLocks noGrp="1"/>
          </p:cNvSpPr>
          <p:nvPr>
            <p:ph idx="1"/>
          </p:nvPr>
        </p:nvSpPr>
        <p:spPr/>
        <p:txBody>
          <a:bodyPr/>
          <a:lstStyle/>
          <a:p>
            <a:r>
              <a:rPr lang="en-US" dirty="0" smtClean="0"/>
              <a:t>Acceptable Location</a:t>
            </a:r>
          </a:p>
          <a:p>
            <a:pPr lvl="1"/>
            <a:r>
              <a:rPr lang="en-US" dirty="0"/>
              <a:t>Tread punctures, nail holes, or </a:t>
            </a:r>
            <a:r>
              <a:rPr lang="en-US" dirty="0" smtClean="0"/>
              <a:t>cuts up </a:t>
            </a:r>
            <a:r>
              <a:rPr lang="en-US" dirty="0"/>
              <a:t>to 1/4 inch (2.6 mm) can be repaired only within the tire </a:t>
            </a:r>
            <a:r>
              <a:rPr lang="en-US" dirty="0" smtClean="0"/>
              <a:t>repair (tread) area.</a:t>
            </a:r>
          </a:p>
          <a:p>
            <a:pPr lvl="1"/>
            <a:r>
              <a:rPr lang="en-US" dirty="0"/>
              <a:t>Repairs should be done from the inside of the tire using </a:t>
            </a:r>
            <a:r>
              <a:rPr lang="en-US" dirty="0" smtClean="0"/>
              <a:t>plugs-patches.</a:t>
            </a:r>
          </a:p>
          <a:p>
            <a:r>
              <a:rPr lang="en-US" dirty="0" smtClean="0"/>
              <a:t>Tire Repair Procedure</a:t>
            </a:r>
          </a:p>
          <a:p>
            <a:pPr lvl="1"/>
            <a:r>
              <a:rPr lang="en-US" dirty="0" smtClean="0"/>
              <a:t>Follow the installation and repair procedures of the manufacturer.</a:t>
            </a:r>
            <a:endParaRPr lang="en-US" dirty="0"/>
          </a:p>
        </p:txBody>
      </p:sp>
    </p:spTree>
    <p:extLst>
      <p:ext uri="{BB962C8B-B14F-4D97-AF65-F5344CB8AC3E}">
        <p14:creationId xmlns:p14="http://schemas.microsoft.com/office/powerpoint/2010/main" val="396363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115.37 </a:t>
            </a:r>
            <a:r>
              <a:rPr lang="en-US" sz="2000" dirty="0">
                <a:latin typeface="+mj-lt"/>
              </a:rPr>
              <a:t>A tire should only be repaired if the hole is within the tire puncture repair area. Do not make a repair that is located in the shoulder or belt edge part of the tire.</a:t>
            </a:r>
            <a:endParaRPr lang="en-US" sz="2000" dirty="0">
              <a:latin typeface="+mj-lt"/>
            </a:endParaRPr>
          </a:p>
        </p:txBody>
      </p:sp>
      <p:pic>
        <p:nvPicPr>
          <p:cNvPr id="3" name="Picture 2" descr="An illustration shows puncture repair area of a tire. Puncture repair area is a little smaller than thread are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6922" y="2133600"/>
            <a:ext cx="3962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5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115.38 </a:t>
            </a:r>
            <a:r>
              <a:rPr lang="en-US" sz="2400" dirty="0">
                <a:latin typeface="+mj-lt"/>
              </a:rPr>
              <a:t>A stitching tool being used to force any trapped air out from under the patch</a:t>
            </a:r>
            <a:endParaRPr lang="en-US" dirty="0">
              <a:latin typeface="+mj-lt"/>
            </a:endParaRPr>
          </a:p>
        </p:txBody>
      </p:sp>
      <p:pic>
        <p:nvPicPr>
          <p:cNvPr id="3" name="Picture 2" descr="An illustration shows a teethed stitching tool being used to force the trapped air out from under the pa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8265" y="1993996"/>
            <a:ext cx="4707468" cy="395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115.39 </a:t>
            </a:r>
            <a:r>
              <a:rPr lang="en-US" sz="2400" dirty="0">
                <a:latin typeface="+mj-lt"/>
              </a:rPr>
              <a:t>A rubber plug being pulled through a hole in the tire. The stem is then cut off flush with the surface of the tire tread</a:t>
            </a:r>
            <a:endParaRPr lang="en-US" sz="2400" dirty="0">
              <a:latin typeface="+mj-lt"/>
            </a:endParaRPr>
          </a:p>
        </p:txBody>
      </p:sp>
      <p:pic>
        <p:nvPicPr>
          <p:cNvPr id="3" name="Picture 2" descr="An illustration shows rubber plug method of puncture repair. A rubber plugs in inserted in the puncture and then the stem is cut of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1717" y="2303129"/>
            <a:ext cx="5618791" cy="376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area of the tire is it acceptable to repair?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In the tread area.</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115.3 </a:t>
            </a:r>
            <a:r>
              <a:rPr lang="en-US" sz="2400" dirty="0">
                <a:latin typeface="+mj-lt"/>
              </a:rPr>
              <a:t>Note that a drop in inflation pressure has a major effect on fuel economy</a:t>
            </a:r>
            <a:endParaRPr lang="en-US" sz="2400" dirty="0">
              <a:latin typeface="+mj-lt"/>
            </a:endParaRPr>
          </a:p>
        </p:txBody>
      </p:sp>
      <p:pic>
        <p:nvPicPr>
          <p:cNvPr id="4" name="Picture 2" descr="An illustration shows a graph with Inflation pressure on X axis and fuel economy (Miles per gallon). The fuel economy increases with inflation pressu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727" y="2074338"/>
            <a:ext cx="7719612" cy="367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smtClean="0">
                <a:latin typeface="+mj-lt"/>
              </a:rPr>
              <a:t>TIRE MOUNTING</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5889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1" y="457200"/>
            <a:ext cx="8229600" cy="738664"/>
          </a:xfrm>
        </p:spPr>
        <p:txBody>
          <a:bodyPr>
            <a:spAutoFit/>
          </a:bodyPr>
          <a:lstStyle/>
          <a:p>
            <a:r>
              <a:rPr lang="en-US" sz="2400" b="0" dirty="0" smtClean="0">
                <a:latin typeface="+mj-lt"/>
              </a:rPr>
              <a:t>1. A </a:t>
            </a:r>
            <a:r>
              <a:rPr lang="en-US" sz="2400" b="0" dirty="0">
                <a:latin typeface="+mj-lt"/>
              </a:rPr>
              <a:t>typical tire-changing machine showing the </a:t>
            </a:r>
            <a:r>
              <a:rPr lang="en-US" sz="2400" b="0" dirty="0" smtClean="0">
                <a:latin typeface="+mj-lt"/>
              </a:rPr>
              <a:t>revolving table </a:t>
            </a:r>
            <a:r>
              <a:rPr lang="en-US" sz="2400" b="0" dirty="0">
                <a:latin typeface="+mj-lt"/>
              </a:rPr>
              <a:t>and movable arm used to remove a </a:t>
            </a:r>
            <a:r>
              <a:rPr lang="en-US" sz="2400" b="0" dirty="0" smtClean="0">
                <a:latin typeface="+mj-lt"/>
              </a:rPr>
              <a:t>tire from </a:t>
            </a:r>
            <a:r>
              <a:rPr lang="en-US" sz="2400" b="0" dirty="0">
                <a:latin typeface="+mj-lt"/>
              </a:rPr>
              <a:t>the wheel.</a:t>
            </a:r>
            <a:endParaRPr lang="en-US" sz="2400" dirty="0">
              <a:latin typeface="+mj-lt"/>
            </a:endParaRPr>
          </a:p>
        </p:txBody>
      </p:sp>
      <p:pic>
        <p:nvPicPr>
          <p:cNvPr id="1026" name="Picture 2" descr="A photo shows a typical tire-changing machine showing the revolving table and movable arm used to remove a tire from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9268" y="1752097"/>
            <a:ext cx="3945466" cy="389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4561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8" y="401598"/>
            <a:ext cx="8229600" cy="923330"/>
          </a:xfrm>
        </p:spPr>
        <p:txBody>
          <a:bodyPr>
            <a:spAutoFit/>
          </a:bodyPr>
          <a:lstStyle/>
          <a:p>
            <a:r>
              <a:rPr lang="en-US" sz="2000" b="0" dirty="0" smtClean="0">
                <a:latin typeface="+mj-lt"/>
              </a:rPr>
              <a:t>2. The </a:t>
            </a:r>
            <a:r>
              <a:rPr lang="en-US" sz="2000" b="0" dirty="0">
                <a:latin typeface="+mj-lt"/>
              </a:rPr>
              <a:t>foot-pedal controls allow the service </a:t>
            </a:r>
            <a:r>
              <a:rPr lang="en-US" sz="2000" b="0" dirty="0" smtClean="0">
                <a:latin typeface="+mj-lt"/>
              </a:rPr>
              <a:t>technician to </a:t>
            </a:r>
            <a:r>
              <a:rPr lang="en-US" sz="2000" b="0" dirty="0">
                <a:latin typeface="+mj-lt"/>
              </a:rPr>
              <a:t>break the tire bead, damp the wheel (</a:t>
            </a:r>
            <a:r>
              <a:rPr lang="en-US" sz="2000" b="0" dirty="0" smtClean="0">
                <a:latin typeface="+mj-lt"/>
              </a:rPr>
              <a:t>rim) to </a:t>
            </a:r>
            <a:r>
              <a:rPr lang="en-US" sz="2000" b="0" dirty="0">
                <a:latin typeface="+mj-lt"/>
              </a:rPr>
              <a:t>the machine, rotate the tire/wheel </a:t>
            </a:r>
            <a:r>
              <a:rPr lang="en-US" sz="2000" b="0" dirty="0" smtClean="0">
                <a:latin typeface="+mj-lt"/>
              </a:rPr>
              <a:t>assembly, and </a:t>
            </a:r>
            <a:r>
              <a:rPr lang="en-US" sz="2000" b="0" dirty="0">
                <a:latin typeface="+mj-lt"/>
              </a:rPr>
              <a:t>still have both hands free.</a:t>
            </a:r>
            <a:endParaRPr lang="en-US" sz="2000" dirty="0">
              <a:latin typeface="+mj-lt"/>
            </a:endParaRPr>
          </a:p>
        </p:txBody>
      </p:sp>
      <p:pic>
        <p:nvPicPr>
          <p:cNvPr id="4" name="Picture 2" descr="A photo shows foot-pedal controls that allow the service technician to break the tire bead, damp the wheel (rim) to the machine, rotate the tire/wheel assembly, and still have both hands fre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3396" y="1819986"/>
            <a:ext cx="5537204" cy="367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3473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533400" y="137755"/>
            <a:ext cx="8229600" cy="1107996"/>
          </a:xfrm>
        </p:spPr>
        <p:txBody>
          <a:bodyPr>
            <a:spAutoFit/>
          </a:bodyPr>
          <a:lstStyle/>
          <a:p>
            <a:r>
              <a:rPr lang="en-US" sz="2400" b="0" dirty="0" smtClean="0">
                <a:latin typeface="+mj-lt"/>
              </a:rPr>
              <a:t>3. Using </a:t>
            </a:r>
            <a:r>
              <a:rPr lang="en-US" sz="2400" b="0" dirty="0">
                <a:latin typeface="+mj-lt"/>
              </a:rPr>
              <a:t>a tire valve removal tool, unscrew the </a:t>
            </a:r>
            <a:r>
              <a:rPr lang="en-US" sz="2400" b="0" dirty="0" smtClean="0">
                <a:latin typeface="+mj-lt"/>
              </a:rPr>
              <a:t>valve core </a:t>
            </a:r>
            <a:r>
              <a:rPr lang="en-US" sz="2400" b="0" dirty="0">
                <a:latin typeface="+mj-lt"/>
              </a:rPr>
              <a:t>using extreme caution because the valve </a:t>
            </a:r>
            <a:r>
              <a:rPr lang="en-US" sz="2400" b="0" dirty="0" smtClean="0">
                <a:latin typeface="+mj-lt"/>
              </a:rPr>
              <a:t>is under </a:t>
            </a:r>
            <a:r>
              <a:rPr lang="en-US" sz="2400" b="0" dirty="0">
                <a:latin typeface="+mj-lt"/>
              </a:rPr>
              <a:t>pressure and can be forced </a:t>
            </a:r>
            <a:r>
              <a:rPr lang="en-US" sz="2400" b="0" dirty="0" smtClean="0">
                <a:latin typeface="+mj-lt"/>
              </a:rPr>
              <a:t>outward and </a:t>
            </a:r>
            <a:r>
              <a:rPr lang="en-US" sz="2400" b="0" dirty="0">
                <a:latin typeface="+mj-lt"/>
              </a:rPr>
              <a:t>cause personal injury</a:t>
            </a:r>
            <a:r>
              <a:rPr lang="en-US" sz="2400" b="0" dirty="0"/>
              <a:t>.</a:t>
            </a:r>
            <a:endParaRPr lang="en-US" sz="2400" dirty="0">
              <a:latin typeface="+mj-lt"/>
            </a:endParaRPr>
          </a:p>
        </p:txBody>
      </p:sp>
      <p:pic>
        <p:nvPicPr>
          <p:cNvPr id="4" name="Picture 2" descr="A photo shows a tire valve removal tool being used to remove the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3287" y="1696832"/>
            <a:ext cx="5575780" cy="369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694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49050" y="381000"/>
            <a:ext cx="8229600" cy="738664"/>
          </a:xfrm>
        </p:spPr>
        <p:txBody>
          <a:bodyPr>
            <a:spAutoFit/>
          </a:bodyPr>
          <a:lstStyle/>
          <a:p>
            <a:r>
              <a:rPr lang="en-US" sz="2400" b="0" dirty="0" smtClean="0">
                <a:latin typeface="+mj-lt"/>
              </a:rPr>
              <a:t>4. The </a:t>
            </a:r>
            <a:r>
              <a:rPr lang="en-US" sz="2400" b="0" dirty="0">
                <a:latin typeface="+mj-lt"/>
              </a:rPr>
              <a:t>valve core removed from the tire valve. Allow all </a:t>
            </a:r>
            <a:r>
              <a:rPr lang="en-US" sz="2400" b="0" dirty="0" smtClean="0">
                <a:latin typeface="+mj-lt"/>
              </a:rPr>
              <a:t>of  </a:t>
            </a:r>
            <a:r>
              <a:rPr lang="en-US" sz="2400" b="0" dirty="0">
                <a:latin typeface="+mj-lt"/>
              </a:rPr>
              <a:t>the air in the tire to escape.</a:t>
            </a:r>
            <a:endParaRPr lang="en-US" sz="2400" dirty="0">
              <a:latin typeface="+mj-lt"/>
            </a:endParaRPr>
          </a:p>
        </p:txBody>
      </p:sp>
      <p:pic>
        <p:nvPicPr>
          <p:cNvPr id="7170" name="Picture 2" descr="A photo shows a valve core being removed from the tire valv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87100" y="1659258"/>
            <a:ext cx="5553500" cy="368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488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192" y="152400"/>
            <a:ext cx="8229600" cy="1107996"/>
          </a:xfrm>
        </p:spPr>
        <p:txBody>
          <a:bodyPr>
            <a:spAutoFit/>
          </a:bodyPr>
          <a:lstStyle/>
          <a:p>
            <a:r>
              <a:rPr lang="en-US" sz="2400" b="0" dirty="0" smtClean="0">
                <a:latin typeface="+mj-lt"/>
              </a:rPr>
              <a:t>5. A </a:t>
            </a:r>
            <a:r>
              <a:rPr lang="en-US" sz="2400" b="0" dirty="0">
                <a:latin typeface="+mj-lt"/>
              </a:rPr>
              <a:t>bead breaker is being used to separate the tire </a:t>
            </a:r>
            <a:r>
              <a:rPr lang="en-US" sz="2400" b="0" dirty="0" smtClean="0">
                <a:latin typeface="+mj-lt"/>
              </a:rPr>
              <a:t>from the </a:t>
            </a:r>
            <a:r>
              <a:rPr lang="en-US" sz="2400" b="0" dirty="0">
                <a:latin typeface="+mj-lt"/>
              </a:rPr>
              <a:t>bead seat of the wheel. Repeat as needed to </a:t>
            </a:r>
            <a:r>
              <a:rPr lang="en-US" sz="2400" b="0" dirty="0" smtClean="0">
                <a:latin typeface="+mj-lt"/>
              </a:rPr>
              <a:t>break the </a:t>
            </a:r>
            <a:r>
              <a:rPr lang="en-US" sz="2400" b="0" dirty="0">
                <a:latin typeface="+mj-lt"/>
              </a:rPr>
              <a:t>bead on both sides of the wheel.</a:t>
            </a:r>
            <a:endParaRPr lang="en-US" sz="2400" dirty="0">
              <a:latin typeface="+mj-lt"/>
            </a:endParaRPr>
          </a:p>
        </p:txBody>
      </p:sp>
      <p:pic>
        <p:nvPicPr>
          <p:cNvPr id="2050" name="Picture 2" descr="A photo shows a bead breaker being used to separate the tire from the bead seat of the wheel.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77984" y="1812847"/>
            <a:ext cx="5588016" cy="37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1587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2167" y="228600"/>
            <a:ext cx="8229600" cy="1107996"/>
          </a:xfrm>
        </p:spPr>
        <p:txBody>
          <a:bodyPr>
            <a:spAutoFit/>
          </a:bodyPr>
          <a:lstStyle/>
          <a:p>
            <a:r>
              <a:rPr lang="en-US" sz="2400" b="0" dirty="0" smtClean="0">
                <a:latin typeface="+mj-lt"/>
              </a:rPr>
              <a:t>6. After </a:t>
            </a:r>
            <a:r>
              <a:rPr lang="en-US" sz="2400" b="0" dirty="0">
                <a:latin typeface="+mj-lt"/>
              </a:rPr>
              <a:t>breaking the beads from both sides of </a:t>
            </a:r>
            <a:r>
              <a:rPr lang="en-US" sz="2400" b="0" dirty="0" smtClean="0">
                <a:latin typeface="+mj-lt"/>
              </a:rPr>
              <a:t>the tire</a:t>
            </a:r>
            <a:r>
              <a:rPr lang="en-US" sz="2400" b="0" dirty="0">
                <a:latin typeface="+mj-lt"/>
              </a:rPr>
              <a:t>, install the wheel/tire assembly flat </a:t>
            </a:r>
            <a:r>
              <a:rPr lang="en-US" sz="2400" b="0" dirty="0" smtClean="0">
                <a:latin typeface="+mj-lt"/>
              </a:rPr>
              <a:t>onto the </a:t>
            </a:r>
            <a:r>
              <a:rPr lang="en-US" sz="2400" b="0" dirty="0">
                <a:latin typeface="+mj-lt"/>
              </a:rPr>
              <a:t>machine and, using the foot-pedal </a:t>
            </a:r>
            <a:r>
              <a:rPr lang="en-US" sz="2400" b="0" dirty="0" smtClean="0">
                <a:latin typeface="+mj-lt"/>
              </a:rPr>
              <a:t>control, lock </a:t>
            </a:r>
            <a:r>
              <a:rPr lang="en-US" sz="2400" b="0" dirty="0">
                <a:latin typeface="+mj-lt"/>
              </a:rPr>
              <a:t>the wheel to the changer.</a:t>
            </a:r>
            <a:endParaRPr lang="en-US" sz="2400" dirty="0">
              <a:latin typeface="+mj-lt"/>
            </a:endParaRPr>
          </a:p>
        </p:txBody>
      </p:sp>
      <p:pic>
        <p:nvPicPr>
          <p:cNvPr id="3074" name="Picture 2" descr="A photo shows foot pedal controls of a tire-changing machine being operated by foo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35541" y="2091275"/>
            <a:ext cx="4462852" cy="295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8509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533400"/>
            <a:ext cx="8229600" cy="738664"/>
          </a:xfrm>
        </p:spPr>
        <p:txBody>
          <a:bodyPr>
            <a:spAutoFit/>
          </a:bodyPr>
          <a:lstStyle/>
          <a:p>
            <a:r>
              <a:rPr lang="en-US" sz="2400" b="0" dirty="0" smtClean="0">
                <a:latin typeface="+mj-lt"/>
              </a:rPr>
              <a:t>7. To </a:t>
            </a:r>
            <a:r>
              <a:rPr lang="en-US" sz="2400" b="0" dirty="0">
                <a:latin typeface="+mj-lt"/>
              </a:rPr>
              <a:t>remove the tire from the wheel, position the arm of </a:t>
            </a:r>
            <a:r>
              <a:rPr lang="en-US" sz="2400" b="0" dirty="0" smtClean="0">
                <a:latin typeface="+mj-lt"/>
              </a:rPr>
              <a:t>the changer </a:t>
            </a:r>
            <a:r>
              <a:rPr lang="en-US" sz="2400" b="0" dirty="0">
                <a:latin typeface="+mj-lt"/>
              </a:rPr>
              <a:t>against the rim of the wheel and lock in position.</a:t>
            </a:r>
            <a:endParaRPr lang="en-US" sz="2400" dirty="0">
              <a:latin typeface="+mj-lt"/>
            </a:endParaRPr>
          </a:p>
        </p:txBody>
      </p:sp>
      <p:pic>
        <p:nvPicPr>
          <p:cNvPr id="7170" name="Picture 2" descr="A photo shows the arm of the changer positioned against the rim of the wheel and lock in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7697" y="1845731"/>
            <a:ext cx="5628606" cy="373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442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52400"/>
            <a:ext cx="8229600" cy="1107996"/>
          </a:xfrm>
        </p:spPr>
        <p:txBody>
          <a:bodyPr>
            <a:spAutoFit/>
          </a:bodyPr>
          <a:lstStyle/>
          <a:p>
            <a:r>
              <a:rPr lang="en-US" sz="2400" b="0" dirty="0" smtClean="0">
                <a:latin typeface="+mj-lt"/>
              </a:rPr>
              <a:t>8. The </a:t>
            </a:r>
            <a:r>
              <a:rPr lang="en-US" sz="2400" b="0" dirty="0">
                <a:latin typeface="+mj-lt"/>
              </a:rPr>
              <a:t>tire tool (flat bar) is placed between the bead of </a:t>
            </a:r>
            <a:r>
              <a:rPr lang="en-US" sz="2400" b="0" dirty="0" smtClean="0">
                <a:latin typeface="+mj-lt"/>
              </a:rPr>
              <a:t>the tire </a:t>
            </a:r>
            <a:r>
              <a:rPr lang="en-US" sz="2400" b="0" dirty="0">
                <a:latin typeface="+mj-lt"/>
              </a:rPr>
              <a:t>and the wheel. Using tire lubricant can help </a:t>
            </a:r>
            <a:r>
              <a:rPr lang="en-US" sz="2400" b="0" dirty="0" smtClean="0">
                <a:latin typeface="+mj-lt"/>
              </a:rPr>
              <a:t>prevent damage </a:t>
            </a:r>
            <a:r>
              <a:rPr lang="en-US" sz="2400" b="0" dirty="0">
                <a:latin typeface="+mj-lt"/>
              </a:rPr>
              <a:t>to the tire.</a:t>
            </a:r>
            <a:endParaRPr lang="en-US" sz="2400" dirty="0">
              <a:latin typeface="+mj-lt"/>
            </a:endParaRPr>
          </a:p>
        </p:txBody>
      </p:sp>
      <p:pic>
        <p:nvPicPr>
          <p:cNvPr id="7170" name="Picture 2" descr="A photo shows the tire tool (flat bar) placed between the bead of the tire and the wheel. Using tire lubricant can help prevent damage to the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2871" y="1597926"/>
            <a:ext cx="6178258" cy="409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87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5612" y="533400"/>
            <a:ext cx="8229600" cy="738664"/>
          </a:xfrm>
        </p:spPr>
        <p:txBody>
          <a:bodyPr>
            <a:spAutoFit/>
          </a:bodyPr>
          <a:lstStyle/>
          <a:p>
            <a:r>
              <a:rPr lang="en-US" sz="2400" b="0" dirty="0" smtClean="0">
                <a:latin typeface="+mj-lt"/>
              </a:rPr>
              <a:t>9. The </a:t>
            </a:r>
            <a:r>
              <a:rPr lang="en-US" sz="2400" b="0" dirty="0">
                <a:latin typeface="+mj-lt"/>
              </a:rPr>
              <a:t>foot-pedal that causes the table to rotate </a:t>
            </a:r>
            <a:r>
              <a:rPr lang="en-US" sz="2400" b="0" dirty="0" smtClean="0">
                <a:latin typeface="+mj-lt"/>
              </a:rPr>
              <a:t>is depressed </a:t>
            </a:r>
            <a:r>
              <a:rPr lang="en-US" sz="2400" b="0" dirty="0">
                <a:latin typeface="+mj-lt"/>
              </a:rPr>
              <a:t>and the tire is removed from the wheel.</a:t>
            </a:r>
            <a:endParaRPr lang="en-US" sz="2400" dirty="0">
              <a:latin typeface="+mj-lt"/>
            </a:endParaRPr>
          </a:p>
        </p:txBody>
      </p:sp>
      <p:pic>
        <p:nvPicPr>
          <p:cNvPr id="4098" name="Picture 2" descr="A photo shows the foot-pedal that causes the table to rotate is depressed and the tire is removed from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3291" y="1811069"/>
            <a:ext cx="5574242" cy="369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19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55452"/>
          </a:xfrm>
        </p:spPr>
        <p:txBody>
          <a:bodyPr/>
          <a:lstStyle/>
          <a:p>
            <a:r>
              <a:rPr lang="en-IN" sz="2400" dirty="0">
                <a:latin typeface="+mj-lt"/>
              </a:rPr>
              <a:t>Figure 115.4 </a:t>
            </a:r>
            <a:r>
              <a:rPr lang="en-US" sz="2400" dirty="0">
                <a:latin typeface="+mj-lt"/>
              </a:rPr>
              <a:t>Note that if a tire is underinflated by 5 PSI, the life expectancy is reduced by 20% and by about 40% if the inflation pressure is less than specified by 10 PSI</a:t>
            </a:r>
            <a:r>
              <a:rPr lang="en-US" sz="2400" dirty="0" smtClean="0">
                <a:latin typeface="+mj-lt"/>
              </a:rPr>
              <a:t>.</a:t>
            </a:r>
            <a:endParaRPr lang="en-US" sz="2400" dirty="0">
              <a:latin typeface="+mj-lt"/>
            </a:endParaRPr>
          </a:p>
        </p:txBody>
      </p:sp>
      <p:pic>
        <p:nvPicPr>
          <p:cNvPr id="4" name="Picture 2" descr="An illustration shows a graph with Inflation pressure on X axis and percentage of tire wear life. The percentage of tire wear life decreases as the inflation pressure decreas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5318" y="2438400"/>
            <a:ext cx="7704664" cy="30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57200"/>
            <a:ext cx="8229600" cy="738664"/>
          </a:xfrm>
        </p:spPr>
        <p:txBody>
          <a:bodyPr>
            <a:spAutoFit/>
          </a:bodyPr>
          <a:lstStyle/>
          <a:p>
            <a:r>
              <a:rPr lang="en-US" sz="2400" b="0" dirty="0" smtClean="0">
                <a:latin typeface="+mj-lt"/>
              </a:rPr>
              <a:t>10. Reposition </a:t>
            </a:r>
            <a:r>
              <a:rPr lang="en-US" sz="2400" b="0" dirty="0">
                <a:latin typeface="+mj-lt"/>
              </a:rPr>
              <a:t>the tire tool to remove the </a:t>
            </a:r>
            <a:r>
              <a:rPr lang="en-US" sz="2400" b="0" dirty="0" smtClean="0">
                <a:latin typeface="+mj-lt"/>
              </a:rPr>
              <a:t>lower bead </a:t>
            </a:r>
            <a:r>
              <a:rPr lang="en-US" sz="2400" b="0" dirty="0">
                <a:latin typeface="+mj-lt"/>
              </a:rPr>
              <a:t>of the tire from the wheel.</a:t>
            </a:r>
            <a:endParaRPr lang="en-US" sz="2400" dirty="0">
              <a:latin typeface="+mj-lt"/>
            </a:endParaRPr>
          </a:p>
        </p:txBody>
      </p:sp>
      <p:pic>
        <p:nvPicPr>
          <p:cNvPr id="7170" name="Picture 2" descr="A photo shows a technician removing the lower bead of the tire from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9129" y="1501192"/>
            <a:ext cx="6525742" cy="432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309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9" y="533400"/>
            <a:ext cx="8229600" cy="738664"/>
          </a:xfrm>
        </p:spPr>
        <p:txBody>
          <a:bodyPr>
            <a:spAutoFit/>
          </a:bodyPr>
          <a:lstStyle/>
          <a:p>
            <a:r>
              <a:rPr lang="en-US" sz="2400" b="0" dirty="0" smtClean="0">
                <a:latin typeface="+mj-lt"/>
              </a:rPr>
              <a:t>11. As </a:t>
            </a:r>
            <a:r>
              <a:rPr lang="en-US" sz="2400" b="0" dirty="0">
                <a:latin typeface="+mj-lt"/>
              </a:rPr>
              <a:t>the table of the tire changer is rotated, the </a:t>
            </a:r>
            <a:r>
              <a:rPr lang="en-US" sz="2400" b="0" dirty="0" smtClean="0">
                <a:latin typeface="+mj-lt"/>
              </a:rPr>
              <a:t>tire is </a:t>
            </a:r>
            <a:r>
              <a:rPr lang="en-US" sz="2400" b="0" dirty="0">
                <a:latin typeface="+mj-lt"/>
              </a:rPr>
              <a:t>released from the wheel and can be lifted </a:t>
            </a:r>
            <a:r>
              <a:rPr lang="en-US" sz="2400" b="0" dirty="0" smtClean="0">
                <a:latin typeface="+mj-lt"/>
              </a:rPr>
              <a:t>off the </a:t>
            </a:r>
            <a:r>
              <a:rPr lang="en-US" sz="2400" b="0" dirty="0">
                <a:latin typeface="+mj-lt"/>
              </a:rPr>
              <a:t>wheel.</a:t>
            </a:r>
            <a:endParaRPr lang="en-US" sz="2400" dirty="0">
              <a:latin typeface="+mj-lt"/>
            </a:endParaRPr>
          </a:p>
        </p:txBody>
      </p:sp>
      <p:pic>
        <p:nvPicPr>
          <p:cNvPr id="7170" name="Picture 2" descr="A photo shows a tire being released from the wheel and ready to be lifted off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9170" y="1741432"/>
            <a:ext cx="5825659" cy="386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82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838200"/>
            <a:ext cx="8229600" cy="369332"/>
          </a:xfrm>
        </p:spPr>
        <p:txBody>
          <a:bodyPr>
            <a:spAutoFit/>
          </a:bodyPr>
          <a:lstStyle/>
          <a:p>
            <a:r>
              <a:rPr lang="en-US" sz="2400" b="0" dirty="0" smtClean="0">
                <a:latin typeface="+mj-lt"/>
              </a:rPr>
              <a:t>12. Before </a:t>
            </a:r>
            <a:r>
              <a:rPr lang="en-US" sz="2400" b="0" dirty="0">
                <a:latin typeface="+mj-lt"/>
              </a:rPr>
              <a:t>installing a tire, inspect and clean the </a:t>
            </a:r>
            <a:r>
              <a:rPr lang="en-US" sz="2400" b="0" dirty="0" smtClean="0">
                <a:latin typeface="+mj-lt"/>
              </a:rPr>
              <a:t>bead seat</a:t>
            </a:r>
            <a:r>
              <a:rPr lang="en-US" sz="2400" b="0" dirty="0">
                <a:latin typeface="+mj-lt"/>
              </a:rPr>
              <a:t>.</a:t>
            </a:r>
            <a:endParaRPr lang="en-US" sz="2400" dirty="0">
              <a:latin typeface="+mj-lt"/>
            </a:endParaRPr>
          </a:p>
        </p:txBody>
      </p:sp>
      <p:pic>
        <p:nvPicPr>
          <p:cNvPr id="7170" name="Picture 2" descr="A photo shows a technician cleaning a bead seat with a clo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9533" y="1790013"/>
            <a:ext cx="5604934" cy="371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036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52400"/>
            <a:ext cx="8229600" cy="1107996"/>
          </a:xfrm>
        </p:spPr>
        <p:txBody>
          <a:bodyPr>
            <a:spAutoFit/>
          </a:bodyPr>
          <a:lstStyle/>
          <a:p>
            <a:r>
              <a:rPr lang="en-US" sz="2400" b="0" dirty="0" smtClean="0">
                <a:latin typeface="+mj-lt"/>
              </a:rPr>
              <a:t>13. Before </a:t>
            </a:r>
            <a:r>
              <a:rPr lang="en-US" sz="2400" b="0" dirty="0">
                <a:latin typeface="+mj-lt"/>
              </a:rPr>
              <a:t>installing a new tire, most </a:t>
            </a:r>
            <a:r>
              <a:rPr lang="en-US" sz="2400" b="0" dirty="0" smtClean="0">
                <a:latin typeface="+mj-lt"/>
              </a:rPr>
              <a:t>experts recommend replacing </a:t>
            </a:r>
            <a:r>
              <a:rPr lang="en-US" sz="2400" b="0" dirty="0">
                <a:latin typeface="+mj-lt"/>
              </a:rPr>
              <a:t>the tire valve, </a:t>
            </a:r>
            <a:r>
              <a:rPr lang="en-US" sz="2400" b="0" dirty="0" smtClean="0">
                <a:latin typeface="+mj-lt"/>
              </a:rPr>
              <a:t>being installed here</a:t>
            </a:r>
            <a:r>
              <a:rPr lang="en-US" sz="2400" b="0" dirty="0">
                <a:latin typeface="+mj-lt"/>
              </a:rPr>
              <a:t>, using a tool that pulls the </a:t>
            </a:r>
            <a:r>
              <a:rPr lang="en-US" sz="2400" b="0" dirty="0" smtClean="0">
                <a:latin typeface="+mj-lt"/>
              </a:rPr>
              <a:t>valve through </a:t>
            </a:r>
            <a:r>
              <a:rPr lang="en-US" sz="2400" b="0" dirty="0">
                <a:latin typeface="+mj-lt"/>
              </a:rPr>
              <a:t>the hole in the wheel.</a:t>
            </a:r>
            <a:endParaRPr lang="en-US" sz="2400" dirty="0">
              <a:latin typeface="+mj-lt"/>
            </a:endParaRPr>
          </a:p>
        </p:txBody>
      </p:sp>
      <p:pic>
        <p:nvPicPr>
          <p:cNvPr id="7170" name="Picture 2" descr="A photo shows a tool that pulls valve through the hole in the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2774" y="1803394"/>
            <a:ext cx="5658452" cy="375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660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49035" y="457200"/>
            <a:ext cx="8229600" cy="738664"/>
          </a:xfrm>
        </p:spPr>
        <p:txBody>
          <a:bodyPr>
            <a:spAutoFit/>
          </a:bodyPr>
          <a:lstStyle/>
          <a:p>
            <a:r>
              <a:rPr lang="en-US" sz="2400" b="0" dirty="0" smtClean="0">
                <a:latin typeface="+mj-lt"/>
              </a:rPr>
              <a:t>14. Apply </a:t>
            </a:r>
            <a:r>
              <a:rPr lang="en-US" sz="2400" b="0" dirty="0">
                <a:latin typeface="+mj-lt"/>
              </a:rPr>
              <a:t>tire soap or rubber lubricant to both </a:t>
            </a:r>
            <a:r>
              <a:rPr lang="en-US" sz="2400" b="0" dirty="0" smtClean="0">
                <a:latin typeface="+mj-lt"/>
              </a:rPr>
              <a:t>beads of </a:t>
            </a:r>
            <a:r>
              <a:rPr lang="en-US" sz="2400" b="0" dirty="0">
                <a:latin typeface="+mj-lt"/>
              </a:rPr>
              <a:t>the tire.</a:t>
            </a:r>
            <a:endParaRPr lang="en-US" sz="2400" dirty="0">
              <a:latin typeface="+mj-lt"/>
            </a:endParaRPr>
          </a:p>
        </p:txBody>
      </p:sp>
      <p:pic>
        <p:nvPicPr>
          <p:cNvPr id="7170" name="Picture 2" descr="A photo shows soap or rubber element applied to both the beads of the ti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8716" y="1794933"/>
            <a:ext cx="5650238" cy="374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8122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3388" y="533400"/>
            <a:ext cx="8229600" cy="738664"/>
          </a:xfrm>
        </p:spPr>
        <p:txBody>
          <a:bodyPr>
            <a:spAutoFit/>
          </a:bodyPr>
          <a:lstStyle/>
          <a:p>
            <a:r>
              <a:rPr lang="en-US" sz="2400" b="0" dirty="0" smtClean="0">
                <a:latin typeface="+mj-lt"/>
              </a:rPr>
              <a:t>15. Rotate </a:t>
            </a:r>
            <a:r>
              <a:rPr lang="en-US" sz="2400" b="0" dirty="0">
                <a:latin typeface="+mj-lt"/>
              </a:rPr>
              <a:t>the tire on the wheel and position the </a:t>
            </a:r>
            <a:r>
              <a:rPr lang="en-US" sz="2400" b="0" dirty="0" smtClean="0">
                <a:latin typeface="+mj-lt"/>
              </a:rPr>
              <a:t>arm so </a:t>
            </a:r>
            <a:r>
              <a:rPr lang="en-US" sz="2400" b="0" dirty="0">
                <a:latin typeface="+mj-lt"/>
              </a:rPr>
              <a:t>that the tire will be guided onto the rim as </a:t>
            </a:r>
            <a:r>
              <a:rPr lang="en-US" sz="2400" b="0" dirty="0" smtClean="0">
                <a:latin typeface="+mj-lt"/>
              </a:rPr>
              <a:t>the wheel </a:t>
            </a:r>
            <a:r>
              <a:rPr lang="en-US" sz="2400" b="0" dirty="0">
                <a:latin typeface="+mj-lt"/>
              </a:rPr>
              <a:t>is rotated.</a:t>
            </a:r>
            <a:endParaRPr lang="en-US" sz="2400" dirty="0">
              <a:latin typeface="+mj-lt"/>
            </a:endParaRPr>
          </a:p>
        </p:txBody>
      </p:sp>
      <p:pic>
        <p:nvPicPr>
          <p:cNvPr id="7170" name="Picture 2" descr="A photo shows the tire on the wheel being rotated and the arm positioned so that the tire will be guided onto the rim as the wheel is rot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0883" y="1786465"/>
            <a:ext cx="5654610" cy="374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066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1523" y="762000"/>
            <a:ext cx="8229600" cy="369332"/>
          </a:xfrm>
        </p:spPr>
        <p:txBody>
          <a:bodyPr>
            <a:spAutoFit/>
          </a:bodyPr>
          <a:lstStyle/>
          <a:p>
            <a:r>
              <a:rPr lang="en-US" sz="2400" b="0" dirty="0" smtClean="0">
                <a:latin typeface="+mj-lt"/>
              </a:rPr>
              <a:t>16. Repeat </a:t>
            </a:r>
            <a:r>
              <a:rPr lang="en-US" sz="2400" b="0" dirty="0">
                <a:latin typeface="+mj-lt"/>
              </a:rPr>
              <a:t>for the upper bead.</a:t>
            </a:r>
            <a:endParaRPr lang="en-US" sz="2400" dirty="0">
              <a:latin typeface="+mj-lt"/>
            </a:endParaRPr>
          </a:p>
        </p:txBody>
      </p:sp>
      <p:pic>
        <p:nvPicPr>
          <p:cNvPr id="7170" name="Picture 2" descr="A photo shows the tire on the wheel being rotated and the arm positioned so that the tire will be guided onto the rim as the wheel is rotated but for the other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8000" y="1808004"/>
            <a:ext cx="5576646" cy="36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746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9" y="228600"/>
            <a:ext cx="8229600" cy="923330"/>
          </a:xfrm>
        </p:spPr>
        <p:txBody>
          <a:bodyPr>
            <a:spAutoFit/>
          </a:bodyPr>
          <a:lstStyle/>
          <a:p>
            <a:r>
              <a:rPr lang="en-US" sz="2000" b="0" dirty="0" smtClean="0">
                <a:latin typeface="+mj-lt"/>
              </a:rPr>
              <a:t>17. Inflate </a:t>
            </a:r>
            <a:r>
              <a:rPr lang="en-US" sz="2000" b="0" dirty="0">
                <a:latin typeface="+mj-lt"/>
              </a:rPr>
              <a:t>the tire, being careful to not exceed 40 </a:t>
            </a:r>
            <a:r>
              <a:rPr lang="en-US" sz="2000" b="0" dirty="0" smtClean="0">
                <a:latin typeface="+mj-lt"/>
              </a:rPr>
              <a:t>PSI. Experts </a:t>
            </a:r>
            <a:r>
              <a:rPr lang="en-US" sz="2000" b="0" dirty="0">
                <a:latin typeface="+mj-lt"/>
              </a:rPr>
              <a:t>suggest that a tire be in a cage </a:t>
            </a:r>
            <a:r>
              <a:rPr lang="en-US" sz="2000" b="0" dirty="0" smtClean="0">
                <a:latin typeface="+mj-lt"/>
              </a:rPr>
              <a:t>during the </a:t>
            </a:r>
            <a:r>
              <a:rPr lang="en-US" sz="2000" b="0" dirty="0">
                <a:latin typeface="+mj-lt"/>
              </a:rPr>
              <a:t>initial bead seating inflation to help </a:t>
            </a:r>
            <a:r>
              <a:rPr lang="en-US" sz="2000" b="0" dirty="0" smtClean="0">
                <a:latin typeface="+mj-lt"/>
              </a:rPr>
              <a:t>prevent personal injury </a:t>
            </a:r>
            <a:r>
              <a:rPr lang="en-US" sz="2000" b="0" dirty="0">
                <a:latin typeface="+mj-lt"/>
              </a:rPr>
              <a:t>if the wheel or tire fails.</a:t>
            </a:r>
            <a:endParaRPr lang="en-US" sz="2000" dirty="0">
              <a:latin typeface="+mj-lt"/>
            </a:endParaRPr>
          </a:p>
        </p:txBody>
      </p:sp>
      <p:pic>
        <p:nvPicPr>
          <p:cNvPr id="7170" name="Picture 2" descr="A photo shows a tire being infl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1867" y="1900008"/>
            <a:ext cx="5520264" cy="365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7780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45458" y="533400"/>
            <a:ext cx="8229600" cy="738664"/>
          </a:xfrm>
        </p:spPr>
        <p:txBody>
          <a:bodyPr>
            <a:spAutoFit/>
          </a:bodyPr>
          <a:lstStyle/>
          <a:p>
            <a:r>
              <a:rPr lang="en-US" sz="2400" b="0" dirty="0" smtClean="0">
                <a:latin typeface="+mj-lt"/>
              </a:rPr>
              <a:t>18. Install </a:t>
            </a:r>
            <a:r>
              <a:rPr lang="en-US" sz="2400" b="0" dirty="0">
                <a:latin typeface="+mj-lt"/>
              </a:rPr>
              <a:t>the tire valve core and inflate the tire </a:t>
            </a:r>
            <a:r>
              <a:rPr lang="en-US" sz="2400" b="0" dirty="0" smtClean="0">
                <a:latin typeface="+mj-lt"/>
              </a:rPr>
              <a:t>to specifications</a:t>
            </a:r>
            <a:r>
              <a:rPr lang="en-US" sz="2400" b="0" dirty="0">
                <a:latin typeface="+mj-lt"/>
              </a:rPr>
              <a:t>.</a:t>
            </a:r>
            <a:endParaRPr lang="en-US" sz="2400" dirty="0">
              <a:latin typeface="+mj-lt"/>
            </a:endParaRPr>
          </a:p>
        </p:txBody>
      </p:sp>
      <p:pic>
        <p:nvPicPr>
          <p:cNvPr id="7170" name="Picture 2" descr="A photo shows a tire valve core being install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84401" y="2055618"/>
            <a:ext cx="4751714" cy="31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108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smtClean="0">
                <a:latin typeface="+mj-lt"/>
              </a:rPr>
              <a:t>TIRE REPAIR</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212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2" y="1600200"/>
            <a:ext cx="5062537" cy="484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2464" y="152400"/>
            <a:ext cx="8229600" cy="1107996"/>
          </a:xfrm>
        </p:spPr>
        <p:txBody>
          <a:bodyPr>
            <a:spAutoFit/>
          </a:bodyPr>
          <a:lstStyle/>
          <a:p>
            <a:r>
              <a:rPr lang="en-US" sz="2400" b="0" dirty="0" smtClean="0">
                <a:latin typeface="+mj-lt"/>
              </a:rPr>
              <a:t>1. The </a:t>
            </a:r>
            <a:r>
              <a:rPr lang="en-US" sz="2400" b="0" dirty="0">
                <a:latin typeface="+mj-lt"/>
              </a:rPr>
              <a:t>source of the leak was detected by spraying </a:t>
            </a:r>
            <a:r>
              <a:rPr lang="en-US" sz="2400" b="0" dirty="0" smtClean="0">
                <a:latin typeface="+mj-lt"/>
              </a:rPr>
              <a:t>soapy water </a:t>
            </a:r>
            <a:r>
              <a:rPr lang="en-US" sz="2400" b="0" dirty="0">
                <a:latin typeface="+mj-lt"/>
              </a:rPr>
              <a:t>on the inflated tire. Needle-nose pliers are </a:t>
            </a:r>
            <a:r>
              <a:rPr lang="en-US" sz="2400" b="0" dirty="0" smtClean="0">
                <a:latin typeface="+mj-lt"/>
              </a:rPr>
              <a:t>being used </a:t>
            </a:r>
            <a:r>
              <a:rPr lang="en-US" sz="2400" b="0" dirty="0">
                <a:latin typeface="+mj-lt"/>
              </a:rPr>
              <a:t>to remove the object that caused the flat tire.</a:t>
            </a:r>
            <a:endParaRPr lang="en-US" sz="2400" dirty="0">
              <a:latin typeface="+mj-lt"/>
            </a:endParaRPr>
          </a:p>
        </p:txBody>
      </p:sp>
      <p:pic>
        <p:nvPicPr>
          <p:cNvPr id="7170" name="Picture 2" descr="A photo shows nose pliers being used to remove the object that caused a flat tire.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17468" y="1854199"/>
            <a:ext cx="5499592" cy="364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577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0581" y="457200"/>
            <a:ext cx="8229600" cy="738664"/>
          </a:xfrm>
        </p:spPr>
        <p:txBody>
          <a:bodyPr>
            <a:spAutoFit/>
          </a:bodyPr>
          <a:lstStyle/>
          <a:p>
            <a:r>
              <a:rPr lang="en-US" sz="2400" b="0" dirty="0" smtClean="0">
                <a:latin typeface="+mj-lt"/>
              </a:rPr>
              <a:t>2. A </a:t>
            </a:r>
            <a:r>
              <a:rPr lang="en-US" sz="2400" b="0" dirty="0">
                <a:latin typeface="+mj-lt"/>
              </a:rPr>
              <a:t>part of a razor blade was found to be the </a:t>
            </a:r>
            <a:r>
              <a:rPr lang="en-US" sz="2400" b="0" dirty="0" smtClean="0">
                <a:latin typeface="+mj-lt"/>
              </a:rPr>
              <a:t>cause of </a:t>
            </a:r>
            <a:r>
              <a:rPr lang="en-US" sz="2400" b="0" dirty="0">
                <a:latin typeface="+mj-lt"/>
              </a:rPr>
              <a:t>the flat tire.</a:t>
            </a:r>
            <a:endParaRPr lang="en-US" sz="2400" dirty="0">
              <a:latin typeface="+mj-lt"/>
            </a:endParaRPr>
          </a:p>
        </p:txBody>
      </p:sp>
      <p:pic>
        <p:nvPicPr>
          <p:cNvPr id="7170" name="Picture 2" descr="A photo shows nose pliers holding a part of razor blad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11867" y="1820765"/>
            <a:ext cx="5507028" cy="365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3759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0820" y="685800"/>
            <a:ext cx="8229600" cy="369332"/>
          </a:xfrm>
        </p:spPr>
        <p:txBody>
          <a:bodyPr>
            <a:spAutoFit/>
          </a:bodyPr>
          <a:lstStyle/>
          <a:p>
            <a:r>
              <a:rPr lang="en-US" sz="2400" b="0" dirty="0" smtClean="0">
                <a:latin typeface="+mj-lt"/>
              </a:rPr>
              <a:t>3. A </a:t>
            </a:r>
            <a:r>
              <a:rPr lang="en-US" sz="2400" b="0" dirty="0">
                <a:latin typeface="+mj-lt"/>
              </a:rPr>
              <a:t>reamer is being used to clean the puncture hole.</a:t>
            </a:r>
            <a:endParaRPr lang="en-US" sz="2400" dirty="0">
              <a:latin typeface="+mj-lt"/>
            </a:endParaRPr>
          </a:p>
        </p:txBody>
      </p:sp>
      <p:pic>
        <p:nvPicPr>
          <p:cNvPr id="7170" name="Picture 2" descr="A photo shows reamer being inserted into the puncture of a tire to clean i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4933" y="1808606"/>
            <a:ext cx="5541374" cy="367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824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4665" y="381000"/>
            <a:ext cx="8229600" cy="738664"/>
          </a:xfrm>
        </p:spPr>
        <p:txBody>
          <a:bodyPr>
            <a:spAutoFit/>
          </a:bodyPr>
          <a:lstStyle/>
          <a:p>
            <a:r>
              <a:rPr lang="en-US" sz="2400" b="0" dirty="0" smtClean="0">
                <a:latin typeface="+mj-lt"/>
              </a:rPr>
              <a:t>4. This </a:t>
            </a:r>
            <a:r>
              <a:rPr lang="en-US" sz="2400" b="0" dirty="0">
                <a:latin typeface="+mj-lt"/>
              </a:rPr>
              <a:t>technician is using two open-end wrenches </a:t>
            </a:r>
            <a:r>
              <a:rPr lang="en-US" sz="2400" b="0" dirty="0" smtClean="0">
                <a:latin typeface="+mj-lt"/>
              </a:rPr>
              <a:t>to hold </a:t>
            </a:r>
            <a:r>
              <a:rPr lang="en-US" sz="2400" b="0" dirty="0">
                <a:latin typeface="+mj-lt"/>
              </a:rPr>
              <a:t>the tire beads apart if a tire bead spreader is </a:t>
            </a:r>
            <a:r>
              <a:rPr lang="en-US" sz="2400" b="0" dirty="0" smtClean="0">
                <a:latin typeface="+mj-lt"/>
              </a:rPr>
              <a:t>not available</a:t>
            </a:r>
            <a:r>
              <a:rPr lang="en-US" sz="2400" b="0" dirty="0">
                <a:latin typeface="+mj-lt"/>
              </a:rPr>
              <a:t>.</a:t>
            </a:r>
            <a:endParaRPr lang="en-US" sz="2400" dirty="0">
              <a:latin typeface="+mj-lt"/>
            </a:endParaRPr>
          </a:p>
        </p:txBody>
      </p:sp>
      <p:pic>
        <p:nvPicPr>
          <p:cNvPr id="7170" name="Picture 2" descr="A photo shows tire beads held apart using 2 open end wrench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2600" y="1774787"/>
            <a:ext cx="5633730" cy="373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182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0586" y="76200"/>
            <a:ext cx="8229600" cy="1107996"/>
          </a:xfrm>
        </p:spPr>
        <p:txBody>
          <a:bodyPr>
            <a:spAutoFit/>
          </a:bodyPr>
          <a:lstStyle/>
          <a:p>
            <a:r>
              <a:rPr lang="en-US" sz="2400" b="0" dirty="0" smtClean="0">
                <a:latin typeface="+mj-lt"/>
              </a:rPr>
              <a:t>5. The </a:t>
            </a:r>
            <a:r>
              <a:rPr lang="en-US" sz="2400" b="0" dirty="0">
                <a:latin typeface="+mj-lt"/>
              </a:rPr>
              <a:t>surrounding area is being buffed using </a:t>
            </a:r>
            <a:r>
              <a:rPr lang="en-US" sz="2400" b="0" dirty="0" smtClean="0">
                <a:latin typeface="+mj-lt"/>
              </a:rPr>
              <a:t>an air-powered </a:t>
            </a:r>
            <a:r>
              <a:rPr lang="en-US" sz="2400" b="0" dirty="0">
                <a:latin typeface="+mj-lt"/>
              </a:rPr>
              <a:t>die grinder equipped with a special </a:t>
            </a:r>
            <a:r>
              <a:rPr lang="en-US" sz="2400" b="0" dirty="0" smtClean="0">
                <a:latin typeface="+mj-lt"/>
              </a:rPr>
              <a:t>buffing tool </a:t>
            </a:r>
            <a:r>
              <a:rPr lang="en-US" sz="2400" b="0" dirty="0">
                <a:latin typeface="+mj-lt"/>
              </a:rPr>
              <a:t>specifically designed for this process.</a:t>
            </a:r>
            <a:endParaRPr lang="en-US" sz="2400" dirty="0">
              <a:latin typeface="+mj-lt"/>
            </a:endParaRPr>
          </a:p>
        </p:txBody>
      </p:sp>
      <p:pic>
        <p:nvPicPr>
          <p:cNvPr id="7170" name="Picture 2" descr="A photo shows the surrounding area of flat tire is being buffed using an air-powered die grinder equipped with a special buffing tool specifically designed for this proces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35667" y="1814974"/>
            <a:ext cx="5659438" cy="375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829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5381" y="457200"/>
            <a:ext cx="8229600" cy="738664"/>
          </a:xfrm>
        </p:spPr>
        <p:txBody>
          <a:bodyPr>
            <a:spAutoFit/>
          </a:bodyPr>
          <a:lstStyle/>
          <a:p>
            <a:r>
              <a:rPr lang="en-US" sz="2400" b="0" dirty="0" smtClean="0">
                <a:latin typeface="+mj-lt"/>
              </a:rPr>
              <a:t>6. After </a:t>
            </a:r>
            <a:r>
              <a:rPr lang="en-US" sz="2400" b="0" dirty="0">
                <a:latin typeface="+mj-lt"/>
              </a:rPr>
              <a:t>using a vacuum on all debris and rubber </a:t>
            </a:r>
            <a:r>
              <a:rPr lang="en-US" sz="2400" b="0" dirty="0" smtClean="0">
                <a:latin typeface="+mj-lt"/>
              </a:rPr>
              <a:t>after buffing</a:t>
            </a:r>
            <a:r>
              <a:rPr lang="en-US" sz="2400" b="0" dirty="0">
                <a:latin typeface="+mj-lt"/>
              </a:rPr>
              <a:t>, apply rubber cement to the area.</a:t>
            </a:r>
            <a:endParaRPr lang="en-US" sz="2400" dirty="0">
              <a:latin typeface="+mj-lt"/>
            </a:endParaRPr>
          </a:p>
        </p:txBody>
      </p:sp>
      <p:pic>
        <p:nvPicPr>
          <p:cNvPr id="7170" name="Picture 2" descr="A photo shows a can of rubber cemen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78000" y="1808881"/>
            <a:ext cx="5584362" cy="370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8825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8751" y="533400"/>
            <a:ext cx="8229600" cy="738664"/>
          </a:xfrm>
        </p:spPr>
        <p:txBody>
          <a:bodyPr>
            <a:spAutoFit/>
          </a:bodyPr>
          <a:lstStyle/>
          <a:p>
            <a:r>
              <a:rPr lang="en-US" sz="2400" b="0" dirty="0" smtClean="0">
                <a:latin typeface="+mj-lt"/>
              </a:rPr>
              <a:t>7. The </a:t>
            </a:r>
            <a:r>
              <a:rPr lang="en-US" sz="2400" b="0" dirty="0">
                <a:latin typeface="+mj-lt"/>
              </a:rPr>
              <a:t>brush included with the rubber cement </a:t>
            </a:r>
            <a:r>
              <a:rPr lang="en-US" sz="2400" b="0" dirty="0" smtClean="0">
                <a:latin typeface="+mj-lt"/>
              </a:rPr>
              <a:t>makes the </a:t>
            </a:r>
            <a:r>
              <a:rPr lang="en-US" sz="2400" b="0" dirty="0">
                <a:latin typeface="+mj-lt"/>
              </a:rPr>
              <a:t>job easy. Be sure to cover the entire </a:t>
            </a:r>
            <a:r>
              <a:rPr lang="en-US" sz="2400" b="0" dirty="0" smtClean="0">
                <a:latin typeface="+mj-lt"/>
              </a:rPr>
              <a:t>area around </a:t>
            </a:r>
            <a:r>
              <a:rPr lang="en-US" sz="2400" b="0" dirty="0">
                <a:latin typeface="+mj-lt"/>
              </a:rPr>
              <a:t>the puncture.</a:t>
            </a:r>
            <a:endParaRPr lang="en-US" sz="2400" dirty="0">
              <a:latin typeface="+mj-lt"/>
            </a:endParaRPr>
          </a:p>
        </p:txBody>
      </p:sp>
      <p:pic>
        <p:nvPicPr>
          <p:cNvPr id="7170" name="Picture 2" descr="A photo shows rubber cement being spread using a brush on a flat ti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86467" y="1844198"/>
            <a:ext cx="5574168" cy="369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928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5503" y="152400"/>
            <a:ext cx="8229600" cy="1107996"/>
          </a:xfrm>
        </p:spPr>
        <p:txBody>
          <a:bodyPr>
            <a:spAutoFit/>
          </a:bodyPr>
          <a:lstStyle/>
          <a:p>
            <a:r>
              <a:rPr lang="en-US" sz="2400" b="0" dirty="0" smtClean="0">
                <a:latin typeface="+mj-lt"/>
              </a:rPr>
              <a:t>8. Peel </a:t>
            </a:r>
            <a:r>
              <a:rPr lang="en-US" sz="2400" b="0" dirty="0">
                <a:latin typeface="+mj-lt"/>
              </a:rPr>
              <a:t>off the paper from the adhesive on the </a:t>
            </a:r>
            <a:r>
              <a:rPr lang="en-US" sz="2400" b="0" dirty="0" smtClean="0">
                <a:latin typeface="+mj-lt"/>
              </a:rPr>
              <a:t>patch. Insert </a:t>
            </a:r>
            <a:r>
              <a:rPr lang="en-US" sz="2400" b="0" dirty="0">
                <a:latin typeface="+mj-lt"/>
              </a:rPr>
              <a:t>the tip of the patch through the </a:t>
            </a:r>
            <a:r>
              <a:rPr lang="en-US" sz="2400" b="0" dirty="0" smtClean="0">
                <a:latin typeface="+mj-lt"/>
              </a:rPr>
              <a:t>puncture from </a:t>
            </a:r>
            <a:r>
              <a:rPr lang="en-US" sz="2400" b="0" dirty="0">
                <a:latin typeface="+mj-lt"/>
              </a:rPr>
              <a:t>the inside of the tire.</a:t>
            </a:r>
            <a:endParaRPr lang="en-US" sz="2400" dirty="0">
              <a:latin typeface="+mj-lt"/>
            </a:endParaRPr>
          </a:p>
        </p:txBody>
      </p:sp>
      <p:pic>
        <p:nvPicPr>
          <p:cNvPr id="7170" name="Picture 2" descr="A photo shows paper being peeled off from a patch. The patch is a flat base with long rubbery structure in the cen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69533" y="1772323"/>
            <a:ext cx="5601540" cy="371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9201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389" y="381000"/>
            <a:ext cx="8229600" cy="738664"/>
          </a:xfrm>
        </p:spPr>
        <p:txBody>
          <a:bodyPr>
            <a:spAutoFit/>
          </a:bodyPr>
          <a:lstStyle/>
          <a:p>
            <a:r>
              <a:rPr lang="en-US" sz="2400" b="0" dirty="0" smtClean="0">
                <a:latin typeface="+mj-lt"/>
              </a:rPr>
              <a:t>9. Use </a:t>
            </a:r>
            <a:r>
              <a:rPr lang="en-US" sz="2400" b="0" dirty="0">
                <a:latin typeface="+mj-lt"/>
              </a:rPr>
              <a:t>a pair of pliers to pull the plug of the </a:t>
            </a:r>
            <a:r>
              <a:rPr lang="en-US" sz="2400" b="0" dirty="0" smtClean="0">
                <a:latin typeface="+mj-lt"/>
              </a:rPr>
              <a:t>patch through </a:t>
            </a:r>
            <a:r>
              <a:rPr lang="en-US" sz="2400" b="0" dirty="0">
                <a:latin typeface="+mj-lt"/>
              </a:rPr>
              <a:t>the puncture.</a:t>
            </a:r>
            <a:endParaRPr lang="en-US" sz="2400" dirty="0">
              <a:latin typeface="+mj-lt"/>
            </a:endParaRPr>
          </a:p>
        </p:txBody>
      </p:sp>
      <p:pic>
        <p:nvPicPr>
          <p:cNvPr id="7170" name="Picture 2" descr="A photo shows a pair of pliers being used to pull the plug of the patch through the punctu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11867" y="1822588"/>
            <a:ext cx="5520644" cy="366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966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2690" y="685800"/>
            <a:ext cx="8229600" cy="369332"/>
          </a:xfrm>
        </p:spPr>
        <p:txBody>
          <a:bodyPr>
            <a:spAutoFit/>
          </a:bodyPr>
          <a:lstStyle/>
          <a:p>
            <a:r>
              <a:rPr lang="en-US" sz="2400" b="0" dirty="0" smtClean="0">
                <a:latin typeface="+mj-lt"/>
              </a:rPr>
              <a:t>10. This </a:t>
            </a:r>
            <a:r>
              <a:rPr lang="en-US" sz="2400" b="0" dirty="0">
                <a:latin typeface="+mj-lt"/>
              </a:rPr>
              <a:t>view of the patch is from the inside </a:t>
            </a:r>
            <a:r>
              <a:rPr lang="en-US" sz="2400" b="0" dirty="0" smtClean="0">
                <a:latin typeface="+mj-lt"/>
              </a:rPr>
              <a:t>of the </a:t>
            </a:r>
            <a:r>
              <a:rPr lang="en-US" sz="2400" b="0" dirty="0">
                <a:latin typeface="+mj-lt"/>
              </a:rPr>
              <a:t>tire.</a:t>
            </a:r>
            <a:endParaRPr lang="en-US" sz="2400" dirty="0">
              <a:latin typeface="+mj-lt"/>
            </a:endParaRPr>
          </a:p>
        </p:txBody>
      </p:sp>
      <p:pic>
        <p:nvPicPr>
          <p:cNvPr id="7170" name="Picture 2" descr="A photo shows a view of the patch from the inside of the ti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78000" y="1796905"/>
            <a:ext cx="5578980" cy="369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11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703</TotalTime>
  <Words>2876</Words>
  <Application>Microsoft Office PowerPoint</Application>
  <PresentationFormat>On-screen Show (4:3)</PresentationFormat>
  <Paragraphs>205</Paragraphs>
  <Slides>102</Slides>
  <Notes>0</Notes>
  <HiddenSlides>0</HiddenSlides>
  <MMClips>0</MMClips>
  <ScaleCrop>false</ScaleCrop>
  <HeadingPairs>
    <vt:vector size="4" baseType="variant">
      <vt:variant>
        <vt:lpstr>Theme</vt:lpstr>
      </vt:variant>
      <vt:variant>
        <vt:i4>6</vt:i4>
      </vt:variant>
      <vt:variant>
        <vt:lpstr>Slide Titles</vt:lpstr>
      </vt:variant>
      <vt:variant>
        <vt:i4>102</vt:i4>
      </vt:variant>
    </vt:vector>
  </HeadingPairs>
  <TitlesOfParts>
    <vt:vector size="10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TIRE SERVICE AND PROPER INFLATION</vt:lpstr>
      <vt:lpstr>Figure 115.1 Using soapy water from a spray bottle is an easy method to find the location of an air leak from a tire</vt:lpstr>
      <vt:lpstr>Figure 115.2 Chart showing the relationship between tire inflation pressure and load capacity of the tire</vt:lpstr>
      <vt:lpstr>Figure 115.3 Note that a drop in inflation pressure has a major effect on fuel economy</vt:lpstr>
      <vt:lpstr>Figure 115.4 Note that if a tire is underinflated by 5 PSI, the life expectancy is reduced by 20% and by about 40% if the inflation pressure is less than specified by 10 PSI.</vt:lpstr>
      <vt:lpstr>FREQUENTLY ASKED QUESTION</vt:lpstr>
      <vt:lpstr>Figure 115.5 A temporary inflation pump that uses 12 volts from the cigarette lighter to inflate the tire</vt:lpstr>
      <vt:lpstr>Figure 115.6 Many vehicle manufacturers include an aerosol can of sealer on vehicles that are not equipped with a conventional spare tire</vt:lpstr>
      <vt:lpstr>NITROGEN INFLATION</vt:lpstr>
      <vt:lpstr>Figure 115.7 Most shops that use nitrogen inflation install a green tire valve cap to let others know that nitrogen, rather than air, has been used to inflate the tire</vt:lpstr>
      <vt:lpstr>QUESTION 1: ?</vt:lpstr>
      <vt:lpstr>ANSWER 1:</vt:lpstr>
      <vt:lpstr>TIRE INSPECTION</vt:lpstr>
      <vt:lpstr>Figure 115.8 Excessively worn tire showing the belt material on the inside edge. This tire requires replacement</vt:lpstr>
      <vt:lpstr>Figure 115.9 A bulge in a tire as a result of either an injury to the sidewall, such as contact with a curb, or an internal fault in the tire. This tire requires replacement</vt:lpstr>
      <vt:lpstr>Figure 115.10 Wear on the outside shoulder only is an indication of an alignment problem</vt:lpstr>
      <vt:lpstr>Figure 115.11 A display at a Lexus dealer used to show customers a visual representation of what a tire looks like at various tread depth amounts. This display helps vehicle owners understand tire tread depth measurements</vt:lpstr>
      <vt:lpstr>WHEEL REMOVAL/ INSTALLATION (1 OF 3)</vt:lpstr>
      <vt:lpstr>WHEEL REMOVAL/ INSTALLATION (2 OF 3)</vt:lpstr>
      <vt:lpstr>WHEEL REMOVAL/ INSTALLATION (3 OF 3)</vt:lpstr>
      <vt:lpstr>Figure 115.12 Always tighten wheel lug nuts (or studs) in a star pattern to ensure even pressure on the axle flange, brake rotors or drums, and the wheel itself</vt:lpstr>
      <vt:lpstr>Figure 115.13 Most manufacturers recommend using hand tools rather than an air impact wrench to remove and install locktype lug nuts to prevent damage. If either the key or the nut is damaged, the nut may be very difficult to remove</vt:lpstr>
      <vt:lpstr>Figure 115.14 A torque wrench being used to tighten lug nuts on a pickup truck</vt:lpstr>
      <vt:lpstr>Figure 115.15 A torque-limiting adapter (torque stick) used with an air impact wrench still requires care to prevent overtightening.</vt:lpstr>
      <vt:lpstr>CASE STUDY </vt:lpstr>
      <vt:lpstr>Figure 115.16 This wheel was damaged because the lug nuts were not properly torqued</vt:lpstr>
      <vt:lpstr>TIRE ROTATION</vt:lpstr>
      <vt:lpstr>Figure 115.17 The method most often recommended is the modified X method. In this method, each tire eventually is used at each of the four wheel locations. </vt:lpstr>
      <vt:lpstr>QUESTION 2: ?</vt:lpstr>
      <vt:lpstr>ANSWER 2:</vt:lpstr>
      <vt:lpstr>RADIAL RUNOUT</vt:lpstr>
      <vt:lpstr>Figure 115.18 A tire runout gauge being used to measure the radial runout of a tire</vt:lpstr>
      <vt:lpstr>Figure 115.19 To check wheel radial runout, the dial indicator plunger tip rides on a horizontal surface of the wheel, such as the bead seat.</vt:lpstr>
      <vt:lpstr>LATERAL RUNOUT</vt:lpstr>
      <vt:lpstr>Figure 115.20 To check lateral runout, the dial indicator plunger tip rides on a vertical surface of the wheel, such as the wheel flange</vt:lpstr>
      <vt:lpstr>Figure 115.21 The most accurate method of measuring wheel runout is to dismantle the tire and take dial indicator readings on the inside of the wheel rim</vt:lpstr>
      <vt:lpstr>TIRE REPLACEMENT</vt:lpstr>
      <vt:lpstr>Figure 115.22 Cleaning the bead seat of an alloy wheel using an abrasive pad</vt:lpstr>
      <vt:lpstr>Figure 115.23 When installing a tire-pressure monitoring system sensor, be sure that the flat part of the sensor is parallel to the center section of the rim</vt:lpstr>
      <vt:lpstr>Figure 115.24 Many new tires have painted dots placed there at the tire manufacturer. Yellow Dot- Indicates the light (static) balance point of the tire Red Dot- Indicates the “radial force variation first harmonic maximum”.</vt:lpstr>
      <vt:lpstr>Figure 115.25 Always check the wording on tires and install them correctly to insure that the tire performs as designed.</vt:lpstr>
      <vt:lpstr>Figure 115.26 Note the difference in the shape of the rim contour of the 16 inch and 16 1/2 inch diameter wheels. While it is possible to mount a 16 inch tire on a 16 1/2 inch rim, it cannot be inflated enough to seat against the rim flange.</vt:lpstr>
      <vt:lpstr>Figure 115.27 Rendered (odorless) animal fat is recommended by some manufacturers of tire changing equipment for use as a rubber lubricant.</vt:lpstr>
      <vt:lpstr>TIRE BALANCING</vt:lpstr>
      <vt:lpstr>Figure 115.28 A wheel balancer detects heavy spots on the wheel and tire, and indicates where to place weight to offset both static and dynamic imbalance</vt:lpstr>
      <vt:lpstr>WHEEL WEIGHTS</vt:lpstr>
      <vt:lpstr>Figure 115.29 An assortment of wheel weights designed to fit different shaped rims</vt:lpstr>
      <vt:lpstr>Figure 115.30 (a) Using a rim gauge can be a little tricky as the shape may appear to match several patterns on the rim gauge. This “AW” shape is not a good match</vt:lpstr>
      <vt:lpstr>Figure 115.30 (b) Using the gauge shape for “MC” appears to be a perfect match to their rim flange</vt:lpstr>
      <vt:lpstr>Figure 115.31 Stick-on weights are used from the factory to balance the alloy wheels of this vehicle</vt:lpstr>
      <vt:lpstr>Figure 115.32 Wheel weight pliers are specially designed to remove and install wheel weights</vt:lpstr>
      <vt:lpstr>WHEEL/TIRE BALANCERS</vt:lpstr>
      <vt:lpstr>Figure 115.33 A tire balancer that can also detect radial and lateral force variation and instruct the operator where to rotate the tire to achieve the best ride, or indicate a bent wheel</vt:lpstr>
      <vt:lpstr>CASE STUDY</vt:lpstr>
      <vt:lpstr>Figure 115.34 Liquid tire stop leak was found in all four tires. This liquid caused the tires to be out of balance</vt:lpstr>
      <vt:lpstr>FREQUENTLY ASKED QUESTION</vt:lpstr>
      <vt:lpstr>Figure 115.35 A pin plate adapter that is designed to support the wheel/tire assembly on a tire balancer instead of using a centering cone</vt:lpstr>
      <vt:lpstr>FREQUENTLY ASKED QUESTION</vt:lpstr>
      <vt:lpstr>Figure 115.36 (a) A hubcentric plastic ring partially removed from an aftermarket wheel</vt:lpstr>
      <vt:lpstr>Figure 115.36 (b) A hubcentric plastic ring left on the hub when removing a wheel</vt:lpstr>
      <vt:lpstr>TIRE REPAIR</vt:lpstr>
      <vt:lpstr>Figure 115.37 A tire should only be repaired if the hole is within the tire puncture repair area. Do not make a repair that is located in the shoulder or belt edge part of the tire.</vt:lpstr>
      <vt:lpstr>Figure 115.38 A stitching tool being used to force any trapped air out from under the patch</vt:lpstr>
      <vt:lpstr>Figure 115.39 A rubber plug being pulled through a hole in the tire. The stem is then cut off flush with the surface of the tire tread</vt:lpstr>
      <vt:lpstr>QUESTION 3: ?</vt:lpstr>
      <vt:lpstr>ANSWER 3:</vt:lpstr>
      <vt:lpstr>TIRE MOUNTING</vt:lpstr>
      <vt:lpstr>1. A typical tire-changing machine showing the revolving table and movable arm used to remove a tire from the wheel.</vt:lpstr>
      <vt:lpstr>2. The foot-pedal controls allow the service technician to break the tire bead, damp the wheel (rim) to the machine, rotate the tire/wheel assembly, and still have both hands free.</vt:lpstr>
      <vt:lpstr>3. Using a tire valve removal tool, unscrew the valve core using extreme caution because the valve is under pressure and can be forced outward and cause personal injury.</vt:lpstr>
      <vt:lpstr>4. The valve core removed from the tire valve. Allow all of  the air in the tire to escape.</vt:lpstr>
      <vt:lpstr>5. A bead breaker is being used to separate the tire from the bead seat of the wheel. Repeat as needed to break the bead on both sides of the wheel.</vt:lpstr>
      <vt:lpstr>6. After breaking the beads from both sides of the tire, install the wheel/tire assembly flat onto the machine and, using the foot-pedal control, lock the wheel to the changer.</vt:lpstr>
      <vt:lpstr>7. To remove the tire from the wheel, position the arm of the changer against the rim of the wheel and lock in position.</vt:lpstr>
      <vt:lpstr>8. The tire tool (flat bar) is placed between the bead of the tire and the wheel. Using tire lubricant can help prevent damage to the tire.</vt:lpstr>
      <vt:lpstr>9. The foot-pedal that causes the table to rotate is depressed and the tire is removed from the wheel.</vt:lpstr>
      <vt:lpstr>10. Reposition the tire tool to remove the lower bead of the tire from the wheel.</vt:lpstr>
      <vt:lpstr>11. As the table of the tire changer is rotated, the tire is released from the wheel and can be lifted off the wheel.</vt:lpstr>
      <vt:lpstr>12. Before installing a tire, inspect and clean the bead seat.</vt:lpstr>
      <vt:lpstr>13. Before installing a new tire, most experts recommend replacing the tire valve, being installed here, using a tool that pulls the valve through the hole in the wheel.</vt:lpstr>
      <vt:lpstr>14. Apply tire soap or rubber lubricant to both beads of the tire.</vt:lpstr>
      <vt:lpstr>15. Rotate the tire on the wheel and position the arm so that the tire will be guided onto the rim as the wheel is rotated.</vt:lpstr>
      <vt:lpstr>16. Repeat for the upper bead.</vt:lpstr>
      <vt:lpstr>17. Inflate the tire, being careful to not exceed 40 PSI. Experts suggest that a tire be in a cage during the initial bead seating inflation to help prevent personal injury if the wheel or tire fails.</vt:lpstr>
      <vt:lpstr>18. Install the tire valve core and inflate the tire to specifications.</vt:lpstr>
      <vt:lpstr>TIRE REPAIR</vt:lpstr>
      <vt:lpstr>1. The source of the leak was detected by spraying soapy water on the inflated tire. Needle-nose pliers are being used to remove the object that caused the flat tire.</vt:lpstr>
      <vt:lpstr>2. A part of a razor blade was found to be the cause of the flat tire.</vt:lpstr>
      <vt:lpstr>3. A reamer is being used to clean the puncture hole.</vt:lpstr>
      <vt:lpstr>4. This technician is using two open-end wrenches to hold the tire beads apart if a tire bead spreader is not available.</vt:lpstr>
      <vt:lpstr>5. The surrounding area is being buffed using an air-powered die grinder equipped with a special buffing tool specifically designed for this process.</vt:lpstr>
      <vt:lpstr>6. After using a vacuum on all debris and rubber after buffing, apply rubber cement to the area.</vt:lpstr>
      <vt:lpstr>7. The brush included with the rubber cement makes the job easy. Be sure to cover the entire area around the puncture.</vt:lpstr>
      <vt:lpstr>8. Peel off the paper from the adhesive on the patch. Insert the tip of the patch through the puncture from the inside of the tire.</vt:lpstr>
      <vt:lpstr>9. Use a pair of pliers to pull the plug of the patch through the puncture.</vt:lpstr>
      <vt:lpstr>10. This view of the patch is from the inside of the tire.</vt:lpstr>
      <vt:lpstr>11. To be assured of an airtight patch, the adhesive of the patch should be “stitched” to the inside of the tire using a serrated roller called a stitching tool.</vt:lpstr>
      <vt:lpstr>12. A view of the plug from the outside of the tire after metal covering used to pierce the puncture is removed from the patch plug. The plug can be trimmed to the level of the tread using side cutters or a knife.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115</dc:title>
  <dc:creator>Curt &amp; Tammy</dc:creator>
  <cp:lastModifiedBy>Curt &amp; Tammy</cp:lastModifiedBy>
  <cp:revision>62</cp:revision>
  <dcterms:created xsi:type="dcterms:W3CDTF">2018-09-25T19:30:15Z</dcterms:created>
  <dcterms:modified xsi:type="dcterms:W3CDTF">2019-07-07T22:21:13Z</dcterms:modified>
</cp:coreProperties>
</file>