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41" r:id="rId11"/>
    <p:sldId id="315" r:id="rId12"/>
    <p:sldId id="344" r:id="rId13"/>
    <p:sldId id="272" r:id="rId14"/>
    <p:sldId id="316" r:id="rId15"/>
    <p:sldId id="267" r:id="rId16"/>
    <p:sldId id="268" r:id="rId17"/>
    <p:sldId id="342" r:id="rId18"/>
    <p:sldId id="343" r:id="rId19"/>
    <p:sldId id="345" r:id="rId20"/>
    <p:sldId id="346" r:id="rId21"/>
    <p:sldId id="347" r:id="rId22"/>
    <p:sldId id="317" r:id="rId23"/>
    <p:sldId id="270" r:id="rId24"/>
    <p:sldId id="318" r:id="rId25"/>
    <p:sldId id="348" r:id="rId26"/>
    <p:sldId id="349" r:id="rId27"/>
    <p:sldId id="350" r:id="rId28"/>
    <p:sldId id="326" r:id="rId29"/>
    <p:sldId id="327" r:id="rId30"/>
    <p:sldId id="328" r:id="rId31"/>
    <p:sldId id="329" r:id="rId32"/>
    <p:sldId id="286" r:id="rId33"/>
    <p:sldId id="287" r:id="rId34"/>
    <p:sldId id="351" r:id="rId35"/>
    <p:sldId id="352" r:id="rId36"/>
    <p:sldId id="330" r:id="rId37"/>
    <p:sldId id="274" r:id="rId38"/>
    <p:sldId id="331" r:id="rId39"/>
    <p:sldId id="332" r:id="rId40"/>
    <p:sldId id="353" r:id="rId41"/>
    <p:sldId id="333" r:id="rId42"/>
    <p:sldId id="354" r:id="rId43"/>
    <p:sldId id="334" r:id="rId44"/>
    <p:sldId id="355" r:id="rId45"/>
    <p:sldId id="335" r:id="rId46"/>
    <p:sldId id="299" r:id="rId47"/>
    <p:sldId id="300" r:id="rId48"/>
    <p:sldId id="356" r:id="rId49"/>
    <p:sldId id="336" r:id="rId50"/>
    <p:sldId id="357" r:id="rId51"/>
    <p:sldId id="358" r:id="rId52"/>
    <p:sldId id="337" r:id="rId53"/>
    <p:sldId id="359" r:id="rId54"/>
    <p:sldId id="338" r:id="rId55"/>
    <p:sldId id="339" r:id="rId56"/>
    <p:sldId id="340"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114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Tire Pressure Monitoring Systems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two types of monitoring systems?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Direct and Indirect.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TREAD ACT (1 OF 2)</a:t>
            </a:r>
            <a:endParaRPr lang="en-US" dirty="0">
              <a:latin typeface="+mj-lt"/>
            </a:endParaRPr>
          </a:p>
        </p:txBody>
      </p:sp>
      <p:sp>
        <p:nvSpPr>
          <p:cNvPr id="3" name="Content Placeholder 2"/>
          <p:cNvSpPr>
            <a:spLocks noGrp="1"/>
          </p:cNvSpPr>
          <p:nvPr>
            <p:ph idx="1"/>
          </p:nvPr>
        </p:nvSpPr>
        <p:spPr/>
        <p:txBody>
          <a:bodyPr/>
          <a:lstStyle/>
          <a:p>
            <a:r>
              <a:rPr lang="en-US" dirty="0"/>
              <a:t>The Transportation Recall Enhancement, Accountability, </a:t>
            </a:r>
            <a:r>
              <a:rPr lang="en-US" dirty="0" smtClean="0"/>
              <a:t>and Documentation </a:t>
            </a:r>
            <a:r>
              <a:rPr lang="en-US" dirty="0"/>
              <a:t>(TREAD) Act requires that all vehicles be </a:t>
            </a:r>
            <a:r>
              <a:rPr lang="en-US" dirty="0" smtClean="0"/>
              <a:t>equipped with </a:t>
            </a:r>
            <a:r>
              <a:rPr lang="en-US" dirty="0"/>
              <a:t>a tire-pressure monitoring system that will warn the driver </a:t>
            </a:r>
            <a:r>
              <a:rPr lang="en-US" dirty="0" smtClean="0"/>
              <a:t>in the </a:t>
            </a:r>
            <a:r>
              <a:rPr lang="en-US" dirty="0"/>
              <a:t>event of an underinflated tire</a:t>
            </a:r>
            <a:r>
              <a:rPr lang="en-US" dirty="0" smtClean="0"/>
              <a:t>.</a:t>
            </a:r>
          </a:p>
          <a:p>
            <a:r>
              <a:rPr lang="en-US" dirty="0" smtClean="0"/>
              <a:t>The National </a:t>
            </a:r>
            <a:r>
              <a:rPr lang="en-US" dirty="0"/>
              <a:t>Highway Traffic Safety Administration (NHTSA) </a:t>
            </a:r>
            <a:r>
              <a:rPr lang="en-US" dirty="0" smtClean="0"/>
              <a:t>requires the </a:t>
            </a:r>
            <a:r>
              <a:rPr lang="en-US" dirty="0"/>
              <a:t>installation of tire-pressure monitoring systems in </a:t>
            </a:r>
            <a:r>
              <a:rPr lang="en-US" dirty="0" smtClean="0"/>
              <a:t>passenger vehicles </a:t>
            </a:r>
            <a:r>
              <a:rPr lang="en-US" dirty="0"/>
              <a:t>and light trucks manufactured after September 1, </a:t>
            </a:r>
            <a:r>
              <a:rPr lang="en-US" dirty="0" smtClean="0"/>
              <a:t>2007 (2008 </a:t>
            </a:r>
            <a:r>
              <a:rPr lang="en-US" dirty="0"/>
              <a:t>model year).</a:t>
            </a:r>
          </a:p>
        </p:txBody>
      </p:sp>
    </p:spTree>
    <p:extLst>
      <p:ext uri="{BB962C8B-B14F-4D97-AF65-F5344CB8AC3E}">
        <p14:creationId xmlns:p14="http://schemas.microsoft.com/office/powerpoint/2010/main" val="415249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TREAD </a:t>
            </a:r>
            <a:r>
              <a:rPr lang="en-US" dirty="0" smtClean="0">
                <a:latin typeface="+mj-lt"/>
              </a:rPr>
              <a:t>ACT (2 OF 2)</a:t>
            </a:r>
            <a:endParaRPr lang="en-US" dirty="0">
              <a:latin typeface="+mj-lt"/>
            </a:endParaRPr>
          </a:p>
        </p:txBody>
      </p:sp>
      <p:sp>
        <p:nvSpPr>
          <p:cNvPr id="3" name="Content Placeholder 2"/>
          <p:cNvSpPr>
            <a:spLocks noGrp="1"/>
          </p:cNvSpPr>
          <p:nvPr>
            <p:ph idx="1"/>
          </p:nvPr>
        </p:nvSpPr>
        <p:spPr/>
        <p:txBody>
          <a:bodyPr/>
          <a:lstStyle/>
          <a:p>
            <a:r>
              <a:rPr lang="en-US" dirty="0" smtClean="0"/>
              <a:t>Warning Lamp</a:t>
            </a:r>
          </a:p>
          <a:p>
            <a:pPr lvl="1"/>
            <a:r>
              <a:rPr lang="en-US" dirty="0"/>
              <a:t>The FMVSS 138 specifies that the driver </a:t>
            </a:r>
            <a:r>
              <a:rPr lang="en-US" dirty="0" smtClean="0"/>
              <a:t>must be </a:t>
            </a:r>
            <a:r>
              <a:rPr lang="en-US" dirty="0"/>
              <a:t>warned of a low tire inflation pressure by turning on an </a:t>
            </a:r>
            <a:r>
              <a:rPr lang="en-US" dirty="0" smtClean="0"/>
              <a:t>amber warning </a:t>
            </a:r>
            <a:r>
              <a:rPr lang="en-US" dirty="0"/>
              <a:t>lamp</a:t>
            </a:r>
            <a:r>
              <a:rPr lang="en-US" dirty="0" smtClean="0"/>
              <a:t>.</a:t>
            </a:r>
          </a:p>
          <a:p>
            <a:r>
              <a:rPr lang="en-US" dirty="0" smtClean="0"/>
              <a:t>Twenty-Five Percent Rule</a:t>
            </a:r>
          </a:p>
          <a:p>
            <a:pPr lvl="1"/>
            <a:r>
              <a:rPr lang="en-US" dirty="0"/>
              <a:t>The TREAD Act specifies </a:t>
            </a:r>
            <a:r>
              <a:rPr lang="en-US" dirty="0" smtClean="0"/>
              <a:t>that the </a:t>
            </a:r>
            <a:r>
              <a:rPr lang="en-US" dirty="0"/>
              <a:t>driver be warned if any tire inflation pressure drops by 25% </a:t>
            </a:r>
            <a:r>
              <a:rPr lang="en-US" dirty="0" smtClean="0"/>
              <a:t>or more </a:t>
            </a:r>
            <a:r>
              <a:rPr lang="en-US" dirty="0"/>
              <a:t>from the placard cold inflation </a:t>
            </a:r>
            <a:r>
              <a:rPr lang="en-US" dirty="0" smtClean="0"/>
              <a:t>pressure.</a:t>
            </a:r>
            <a:endParaRPr lang="en-US" dirty="0"/>
          </a:p>
        </p:txBody>
      </p:sp>
    </p:spTree>
    <p:extLst>
      <p:ext uri="{BB962C8B-B14F-4D97-AF65-F5344CB8AC3E}">
        <p14:creationId xmlns:p14="http://schemas.microsoft.com/office/powerpoint/2010/main" val="231169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114-2 </a:t>
            </a:r>
            <a:r>
              <a:rPr lang="en-US" sz="2400" b="0" dirty="0">
                <a:latin typeface="+mj-lt"/>
              </a:rPr>
              <a:t>Placard inflation pressure compared with the pressure when </a:t>
            </a:r>
            <a:r>
              <a:rPr lang="en-US" sz="2400" b="0" dirty="0" smtClean="0">
                <a:latin typeface="+mj-lt"/>
              </a:rPr>
              <a:t>the TPMS </a:t>
            </a:r>
            <a:r>
              <a:rPr lang="en-US" sz="2400" b="0" dirty="0">
                <a:latin typeface="+mj-lt"/>
              </a:rPr>
              <a:t>triggers a warning </a:t>
            </a:r>
            <a:r>
              <a:rPr lang="en-US" sz="2400" b="0" dirty="0" smtClean="0">
                <a:latin typeface="+mj-lt"/>
              </a:rPr>
              <a:t>light.</a:t>
            </a:r>
            <a:endParaRPr lang="en-US"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276850" cy="477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9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INDIRECT TPMS (1 OF 2)</a:t>
            </a:r>
            <a:endParaRPr lang="en-US" dirty="0">
              <a:latin typeface="+mj-lt"/>
            </a:endParaRPr>
          </a:p>
        </p:txBody>
      </p:sp>
      <p:sp>
        <p:nvSpPr>
          <p:cNvPr id="3" name="Content Placeholder 2"/>
          <p:cNvSpPr>
            <a:spLocks noGrp="1"/>
          </p:cNvSpPr>
          <p:nvPr>
            <p:ph idx="1"/>
          </p:nvPr>
        </p:nvSpPr>
        <p:spPr/>
        <p:txBody>
          <a:bodyPr/>
          <a:lstStyle/>
          <a:p>
            <a:r>
              <a:rPr lang="en-US" dirty="0" smtClean="0"/>
              <a:t>Function</a:t>
            </a:r>
          </a:p>
          <a:p>
            <a:pPr lvl="1"/>
            <a:r>
              <a:rPr lang="en-US" dirty="0" smtClean="0"/>
              <a:t>The system uses </a:t>
            </a:r>
            <a:r>
              <a:rPr lang="en-US" dirty="0"/>
              <a:t>speed sensors to detect differences in the speed of the wheels</a:t>
            </a:r>
            <a:r>
              <a:rPr lang="en-US" dirty="0" smtClean="0"/>
              <a:t>.</a:t>
            </a:r>
          </a:p>
          <a:p>
            <a:pPr lvl="1"/>
            <a:r>
              <a:rPr lang="en-US" dirty="0"/>
              <a:t>An underinflated tire will rotate faster than a properly </a:t>
            </a:r>
            <a:r>
              <a:rPr lang="en-US" dirty="0" smtClean="0"/>
              <a:t>inflated tire.</a:t>
            </a:r>
          </a:p>
          <a:p>
            <a:r>
              <a:rPr lang="en-US" dirty="0" smtClean="0"/>
              <a:t>Compensation for Cornering</a:t>
            </a:r>
          </a:p>
          <a:p>
            <a:pPr lvl="1"/>
            <a:r>
              <a:rPr lang="en-US" dirty="0"/>
              <a:t>To compensate for this normal change in wheel rotation </a:t>
            </a:r>
            <a:r>
              <a:rPr lang="en-US" dirty="0" smtClean="0"/>
              <a:t>speed, the </a:t>
            </a:r>
            <a:r>
              <a:rPr lang="en-US" dirty="0"/>
              <a:t>indirect tire-pressure monitoring system checks the </a:t>
            </a:r>
            <a:r>
              <a:rPr lang="en-US" dirty="0" smtClean="0"/>
              <a:t>diagonally opposed </a:t>
            </a:r>
            <a:r>
              <a:rPr lang="en-US" dirty="0"/>
              <a:t>wheels.</a:t>
            </a:r>
          </a:p>
        </p:txBody>
      </p:sp>
    </p:spTree>
    <p:extLst>
      <p:ext uri="{BB962C8B-B14F-4D97-AF65-F5344CB8AC3E}">
        <p14:creationId xmlns:p14="http://schemas.microsoft.com/office/powerpoint/2010/main" val="120834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INDIRECT </a:t>
            </a:r>
            <a:r>
              <a:rPr lang="en-US" dirty="0" smtClean="0">
                <a:latin typeface="+mj-lt"/>
              </a:rPr>
              <a:t>TPMS (2 OF 2)</a:t>
            </a:r>
            <a:endParaRPr lang="en-US" dirty="0">
              <a:latin typeface="+mj-lt"/>
            </a:endParaRPr>
          </a:p>
        </p:txBody>
      </p:sp>
      <p:sp>
        <p:nvSpPr>
          <p:cNvPr id="3" name="Content Placeholder 2"/>
          <p:cNvSpPr>
            <a:spLocks noGrp="1"/>
          </p:cNvSpPr>
          <p:nvPr>
            <p:ph idx="1"/>
          </p:nvPr>
        </p:nvSpPr>
        <p:spPr/>
        <p:txBody>
          <a:bodyPr/>
          <a:lstStyle/>
          <a:p>
            <a:r>
              <a:rPr lang="en-US" dirty="0" smtClean="0"/>
              <a:t>Diagnosis of Indirect TPMS</a:t>
            </a:r>
          </a:p>
          <a:p>
            <a:pPr lvl="1"/>
            <a:r>
              <a:rPr lang="en-US" dirty="0"/>
              <a:t>Verify the fault</a:t>
            </a:r>
            <a:r>
              <a:rPr lang="en-US" dirty="0" smtClean="0"/>
              <a:t>.</a:t>
            </a:r>
          </a:p>
          <a:p>
            <a:pPr lvl="2"/>
            <a:r>
              <a:rPr lang="en-US" dirty="0" smtClean="0"/>
              <a:t>Light on- low pressure</a:t>
            </a:r>
          </a:p>
          <a:p>
            <a:pPr lvl="2"/>
            <a:r>
              <a:rPr lang="en-US" dirty="0" smtClean="0"/>
              <a:t>Light flashing – system problem</a:t>
            </a:r>
          </a:p>
          <a:p>
            <a:pPr lvl="1"/>
            <a:r>
              <a:rPr lang="en-US" dirty="0" smtClean="0"/>
              <a:t>Check tire pressure</a:t>
            </a:r>
          </a:p>
          <a:p>
            <a:pPr lvl="1"/>
            <a:r>
              <a:rPr lang="en-US" dirty="0" smtClean="0"/>
              <a:t>Repair fault</a:t>
            </a:r>
          </a:p>
          <a:p>
            <a:r>
              <a:rPr lang="en-US" dirty="0" smtClean="0"/>
              <a:t>Indirect TPMS Relearn Procedures</a:t>
            </a:r>
          </a:p>
          <a:p>
            <a:pPr lvl="1"/>
            <a:r>
              <a:rPr lang="en-US" dirty="0"/>
              <a:t>Check </a:t>
            </a:r>
            <a:r>
              <a:rPr lang="en-US" dirty="0" smtClean="0"/>
              <a:t>service information </a:t>
            </a:r>
            <a:r>
              <a:rPr lang="en-US" dirty="0"/>
              <a:t>for the exact steps to </a:t>
            </a:r>
            <a:r>
              <a:rPr lang="en-US" dirty="0" smtClean="0"/>
              <a:t>follow. </a:t>
            </a:r>
          </a:p>
          <a:p>
            <a:pPr lvl="1"/>
            <a:r>
              <a:rPr lang="en-US" dirty="0" smtClean="0"/>
              <a:t>Typically a reset and a test drive is involved.</a:t>
            </a:r>
          </a:p>
          <a:p>
            <a:pPr lvl="1"/>
            <a:endParaRPr lang="en-US" dirty="0"/>
          </a:p>
        </p:txBody>
      </p:sp>
    </p:spTree>
    <p:extLst>
      <p:ext uri="{BB962C8B-B14F-4D97-AF65-F5344CB8AC3E}">
        <p14:creationId xmlns:p14="http://schemas.microsoft.com/office/powerpoint/2010/main" val="131896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114.3 </a:t>
            </a:r>
            <a:r>
              <a:rPr lang="en-US" sz="2000" dirty="0">
                <a:latin typeface="+mj-lt"/>
              </a:rPr>
              <a:t>A tire with low inflation will have a shorter distance (radius) between the center of the wheel and the road </a:t>
            </a:r>
            <a:r>
              <a:rPr lang="en-US" sz="2000" dirty="0" smtClean="0">
                <a:latin typeface="+mj-lt"/>
              </a:rPr>
              <a:t>and will </a:t>
            </a:r>
            <a:r>
              <a:rPr lang="en-US" sz="2000" dirty="0">
                <a:latin typeface="+mj-lt"/>
              </a:rPr>
              <a:t>therefore rotate faster than a tire that is properly inflated</a:t>
            </a:r>
          </a:p>
        </p:txBody>
      </p:sp>
      <p:pic>
        <p:nvPicPr>
          <p:cNvPr id="4" name="Picture 2" descr="An illustration compares properly inflated tire against under inflated tire. The under inflated tire has a shorter radius than a properly inflated ti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5113" y="2286000"/>
            <a:ext cx="7117445" cy="347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114.4 </a:t>
            </a:r>
            <a:r>
              <a:rPr lang="en-US" sz="2400" dirty="0">
                <a:latin typeface="+mj-lt"/>
              </a:rPr>
              <a:t>The speeds of the diagonally opposed wheels are added together and then compared to the other two wheels </a:t>
            </a:r>
            <a:r>
              <a:rPr lang="en-US" sz="2400" dirty="0" smtClean="0">
                <a:latin typeface="+mj-lt"/>
              </a:rPr>
              <a:t>to check </a:t>
            </a:r>
            <a:r>
              <a:rPr lang="en-US" sz="2400" dirty="0">
                <a:latin typeface="+mj-lt"/>
              </a:rPr>
              <a:t>if one tire is rotating faster</a:t>
            </a:r>
          </a:p>
        </p:txBody>
      </p:sp>
      <p:pic>
        <p:nvPicPr>
          <p:cNvPr id="4" name="Picture 2" descr="An illustration shows a see through section of a car and a cross connecting the 4 tir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5873" y="2157650"/>
            <a:ext cx="7593626" cy="394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114.5 </a:t>
            </a:r>
            <a:r>
              <a:rPr lang="en-US" sz="2400" dirty="0">
                <a:latin typeface="+mj-lt"/>
              </a:rPr>
              <a:t>The indirect tire-pressure monitoring system has a reset switch that should be depressed after rotating or replacing tires</a:t>
            </a:r>
            <a:endParaRPr lang="en-US" dirty="0">
              <a:latin typeface="+mj-lt"/>
            </a:endParaRPr>
          </a:p>
        </p:txBody>
      </p:sp>
      <p:pic>
        <p:nvPicPr>
          <p:cNvPr id="6" name="Picture 2" descr="The illustration shows the following:&#10;• Wheel speed sensor is connected to EBCM and EBCM is connected to BCM via a class 2 serial data link. BCM is connected to Fuse block I/P via IGN 0(connected to signal out). Fuse block houses TPM reset switch.&#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7924" y="2194261"/>
            <a:ext cx="4488148" cy="396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114.1</a:t>
            </a:r>
            <a:r>
              <a:rPr lang="en-US" dirty="0" smtClean="0"/>
              <a:t> </a:t>
            </a:r>
            <a:r>
              <a:rPr lang="en-US" dirty="0"/>
              <a:t>Explain why a tire-pressure monitoring system (TPMS) is used</a:t>
            </a:r>
            <a:r>
              <a:rPr lang="en-US" dirty="0" smtClean="0"/>
              <a:t>.</a:t>
            </a:r>
          </a:p>
          <a:p>
            <a:pPr marL="0" indent="0">
              <a:buNone/>
            </a:pPr>
            <a:r>
              <a:rPr lang="en-US" b="1" dirty="0" smtClean="0">
                <a:solidFill>
                  <a:srgbClr val="005A70"/>
                </a:solidFill>
              </a:rPr>
              <a:t>114.2 </a:t>
            </a:r>
            <a:r>
              <a:rPr lang="en-US" dirty="0"/>
              <a:t>Discuss the TREAD Act</a:t>
            </a:r>
            <a:r>
              <a:rPr lang="en-US" dirty="0" smtClean="0"/>
              <a:t>.</a:t>
            </a:r>
          </a:p>
          <a:p>
            <a:pPr marL="0" indent="0">
              <a:buNone/>
            </a:pPr>
            <a:r>
              <a:rPr lang="en-US" b="1" dirty="0" smtClean="0">
                <a:solidFill>
                  <a:srgbClr val="005A70"/>
                </a:solidFill>
              </a:rPr>
              <a:t>114.3 </a:t>
            </a:r>
            <a:r>
              <a:rPr lang="en-US" dirty="0"/>
              <a:t>Explain indirect and direct TPMS</a:t>
            </a:r>
            <a:r>
              <a:rPr lang="en-US" dirty="0" smtClean="0"/>
              <a:t>.</a:t>
            </a:r>
          </a:p>
          <a:p>
            <a:pPr marL="0" indent="0">
              <a:buNone/>
            </a:pPr>
            <a:r>
              <a:rPr lang="en-US" b="1" dirty="0" smtClean="0">
                <a:solidFill>
                  <a:schemeClr val="accent2"/>
                </a:solidFill>
              </a:rPr>
              <a:t>114.4</a:t>
            </a:r>
            <a:r>
              <a:rPr lang="en-US" dirty="0" smtClean="0"/>
              <a:t> </a:t>
            </a:r>
            <a:r>
              <a:rPr lang="en-US" dirty="0"/>
              <a:t>List the two types of TPMS pressure sensors</a:t>
            </a:r>
            <a:r>
              <a:rPr lang="en-US" dirty="0" smtClean="0"/>
              <a:t>.</a:t>
            </a:r>
          </a:p>
          <a:p>
            <a:pPr marL="0" indent="0">
              <a:buNone/>
            </a:pPr>
            <a:r>
              <a:rPr lang="en-US" b="1" dirty="0" smtClean="0">
                <a:solidFill>
                  <a:schemeClr val="accent2"/>
                </a:solidFill>
              </a:rPr>
              <a:t>114.5</a:t>
            </a:r>
            <a:r>
              <a:rPr lang="en-US" dirty="0" smtClean="0"/>
              <a:t> </a:t>
            </a:r>
            <a:r>
              <a:rPr lang="en-US" dirty="0"/>
              <a:t>Discuss TPMS sensor operation and the TPMS receiver.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DIRECT TPMS</a:t>
            </a:r>
            <a:endParaRPr lang="en-US" dirty="0">
              <a:latin typeface="+mj-lt"/>
            </a:endParaRPr>
          </a:p>
        </p:txBody>
      </p:sp>
      <p:sp>
        <p:nvSpPr>
          <p:cNvPr id="3" name="Content Placeholder 2"/>
          <p:cNvSpPr>
            <a:spLocks noGrp="1"/>
          </p:cNvSpPr>
          <p:nvPr>
            <p:ph idx="1"/>
          </p:nvPr>
        </p:nvSpPr>
        <p:spPr/>
        <p:txBody>
          <a:bodyPr/>
          <a:lstStyle/>
          <a:p>
            <a:r>
              <a:rPr lang="en-US" dirty="0" smtClean="0"/>
              <a:t>Function</a:t>
            </a:r>
          </a:p>
          <a:p>
            <a:pPr lvl="1"/>
            <a:r>
              <a:rPr lang="en-US" dirty="0"/>
              <a:t>Direct tire-pressure monitoring systems </a:t>
            </a:r>
            <a:r>
              <a:rPr lang="en-US" dirty="0" smtClean="0"/>
              <a:t>use individual </a:t>
            </a:r>
            <a:r>
              <a:rPr lang="en-US" dirty="0"/>
              <a:t>pressure sensors located in each wheel to measure </a:t>
            </a:r>
            <a:r>
              <a:rPr lang="en-US" dirty="0" smtClean="0"/>
              <a:t>the inflation </a:t>
            </a:r>
            <a:r>
              <a:rPr lang="en-US" dirty="0"/>
              <a:t>pressure</a:t>
            </a:r>
            <a:r>
              <a:rPr lang="en-US" dirty="0" smtClean="0"/>
              <a:t>.</a:t>
            </a:r>
          </a:p>
          <a:p>
            <a:r>
              <a:rPr lang="en-US" dirty="0" smtClean="0"/>
              <a:t>Identifying the System</a:t>
            </a:r>
          </a:p>
          <a:p>
            <a:pPr lvl="1"/>
            <a:r>
              <a:rPr lang="en-US" dirty="0" smtClean="0"/>
              <a:t>Because of the variety of systems used, </a:t>
            </a:r>
            <a:r>
              <a:rPr lang="en-US" dirty="0"/>
              <a:t>service information </a:t>
            </a:r>
            <a:r>
              <a:rPr lang="en-US" dirty="0" smtClean="0"/>
              <a:t>is needed </a:t>
            </a:r>
            <a:r>
              <a:rPr lang="en-US" dirty="0"/>
              <a:t>to determine what type of system </a:t>
            </a:r>
            <a:r>
              <a:rPr lang="en-US" dirty="0" smtClean="0"/>
              <a:t>is </a:t>
            </a:r>
            <a:r>
              <a:rPr lang="en-US" dirty="0"/>
              <a:t>on the </a:t>
            </a:r>
            <a:r>
              <a:rPr lang="en-US" dirty="0" smtClean="0"/>
              <a:t>vehicle before </a:t>
            </a:r>
            <a:r>
              <a:rPr lang="en-US" dirty="0"/>
              <a:t>service work is started.</a:t>
            </a:r>
          </a:p>
        </p:txBody>
      </p:sp>
    </p:spTree>
    <p:extLst>
      <p:ext uri="{BB962C8B-B14F-4D97-AF65-F5344CB8AC3E}">
        <p14:creationId xmlns:p14="http://schemas.microsoft.com/office/powerpoint/2010/main" val="127757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PRESSURE </a:t>
            </a:r>
            <a:r>
              <a:rPr lang="en-US" dirty="0" smtClean="0">
                <a:latin typeface="+mj-lt"/>
              </a:rPr>
              <a:t>SENSORS (1 OF 2)</a:t>
            </a:r>
            <a:endParaRPr lang="en-US" dirty="0">
              <a:latin typeface="+mj-lt"/>
            </a:endParaRPr>
          </a:p>
        </p:txBody>
      </p:sp>
      <p:sp>
        <p:nvSpPr>
          <p:cNvPr id="3" name="Content Placeholder 2"/>
          <p:cNvSpPr>
            <a:spLocks noGrp="1"/>
          </p:cNvSpPr>
          <p:nvPr>
            <p:ph idx="1"/>
          </p:nvPr>
        </p:nvSpPr>
        <p:spPr/>
        <p:txBody>
          <a:bodyPr/>
          <a:lstStyle/>
          <a:p>
            <a:r>
              <a:rPr lang="en-US" sz="2400" dirty="0" smtClean="0"/>
              <a:t>Manufacturers</a:t>
            </a:r>
          </a:p>
          <a:p>
            <a:pPr lvl="1"/>
            <a:r>
              <a:rPr lang="en-US" sz="2000" dirty="0" smtClean="0"/>
              <a:t>The </a:t>
            </a:r>
            <a:r>
              <a:rPr lang="en-US" sz="2000" dirty="0"/>
              <a:t>sensors are manufactured by a variety of </a:t>
            </a:r>
            <a:r>
              <a:rPr lang="en-US" sz="2000" dirty="0" smtClean="0"/>
              <a:t>manufacturers, including:</a:t>
            </a:r>
          </a:p>
          <a:p>
            <a:pPr lvl="1"/>
            <a:r>
              <a:rPr lang="en-US" sz="2000" dirty="0" err="1" smtClean="0"/>
              <a:t>Beru</a:t>
            </a:r>
            <a:endParaRPr lang="en-US" sz="2000" dirty="0" smtClean="0"/>
          </a:p>
          <a:p>
            <a:pPr lvl="1"/>
            <a:r>
              <a:rPr lang="en-US" sz="2000" dirty="0" smtClean="0"/>
              <a:t>Lear</a:t>
            </a:r>
          </a:p>
          <a:p>
            <a:pPr lvl="1"/>
            <a:r>
              <a:rPr lang="en-US" sz="2000" dirty="0" smtClean="0"/>
              <a:t>Pacific</a:t>
            </a:r>
          </a:p>
          <a:p>
            <a:pPr lvl="1"/>
            <a:r>
              <a:rPr lang="en-US" sz="2000" dirty="0" smtClean="0"/>
              <a:t>Schrader</a:t>
            </a:r>
          </a:p>
          <a:p>
            <a:pPr lvl="1"/>
            <a:r>
              <a:rPr lang="en-US" sz="2000" dirty="0" smtClean="0"/>
              <a:t>Siemens</a:t>
            </a:r>
          </a:p>
          <a:p>
            <a:pPr lvl="1"/>
            <a:r>
              <a:rPr lang="en-US" sz="2000" dirty="0" smtClean="0"/>
              <a:t>TRW</a:t>
            </a:r>
          </a:p>
          <a:p>
            <a:r>
              <a:rPr lang="en-US" sz="2400" dirty="0"/>
              <a:t>Each sensor uses a 3-volt lithium ion battery that has a </a:t>
            </a:r>
            <a:r>
              <a:rPr lang="en-US" sz="2400" dirty="0" smtClean="0"/>
              <a:t>service life </a:t>
            </a:r>
            <a:r>
              <a:rPr lang="en-US" sz="2400" dirty="0"/>
              <a:t>of 7 to 10 years.</a:t>
            </a:r>
          </a:p>
        </p:txBody>
      </p:sp>
    </p:spTree>
    <p:extLst>
      <p:ext uri="{BB962C8B-B14F-4D97-AF65-F5344CB8AC3E}">
        <p14:creationId xmlns:p14="http://schemas.microsoft.com/office/powerpoint/2010/main" val="287381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TPMS PRESSURE </a:t>
            </a:r>
            <a:r>
              <a:rPr lang="en-US" dirty="0" smtClean="0">
                <a:latin typeface="+mj-lt"/>
              </a:rPr>
              <a:t>SENSORS (2 OF 2)</a:t>
            </a:r>
            <a:endParaRPr lang="en-US" dirty="0">
              <a:latin typeface="+mj-lt"/>
            </a:endParaRPr>
          </a:p>
        </p:txBody>
      </p:sp>
      <p:sp>
        <p:nvSpPr>
          <p:cNvPr id="3" name="Content Placeholder 2"/>
          <p:cNvSpPr>
            <a:spLocks noGrp="1"/>
          </p:cNvSpPr>
          <p:nvPr>
            <p:ph idx="1"/>
          </p:nvPr>
        </p:nvSpPr>
        <p:spPr/>
        <p:txBody>
          <a:bodyPr/>
          <a:lstStyle/>
          <a:p>
            <a:r>
              <a:rPr lang="en-US" dirty="0" smtClean="0"/>
              <a:t>Types</a:t>
            </a:r>
          </a:p>
          <a:p>
            <a:pPr lvl="1"/>
            <a:r>
              <a:rPr lang="en-US" dirty="0"/>
              <a:t>There are two basic types of pressure sensors used </a:t>
            </a:r>
            <a:r>
              <a:rPr lang="en-US" dirty="0" smtClean="0"/>
              <a:t>in direct </a:t>
            </a:r>
            <a:r>
              <a:rPr lang="en-US" dirty="0"/>
              <a:t>pressure-sensing systems</a:t>
            </a:r>
            <a:r>
              <a:rPr lang="en-US" dirty="0" smtClean="0"/>
              <a:t>.</a:t>
            </a:r>
          </a:p>
          <a:p>
            <a:pPr lvl="1"/>
            <a:r>
              <a:rPr lang="en-US" dirty="0"/>
              <a:t>Valve-stem-mounted </a:t>
            </a:r>
            <a:r>
              <a:rPr lang="en-US" dirty="0" smtClean="0"/>
              <a:t>sensor</a:t>
            </a:r>
          </a:p>
          <a:p>
            <a:pPr lvl="1"/>
            <a:r>
              <a:rPr lang="en-US" dirty="0"/>
              <a:t>Banded </a:t>
            </a:r>
            <a:r>
              <a:rPr lang="en-US" dirty="0" smtClean="0"/>
              <a:t>sensors</a:t>
            </a:r>
          </a:p>
          <a:p>
            <a:r>
              <a:rPr lang="en-US" dirty="0" smtClean="0"/>
              <a:t>Modes of Operation</a:t>
            </a:r>
          </a:p>
          <a:p>
            <a:pPr lvl="1"/>
            <a:r>
              <a:rPr lang="en-US" dirty="0" smtClean="0"/>
              <a:t>Active Mode</a:t>
            </a:r>
          </a:p>
          <a:p>
            <a:pPr lvl="1"/>
            <a:r>
              <a:rPr lang="en-US" dirty="0" smtClean="0"/>
              <a:t>Sleep Mode</a:t>
            </a:r>
          </a:p>
          <a:p>
            <a:pPr lvl="1"/>
            <a:r>
              <a:rPr lang="en-US" dirty="0" smtClean="0"/>
              <a:t>Alert Mode</a:t>
            </a:r>
          </a:p>
          <a:p>
            <a:pPr lvl="1"/>
            <a:endParaRPr lang="en-US" dirty="0" smtClean="0"/>
          </a:p>
          <a:p>
            <a:pPr lvl="1"/>
            <a:endParaRPr lang="en-US" dirty="0"/>
          </a:p>
        </p:txBody>
      </p:sp>
    </p:spTree>
    <p:extLst>
      <p:ext uri="{BB962C8B-B14F-4D97-AF65-F5344CB8AC3E}">
        <p14:creationId xmlns:p14="http://schemas.microsoft.com/office/powerpoint/2010/main" val="139753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114.6 </a:t>
            </a:r>
            <a:r>
              <a:rPr lang="en-US" sz="2000" dirty="0">
                <a:latin typeface="+mj-lt"/>
              </a:rPr>
              <a:t>A clear plastic valve-stem tire-pressure monitoring sensor, showing the round battery on the right and the electronic sensor and transistor circuits on the left</a:t>
            </a:r>
          </a:p>
        </p:txBody>
      </p:sp>
      <p:pic>
        <p:nvPicPr>
          <p:cNvPr id="3" name="Picture 2" descr="A photo shows a clear plastic valve-stem tire-pressure monitoring sensor, showing the round battery on the right and the electronic sensor and transistor circuits on the l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6641" y="2209800"/>
            <a:ext cx="3250715" cy="356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2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114.7 </a:t>
            </a:r>
            <a:r>
              <a:rPr lang="en-US" sz="1800" dirty="0">
                <a:latin typeface="+mj-lt"/>
              </a:rPr>
              <a:t>A conventional valve stem is on the right compared with a rubber TPMS sensor stem on the left. Notice the tapered and larger brass stem. The rubber TPMS sensor also uses a longer cap that makes it easy for a technician to spot that this is not a conventional rubber valve stem</a:t>
            </a:r>
          </a:p>
        </p:txBody>
      </p:sp>
      <p:pic>
        <p:nvPicPr>
          <p:cNvPr id="3" name="Picture 2" descr="A photo compares a conventional valve stem = with a rubber TPMS sensor stem. Conventional valve stem has tapered and larger brass stem, while the rubber TPMS sensor uses a longer c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35298" y="1981200"/>
            <a:ext cx="2473401" cy="363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55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114.8 </a:t>
            </a:r>
            <a:r>
              <a:rPr lang="en-US" sz="2000" dirty="0">
                <a:latin typeface="+mj-lt"/>
              </a:rPr>
              <a:t>The parts of a typical clamp-in TPMS sensor. Notice the small hole used to monitor the inflation pressure. The use of stop leak can easily clog this small hole</a:t>
            </a:r>
          </a:p>
        </p:txBody>
      </p:sp>
      <p:pic>
        <p:nvPicPr>
          <p:cNvPr id="3" name="Picture 2" descr="An illustration shows a clamp-in TPMS sensor. It has a valve stem with valve cap at one end and sensor body connected with a rim seal on the other. The body has 2 holes, one allows air from the stem to flow-in and the other allows air into the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3402" y="2286000"/>
            <a:ext cx="2697189" cy="356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2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114.9 </a:t>
            </a:r>
            <a:r>
              <a:rPr lang="en-US" sz="2000" dirty="0">
                <a:latin typeface="+mj-lt"/>
              </a:rPr>
              <a:t>The three types of TPMS sensors most commonly found include the two stem-mounted rubber (</a:t>
            </a:r>
            <a:r>
              <a:rPr lang="en-US" sz="2000" dirty="0" smtClean="0">
                <a:latin typeface="+mj-lt"/>
              </a:rPr>
              <a:t>snap-in) and </a:t>
            </a:r>
            <a:r>
              <a:rPr lang="en-US" sz="2000" dirty="0">
                <a:latin typeface="+mj-lt"/>
              </a:rPr>
              <a:t>aluminum (clamp-in), left and top, and the banded sensors (right)</a:t>
            </a:r>
          </a:p>
        </p:txBody>
      </p:sp>
      <p:pic>
        <p:nvPicPr>
          <p:cNvPr id="3" name="Picture 2" descr="A photo shows the three types of TPMS sensors most commonly found include the two stem-mounted rubber (snap-in) and aluminum (clamp-in), and the banded sens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582" y="2133600"/>
            <a:ext cx="4856515" cy="35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8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types of direct sensors?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Stem mounted and band mounted.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SENSOR OPERATION</a:t>
            </a:r>
            <a:endParaRPr lang="en-US" dirty="0">
              <a:latin typeface="+mj-lt"/>
            </a:endParaRPr>
          </a:p>
        </p:txBody>
      </p:sp>
      <p:sp>
        <p:nvSpPr>
          <p:cNvPr id="3" name="Content Placeholder 2"/>
          <p:cNvSpPr>
            <a:spLocks noGrp="1"/>
          </p:cNvSpPr>
          <p:nvPr>
            <p:ph idx="1"/>
          </p:nvPr>
        </p:nvSpPr>
        <p:spPr/>
        <p:txBody>
          <a:bodyPr/>
          <a:lstStyle/>
          <a:p>
            <a:r>
              <a:rPr lang="en-US" dirty="0" smtClean="0"/>
              <a:t>Designs: The </a:t>
            </a:r>
            <a:r>
              <a:rPr lang="en-US" dirty="0"/>
              <a:t>types of sensors include</a:t>
            </a:r>
            <a:r>
              <a:rPr lang="en-US" dirty="0" smtClean="0"/>
              <a:t>:</a:t>
            </a:r>
          </a:p>
          <a:p>
            <a:pPr lvl="1"/>
            <a:r>
              <a:rPr lang="en-US" dirty="0"/>
              <a:t>Continuous-wave-type </a:t>
            </a:r>
            <a:r>
              <a:rPr lang="en-US" dirty="0" smtClean="0"/>
              <a:t>sensor</a:t>
            </a:r>
          </a:p>
          <a:p>
            <a:pPr lvl="1"/>
            <a:r>
              <a:rPr lang="en-US" dirty="0"/>
              <a:t>Magnetically triggered-type </a:t>
            </a:r>
            <a:r>
              <a:rPr lang="en-US" dirty="0" smtClean="0"/>
              <a:t>sensor</a:t>
            </a:r>
          </a:p>
          <a:p>
            <a:pPr lvl="1"/>
            <a:r>
              <a:rPr lang="en-US" dirty="0"/>
              <a:t>Pulse-width-modulated-type </a:t>
            </a:r>
            <a:r>
              <a:rPr lang="en-US" dirty="0" smtClean="0"/>
              <a:t>sensor</a:t>
            </a:r>
          </a:p>
          <a:p>
            <a:r>
              <a:rPr lang="en-US" dirty="0"/>
              <a:t>The two most commonly used frequencies are</a:t>
            </a:r>
            <a:r>
              <a:rPr lang="en-US" dirty="0" smtClean="0"/>
              <a:t>:</a:t>
            </a:r>
          </a:p>
          <a:p>
            <a:pPr lvl="1"/>
            <a:r>
              <a:rPr lang="en-US" dirty="0"/>
              <a:t>315 </a:t>
            </a:r>
            <a:r>
              <a:rPr lang="en-US" dirty="0" smtClean="0"/>
              <a:t>MHz</a:t>
            </a:r>
          </a:p>
          <a:p>
            <a:pPr lvl="1"/>
            <a:r>
              <a:rPr lang="en-US" dirty="0"/>
              <a:t>433.92 MHz (commonly listed as 434 MHz)</a:t>
            </a:r>
            <a:endParaRPr lang="en-US" dirty="0"/>
          </a:p>
        </p:txBody>
      </p:sp>
    </p:spTree>
    <p:extLst>
      <p:ext uri="{BB962C8B-B14F-4D97-AF65-F5344CB8AC3E}">
        <p14:creationId xmlns:p14="http://schemas.microsoft.com/office/powerpoint/2010/main" val="203422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114.6</a:t>
            </a:r>
            <a:r>
              <a:rPr lang="en-US" dirty="0" smtClean="0"/>
              <a:t> </a:t>
            </a:r>
            <a:r>
              <a:rPr lang="en-US" dirty="0"/>
              <a:t>Explain direct TPMS diagnosis and TPMS diagnostic tools</a:t>
            </a:r>
            <a:r>
              <a:rPr lang="en-US" dirty="0" smtClean="0"/>
              <a:t>.</a:t>
            </a:r>
          </a:p>
          <a:p>
            <a:pPr marL="0" indent="0">
              <a:buNone/>
            </a:pPr>
            <a:r>
              <a:rPr lang="en-US" b="1" dirty="0" smtClean="0">
                <a:solidFill>
                  <a:srgbClr val="005A70"/>
                </a:solidFill>
              </a:rPr>
              <a:t>114.7</a:t>
            </a:r>
            <a:r>
              <a:rPr lang="en-US" dirty="0" smtClean="0"/>
              <a:t> </a:t>
            </a:r>
            <a:r>
              <a:rPr lang="en-US" dirty="0"/>
              <a:t>List replacement options for TPMS sensors</a:t>
            </a:r>
            <a:r>
              <a:rPr lang="en-US" dirty="0" smtClean="0"/>
              <a:t>.</a:t>
            </a:r>
          </a:p>
          <a:p>
            <a:pPr marL="0" indent="0">
              <a:buNone/>
            </a:pPr>
            <a:r>
              <a:rPr lang="en-US" b="1" dirty="0" smtClean="0">
                <a:solidFill>
                  <a:schemeClr val="accent2"/>
                </a:solidFill>
              </a:rPr>
              <a:t>114.8</a:t>
            </a:r>
            <a:r>
              <a:rPr lang="en-US" dirty="0" smtClean="0"/>
              <a:t> </a:t>
            </a:r>
            <a:r>
              <a:rPr lang="en-US" dirty="0"/>
              <a:t>Describe how to relearn TPMS sensors and the tools </a:t>
            </a:r>
            <a:r>
              <a:rPr lang="en-US" dirty="0" smtClean="0"/>
              <a:t>needed to </a:t>
            </a:r>
            <a:r>
              <a:rPr lang="en-US" dirty="0"/>
              <a:t>service a TPMS.</a:t>
            </a:r>
            <a:r>
              <a:rPr lang="en-US" dirty="0" smtClean="0"/>
              <a:t> </a:t>
            </a:r>
          </a:p>
          <a:p>
            <a:pPr marL="0" indent="0">
              <a:buNone/>
            </a:pPr>
            <a:r>
              <a:rPr lang="en-US" b="1" dirty="0" smtClean="0">
                <a:solidFill>
                  <a:schemeClr val="accent2"/>
                </a:solidFill>
              </a:rPr>
              <a:t>114.9</a:t>
            </a:r>
            <a:r>
              <a:rPr lang="en-US" dirty="0" smtClean="0"/>
              <a:t> </a:t>
            </a:r>
            <a:r>
              <a:rPr lang="en-US" dirty="0"/>
              <a:t>This chapter will help prepare for ASE Suspension </a:t>
            </a:r>
            <a:r>
              <a:rPr lang="en-US" dirty="0" smtClean="0"/>
              <a:t>and Steering </a:t>
            </a:r>
            <a:r>
              <a:rPr lang="en-US" dirty="0"/>
              <a:t>(A4) certification content area “E” (Wheel and </a:t>
            </a:r>
            <a:r>
              <a:rPr lang="en-US" dirty="0" smtClean="0"/>
              <a:t>Tire Diagnosis </a:t>
            </a:r>
            <a:r>
              <a:rPr lang="en-US" dirty="0"/>
              <a:t>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RECEIVER</a:t>
            </a:r>
            <a:endParaRPr lang="en-US" dirty="0">
              <a:latin typeface="+mj-lt"/>
            </a:endParaRPr>
          </a:p>
        </p:txBody>
      </p:sp>
      <p:sp>
        <p:nvSpPr>
          <p:cNvPr id="3" name="Content Placeholder 2"/>
          <p:cNvSpPr>
            <a:spLocks noGrp="1"/>
          </p:cNvSpPr>
          <p:nvPr>
            <p:ph idx="1"/>
          </p:nvPr>
        </p:nvSpPr>
        <p:spPr/>
        <p:txBody>
          <a:bodyPr/>
          <a:lstStyle/>
          <a:p>
            <a:r>
              <a:rPr lang="en-US" dirty="0" smtClean="0"/>
              <a:t>Locations</a:t>
            </a:r>
          </a:p>
          <a:p>
            <a:pPr lvl="1"/>
            <a:r>
              <a:rPr lang="en-US" dirty="0"/>
              <a:t>The wireless TPMS receiver is housed in one of </a:t>
            </a:r>
            <a:r>
              <a:rPr lang="en-US" dirty="0" smtClean="0"/>
              <a:t>the following </a:t>
            </a:r>
            <a:r>
              <a:rPr lang="en-US" dirty="0"/>
              <a:t>locations, depending on the vehicle</a:t>
            </a:r>
            <a:r>
              <a:rPr lang="en-US" dirty="0" smtClean="0"/>
              <a:t>:</a:t>
            </a:r>
          </a:p>
          <a:p>
            <a:pPr lvl="1"/>
            <a:r>
              <a:rPr lang="en-US" dirty="0"/>
              <a:t>Remote keyless entry (RKE) </a:t>
            </a:r>
            <a:r>
              <a:rPr lang="en-US" dirty="0" smtClean="0"/>
              <a:t>receiver</a:t>
            </a:r>
          </a:p>
          <a:p>
            <a:pPr lvl="1"/>
            <a:r>
              <a:rPr lang="en-US" dirty="0"/>
              <a:t>Body control module (BCM</a:t>
            </a:r>
            <a:r>
              <a:rPr lang="en-US" dirty="0" smtClean="0"/>
              <a:t>)</a:t>
            </a:r>
          </a:p>
          <a:p>
            <a:pPr lvl="1"/>
            <a:r>
              <a:rPr lang="en-US" dirty="0"/>
              <a:t>Door </a:t>
            </a:r>
            <a:r>
              <a:rPr lang="en-US" dirty="0" smtClean="0"/>
              <a:t>module</a:t>
            </a:r>
          </a:p>
          <a:p>
            <a:pPr lvl="1"/>
            <a:r>
              <a:rPr lang="en-US" dirty="0"/>
              <a:t>Individual antennas near each wheel well</a:t>
            </a:r>
            <a:r>
              <a:rPr lang="en-US" dirty="0" smtClean="0"/>
              <a:t>.</a:t>
            </a:r>
          </a:p>
          <a:p>
            <a:pPr lvl="1"/>
            <a:endParaRPr lang="en-US" dirty="0"/>
          </a:p>
        </p:txBody>
      </p:sp>
    </p:spTree>
    <p:extLst>
      <p:ext uri="{BB962C8B-B14F-4D97-AF65-F5344CB8AC3E}">
        <p14:creationId xmlns:p14="http://schemas.microsoft.com/office/powerpoint/2010/main" val="12099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114.10 </a:t>
            </a:r>
            <a:r>
              <a:rPr lang="en-US" sz="2400" dirty="0">
                <a:latin typeface="+mj-lt"/>
              </a:rPr>
              <a:t>Some vehicles display the actual measured tire pressure for each tire on a driver information display</a:t>
            </a:r>
            <a:endParaRPr lang="en-US" dirty="0">
              <a:latin typeface="+mj-lt"/>
            </a:endParaRPr>
          </a:p>
        </p:txBody>
      </p:sp>
      <p:pic>
        <p:nvPicPr>
          <p:cNvPr id="3" name="Picture 2" descr="A photo shows the actual measured tire pressure for each tire on a driver information displa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0718" y="1659159"/>
            <a:ext cx="6002562" cy="450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4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9" y="1524000"/>
            <a:ext cx="4614862" cy="468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097280"/>
          </a:xfrm>
        </p:spPr>
        <p:txBody>
          <a:bodyPr/>
          <a:lstStyle/>
          <a:p>
            <a:r>
              <a:rPr lang="en-IN" dirty="0">
                <a:latin typeface="+mj-lt"/>
              </a:rPr>
              <a:t>Figure 114.11 </a:t>
            </a:r>
            <a:r>
              <a:rPr lang="en-US" dirty="0">
                <a:latin typeface="+mj-lt"/>
              </a:rPr>
              <a:t>The TPMS warning lamp on this vehicle is a separate light from the tire icon light that warns of low tire </a:t>
            </a:r>
            <a:r>
              <a:rPr lang="en-US" dirty="0" smtClean="0">
                <a:latin typeface="+mj-lt"/>
              </a:rPr>
              <a:t>pressure. In </a:t>
            </a:r>
            <a:r>
              <a:rPr lang="en-US" dirty="0">
                <a:latin typeface="+mj-lt"/>
              </a:rPr>
              <a:t>this case, both warning lights were on all of the time</a:t>
            </a:r>
          </a:p>
        </p:txBody>
      </p:sp>
      <p:pic>
        <p:nvPicPr>
          <p:cNvPr id="3" name="Picture 2" descr="A photo shows TPMS warning light illuminated on the dash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4276" y="2209800"/>
            <a:ext cx="4715446" cy="352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114.12 </a:t>
            </a:r>
            <a:r>
              <a:rPr lang="en-US" sz="2400" dirty="0">
                <a:latin typeface="+mj-lt"/>
              </a:rPr>
              <a:t>The codes set were for low pressure and sensor signal failure</a:t>
            </a:r>
            <a:endParaRPr lang="en-US" dirty="0">
              <a:latin typeface="+mj-lt"/>
            </a:endParaRPr>
          </a:p>
        </p:txBody>
      </p:sp>
      <p:pic>
        <p:nvPicPr>
          <p:cNvPr id="3" name="Picture 2" descr="An illustration shows a display with codes set for low pressure and sensor signal fail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792" y="2147258"/>
            <a:ext cx="8081283" cy="312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5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524000"/>
            <a:ext cx="583882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96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114.13 </a:t>
            </a:r>
            <a:r>
              <a:rPr lang="en-US" sz="2000" dirty="0">
                <a:latin typeface="+mj-lt"/>
              </a:rPr>
              <a:t>A typical tire-pressure monitoring system tester. The unit should be held near the tire and opposite the valve stem if equipped with a wheel-mounted sensor, and near the valve stem if equipped with a valve-stem-type sensor</a:t>
            </a:r>
          </a:p>
        </p:txBody>
      </p:sp>
      <p:pic>
        <p:nvPicPr>
          <p:cNvPr id="3" name="Picture 2" descr="A photo shows a typical tire-pressure monitoring system tester. The unit is held near the tire and opposite the valve stem if equipped with a wheel-mounted sensor, and near the valve stem if equipped with a valve-stem-type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5637" y="2209800"/>
            <a:ext cx="4972722" cy="372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2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DIAGNOSIS</a:t>
            </a:r>
            <a:endParaRPr lang="en-US" dirty="0">
              <a:latin typeface="+mj-lt"/>
            </a:endParaRPr>
          </a:p>
        </p:txBody>
      </p:sp>
      <p:sp>
        <p:nvSpPr>
          <p:cNvPr id="3" name="Content Placeholder 2"/>
          <p:cNvSpPr>
            <a:spLocks noGrp="1"/>
          </p:cNvSpPr>
          <p:nvPr>
            <p:ph idx="1"/>
          </p:nvPr>
        </p:nvSpPr>
        <p:spPr/>
        <p:txBody>
          <a:bodyPr/>
          <a:lstStyle/>
          <a:p>
            <a:r>
              <a:rPr lang="en-US" dirty="0" smtClean="0"/>
              <a:t>Warning Lamp On (Not Flashing)</a:t>
            </a:r>
          </a:p>
          <a:p>
            <a:pPr lvl="1"/>
            <a:r>
              <a:rPr lang="en-US" sz="2200" dirty="0"/>
              <a:t>Check the door placard for the specified tire </a:t>
            </a:r>
            <a:r>
              <a:rPr lang="en-US" sz="2200" dirty="0" smtClean="0"/>
              <a:t>inflation pressure.</a:t>
            </a:r>
          </a:p>
          <a:p>
            <a:pPr lvl="1"/>
            <a:r>
              <a:rPr lang="en-US" sz="2200" dirty="0"/>
              <a:t>Check all tires using a known-accurate </a:t>
            </a:r>
            <a:r>
              <a:rPr lang="en-US" sz="2200" dirty="0" smtClean="0"/>
              <a:t>tire-pressure gauge.</a:t>
            </a:r>
          </a:p>
          <a:p>
            <a:pPr lvl="1"/>
            <a:r>
              <a:rPr lang="en-US" sz="2200" dirty="0"/>
              <a:t>Inflate all tires to the specified pressure</a:t>
            </a:r>
            <a:r>
              <a:rPr lang="en-US" sz="2200" dirty="0" smtClean="0"/>
              <a:t>.</a:t>
            </a:r>
          </a:p>
          <a:p>
            <a:r>
              <a:rPr lang="en-US" dirty="0" smtClean="0"/>
              <a:t>Warning Lamp Flashing</a:t>
            </a:r>
          </a:p>
          <a:p>
            <a:pPr lvl="1"/>
            <a:r>
              <a:rPr lang="en-US" sz="2200" dirty="0" smtClean="0"/>
              <a:t>TPMS sensor not properly registered with the system.</a:t>
            </a:r>
          </a:p>
          <a:p>
            <a:pPr lvl="1"/>
            <a:r>
              <a:rPr lang="en-US" sz="2200" dirty="0" smtClean="0"/>
              <a:t>Defective </a:t>
            </a:r>
            <a:r>
              <a:rPr lang="en-US" sz="2200" dirty="0"/>
              <a:t>wheel sensors, such as a sensor with a </a:t>
            </a:r>
            <a:r>
              <a:rPr lang="en-US" sz="2200" dirty="0" smtClean="0"/>
              <a:t>dead battery.</a:t>
            </a:r>
          </a:p>
          <a:p>
            <a:pPr lvl="1"/>
            <a:r>
              <a:rPr lang="en-US" sz="2200" dirty="0"/>
              <a:t>A fault in the </a:t>
            </a:r>
            <a:r>
              <a:rPr lang="en-US" sz="2200" dirty="0" smtClean="0"/>
              <a:t>receiver or module.</a:t>
            </a:r>
            <a:endParaRPr lang="en-US" sz="2200" dirty="0"/>
          </a:p>
        </p:txBody>
      </p:sp>
    </p:spTree>
    <p:extLst>
      <p:ext uri="{BB962C8B-B14F-4D97-AF65-F5344CB8AC3E}">
        <p14:creationId xmlns:p14="http://schemas.microsoft.com/office/powerpoint/2010/main" val="1931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114.14 </a:t>
            </a:r>
            <a:r>
              <a:rPr lang="en-US" sz="2400" dirty="0">
                <a:latin typeface="+mj-lt"/>
              </a:rPr>
              <a:t>A tire-pressure warning light can vary depending on the vehicle, but includes a tire symbol</a:t>
            </a:r>
            <a:endParaRPr lang="en-US" dirty="0">
              <a:latin typeface="+mj-lt"/>
            </a:endParaRPr>
          </a:p>
        </p:txBody>
      </p:sp>
      <p:pic>
        <p:nvPicPr>
          <p:cNvPr id="3" name="Picture 2" descr="An illustration shows 2 signals i.e. tire failure and tire pressure. Tire failure has an exclamation mark inside a cur section of a tire and tire pressure has 2 arrows pointing inwards inside the cur section of the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5882" y="1679716"/>
            <a:ext cx="4692232" cy="447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9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SENSOR ACTIVATIONS</a:t>
            </a:r>
            <a:endParaRPr lang="en-US" dirty="0">
              <a:latin typeface="+mj-lt"/>
            </a:endParaRPr>
          </a:p>
        </p:txBody>
      </p:sp>
      <p:sp>
        <p:nvSpPr>
          <p:cNvPr id="3" name="Content Placeholder 2"/>
          <p:cNvSpPr>
            <a:spLocks noGrp="1"/>
          </p:cNvSpPr>
          <p:nvPr>
            <p:ph idx="1"/>
          </p:nvPr>
        </p:nvSpPr>
        <p:spPr/>
        <p:txBody>
          <a:bodyPr/>
          <a:lstStyle/>
          <a:p>
            <a:r>
              <a:rPr lang="en-US" dirty="0" smtClean="0"/>
              <a:t>Activation </a:t>
            </a:r>
            <a:r>
              <a:rPr lang="en-US" dirty="0"/>
              <a:t>methods include</a:t>
            </a:r>
            <a:r>
              <a:rPr lang="en-US" dirty="0" smtClean="0"/>
              <a:t>:</a:t>
            </a:r>
          </a:p>
          <a:p>
            <a:pPr lvl="1"/>
            <a:r>
              <a:rPr lang="en-US" dirty="0"/>
              <a:t>Using a </a:t>
            </a:r>
            <a:r>
              <a:rPr lang="en-US" dirty="0" smtClean="0"/>
              <a:t>magnet.</a:t>
            </a:r>
          </a:p>
          <a:p>
            <a:pPr lvl="1"/>
            <a:r>
              <a:rPr lang="en-US" dirty="0"/>
              <a:t>Changing inflation </a:t>
            </a:r>
            <a:r>
              <a:rPr lang="en-US" dirty="0" smtClean="0"/>
              <a:t>pressure.</a:t>
            </a:r>
          </a:p>
          <a:p>
            <a:pPr lvl="1"/>
            <a:r>
              <a:rPr lang="en-US" dirty="0"/>
              <a:t>Triggered by a handheld TPMS </a:t>
            </a:r>
            <a:r>
              <a:rPr lang="en-US" dirty="0" smtClean="0"/>
              <a:t>tester.</a:t>
            </a:r>
          </a:p>
          <a:p>
            <a:pPr lvl="1"/>
            <a:endParaRPr lang="en-US" dirty="0"/>
          </a:p>
        </p:txBody>
      </p:sp>
    </p:spTree>
    <p:extLst>
      <p:ext uri="{BB962C8B-B14F-4D97-AF65-F5344CB8AC3E}">
        <p14:creationId xmlns:p14="http://schemas.microsoft.com/office/powerpoint/2010/main" val="80266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NEED FOR TIRE PRESSURE MONITORING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Background</a:t>
            </a:r>
          </a:p>
          <a:p>
            <a:pPr lvl="1"/>
            <a:r>
              <a:rPr lang="en-US" dirty="0"/>
              <a:t>A tire-pressure monitoring system (</a:t>
            </a:r>
            <a:r>
              <a:rPr lang="en-US" dirty="0" smtClean="0"/>
              <a:t>TPMS) is </a:t>
            </a:r>
            <a:r>
              <a:rPr lang="en-US" dirty="0"/>
              <a:t>a system that detects a tire that has low inflation pressure </a:t>
            </a:r>
            <a:r>
              <a:rPr lang="en-US" dirty="0" smtClean="0"/>
              <a:t>and warns </a:t>
            </a:r>
            <a:r>
              <a:rPr lang="en-US" dirty="0"/>
              <a:t>the driver</a:t>
            </a:r>
            <a:r>
              <a:rPr lang="en-US" dirty="0" smtClean="0"/>
              <a:t>.</a:t>
            </a:r>
          </a:p>
          <a:p>
            <a:r>
              <a:rPr lang="en-US" dirty="0"/>
              <a:t>There </a:t>
            </a:r>
            <a:r>
              <a:rPr lang="en-US" dirty="0" smtClean="0"/>
              <a:t>are </a:t>
            </a:r>
            <a:r>
              <a:rPr lang="en-US" dirty="0"/>
              <a:t>two systems used</a:t>
            </a:r>
            <a:r>
              <a:rPr lang="en-US" dirty="0" smtClean="0"/>
              <a:t>:</a:t>
            </a:r>
          </a:p>
          <a:p>
            <a:pPr lvl="1"/>
            <a:r>
              <a:rPr lang="en-US" dirty="0" smtClean="0"/>
              <a:t>Indirect</a:t>
            </a:r>
          </a:p>
          <a:p>
            <a:pPr lvl="1"/>
            <a:r>
              <a:rPr lang="en-US" dirty="0" smtClean="0"/>
              <a:t>Direct</a:t>
            </a:r>
          </a:p>
          <a:p>
            <a:r>
              <a:rPr lang="en-US" dirty="0" smtClean="0"/>
              <a:t>Low Tire Pressure Effects</a:t>
            </a:r>
          </a:p>
          <a:p>
            <a:pPr lvl="1"/>
            <a:r>
              <a:rPr lang="en-US" dirty="0" smtClean="0"/>
              <a:t>Reduced fuel economy, and tire life. Reduces handling and braking efficiency.</a:t>
            </a: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114.15 </a:t>
            </a:r>
            <a:r>
              <a:rPr lang="en-US" sz="2400" dirty="0">
                <a:latin typeface="+mj-lt"/>
              </a:rPr>
              <a:t>A magnet is placed around the valve stem to reprogram some stem-mounted tire-pressure sensors</a:t>
            </a:r>
            <a:endParaRPr lang="en-US" dirty="0">
              <a:latin typeface="+mj-lt"/>
            </a:endParaRPr>
          </a:p>
        </p:txBody>
      </p:sp>
      <p:pic>
        <p:nvPicPr>
          <p:cNvPr id="3" name="Picture 2" descr="A photo shows a donut shaped magnet marked tire pressure sensor re-learn magn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2700" y="2305075"/>
            <a:ext cx="5125406" cy="384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0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listed ways to actuate a TPMS sensor?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magnet, changing tire pressure, and a handheld TPMS tester.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DIAGNOSTIC TOOLS</a:t>
            </a:r>
            <a:endParaRPr lang="en-US" dirty="0">
              <a:latin typeface="+mj-lt"/>
            </a:endParaRPr>
          </a:p>
        </p:txBody>
      </p:sp>
      <p:sp>
        <p:nvSpPr>
          <p:cNvPr id="3" name="Content Placeholder 2"/>
          <p:cNvSpPr>
            <a:spLocks noGrp="1"/>
          </p:cNvSpPr>
          <p:nvPr>
            <p:ph idx="1"/>
          </p:nvPr>
        </p:nvSpPr>
        <p:spPr/>
        <p:txBody>
          <a:bodyPr/>
          <a:lstStyle/>
          <a:p>
            <a:r>
              <a:rPr lang="en-US" dirty="0" smtClean="0"/>
              <a:t>TPMS diagnostic tools include a variety of scan tools and handheld testers.</a:t>
            </a:r>
          </a:p>
          <a:p>
            <a:r>
              <a:rPr lang="en-US" dirty="0" smtClean="0"/>
              <a:t>Scan Tools</a:t>
            </a:r>
          </a:p>
          <a:p>
            <a:pPr lvl="1"/>
            <a:r>
              <a:rPr lang="en-US" sz="2200" dirty="0" smtClean="0"/>
              <a:t>Register sensors</a:t>
            </a:r>
          </a:p>
          <a:p>
            <a:pPr lvl="1"/>
            <a:r>
              <a:rPr lang="en-US" sz="2200" dirty="0" smtClean="0"/>
              <a:t>Perform initialization</a:t>
            </a:r>
          </a:p>
          <a:p>
            <a:pPr lvl="1"/>
            <a:r>
              <a:rPr lang="en-US" sz="2200" dirty="0" smtClean="0"/>
              <a:t>Monitor sensor values</a:t>
            </a:r>
          </a:p>
          <a:p>
            <a:r>
              <a:rPr lang="en-US" dirty="0" smtClean="0"/>
              <a:t>Handheld Testers</a:t>
            </a:r>
          </a:p>
          <a:p>
            <a:pPr lvl="1"/>
            <a:r>
              <a:rPr lang="en-US" sz="2200" dirty="0" smtClean="0"/>
              <a:t>Sensor activation</a:t>
            </a:r>
          </a:p>
          <a:p>
            <a:pPr lvl="1"/>
            <a:r>
              <a:rPr lang="en-US" sz="2200" dirty="0" smtClean="0"/>
              <a:t>Sensor relearn</a:t>
            </a:r>
          </a:p>
          <a:p>
            <a:pPr lvl="1"/>
            <a:r>
              <a:rPr lang="en-US" sz="2200" dirty="0" smtClean="0"/>
              <a:t>Programming a new sensor</a:t>
            </a:r>
            <a:endParaRPr lang="en-US" sz="2200" dirty="0"/>
          </a:p>
        </p:txBody>
      </p:sp>
    </p:spTree>
    <p:extLst>
      <p:ext uri="{BB962C8B-B14F-4D97-AF65-F5344CB8AC3E}">
        <p14:creationId xmlns:p14="http://schemas.microsoft.com/office/powerpoint/2010/main" val="241554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114.16 </a:t>
            </a:r>
            <a:r>
              <a:rPr lang="en-US" sz="2400" dirty="0">
                <a:latin typeface="+mj-lt"/>
              </a:rPr>
              <a:t>When replacing a TPMS sensor, be sure to record the sensor ID because this needs to be entered into </a:t>
            </a:r>
            <a:r>
              <a:rPr lang="en-US" sz="2400" dirty="0" smtClean="0">
                <a:latin typeface="+mj-lt"/>
              </a:rPr>
              <a:t>the system </a:t>
            </a:r>
            <a:r>
              <a:rPr lang="en-US" sz="2400" dirty="0">
                <a:latin typeface="+mj-lt"/>
              </a:rPr>
              <a:t>through the use of a tester or scan tool</a:t>
            </a:r>
            <a:endParaRPr lang="en-US" dirty="0">
              <a:latin typeface="+mj-lt"/>
            </a:endParaRPr>
          </a:p>
        </p:txBody>
      </p:sp>
      <p:pic>
        <p:nvPicPr>
          <p:cNvPr id="3" name="Picture 2" descr="An illustration shows ID number on the side of the clamp in a TPMS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6308" y="2133600"/>
            <a:ext cx="3611375" cy="348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0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SENSOR REPLACEMENT OPTIONS</a:t>
            </a:r>
            <a:endParaRPr lang="en-US" dirty="0">
              <a:latin typeface="+mj-lt"/>
            </a:endParaRPr>
          </a:p>
        </p:txBody>
      </p:sp>
      <p:sp>
        <p:nvSpPr>
          <p:cNvPr id="3" name="Content Placeholder 2"/>
          <p:cNvSpPr>
            <a:spLocks noGrp="1"/>
          </p:cNvSpPr>
          <p:nvPr>
            <p:ph idx="1"/>
          </p:nvPr>
        </p:nvSpPr>
        <p:spPr/>
        <p:txBody>
          <a:bodyPr/>
          <a:lstStyle/>
          <a:p>
            <a:r>
              <a:rPr lang="en-US" dirty="0" smtClean="0"/>
              <a:t>Original Equipment-Based Sensors</a:t>
            </a:r>
          </a:p>
          <a:p>
            <a:pPr lvl="1"/>
            <a:r>
              <a:rPr lang="en-US" dirty="0"/>
              <a:t>These </a:t>
            </a:r>
            <a:r>
              <a:rPr lang="en-US" dirty="0" smtClean="0"/>
              <a:t>sensors are </a:t>
            </a:r>
            <a:r>
              <a:rPr lang="en-US" dirty="0"/>
              <a:t>made by the original equipment (OE) manufacturer and </a:t>
            </a:r>
            <a:r>
              <a:rPr lang="en-US" dirty="0" smtClean="0"/>
              <a:t>usually are </a:t>
            </a:r>
            <a:r>
              <a:rPr lang="en-US" dirty="0"/>
              <a:t>direct replacement for the factory unit</a:t>
            </a:r>
            <a:r>
              <a:rPr lang="en-US" dirty="0" smtClean="0"/>
              <a:t>.</a:t>
            </a:r>
          </a:p>
          <a:p>
            <a:r>
              <a:rPr lang="en-US" dirty="0" smtClean="0"/>
              <a:t>Aftermarket Sensors</a:t>
            </a:r>
          </a:p>
          <a:p>
            <a:pPr lvl="1"/>
            <a:r>
              <a:rPr lang="en-US" dirty="0"/>
              <a:t>Original equipment (OE)-based </a:t>
            </a:r>
            <a:r>
              <a:rPr lang="en-US" dirty="0" smtClean="0"/>
              <a:t>replacement.</a:t>
            </a:r>
          </a:p>
          <a:p>
            <a:pPr lvl="1"/>
            <a:r>
              <a:rPr lang="en-US" dirty="0"/>
              <a:t>Multiple protocol sensors that can be programmed to </a:t>
            </a:r>
            <a:r>
              <a:rPr lang="en-US" dirty="0" smtClean="0"/>
              <a:t>match whatever </a:t>
            </a:r>
            <a:r>
              <a:rPr lang="en-US" dirty="0"/>
              <a:t>the vehicle </a:t>
            </a:r>
            <a:r>
              <a:rPr lang="en-US" dirty="0" smtClean="0"/>
              <a:t>needs.</a:t>
            </a:r>
          </a:p>
          <a:p>
            <a:pPr lvl="1"/>
            <a:r>
              <a:rPr lang="en-US" dirty="0"/>
              <a:t>Fully programmable sensor—also called clones</a:t>
            </a:r>
            <a:r>
              <a:rPr lang="en-US" i="1" dirty="0"/>
              <a:t>. </a:t>
            </a:r>
            <a:r>
              <a:rPr lang="en-US" dirty="0"/>
              <a:t>This </a:t>
            </a:r>
            <a:r>
              <a:rPr lang="en-US" dirty="0" smtClean="0"/>
              <a:t>type needs </a:t>
            </a:r>
            <a:r>
              <a:rPr lang="en-US" dirty="0"/>
              <a:t>a separate programming device.</a:t>
            </a:r>
            <a:endParaRPr lang="en-US" dirty="0"/>
          </a:p>
        </p:txBody>
      </p:sp>
    </p:spTree>
    <p:extLst>
      <p:ext uri="{BB962C8B-B14F-4D97-AF65-F5344CB8AC3E}">
        <p14:creationId xmlns:p14="http://schemas.microsoft.com/office/powerpoint/2010/main" val="106811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SENSOR RELEARN</a:t>
            </a:r>
            <a:endParaRPr lang="en-US" dirty="0">
              <a:latin typeface="+mj-lt"/>
            </a:endParaRPr>
          </a:p>
        </p:txBody>
      </p:sp>
      <p:sp>
        <p:nvSpPr>
          <p:cNvPr id="3" name="Content Placeholder 2"/>
          <p:cNvSpPr>
            <a:spLocks noGrp="1"/>
          </p:cNvSpPr>
          <p:nvPr>
            <p:ph idx="1"/>
          </p:nvPr>
        </p:nvSpPr>
        <p:spPr/>
        <p:txBody>
          <a:bodyPr/>
          <a:lstStyle/>
          <a:p>
            <a:r>
              <a:rPr lang="en-US" dirty="0"/>
              <a:t>Most relearn procedures fall into </a:t>
            </a:r>
            <a:r>
              <a:rPr lang="en-US" dirty="0" smtClean="0"/>
              <a:t>one of four categories including:</a:t>
            </a:r>
          </a:p>
          <a:p>
            <a:pPr lvl="1"/>
            <a:r>
              <a:rPr lang="en-US" dirty="0" smtClean="0"/>
              <a:t>Auto relearn</a:t>
            </a:r>
          </a:p>
          <a:p>
            <a:pPr lvl="1"/>
            <a:r>
              <a:rPr lang="en-US" dirty="0" smtClean="0"/>
              <a:t>European Relearn</a:t>
            </a:r>
          </a:p>
          <a:p>
            <a:pPr lvl="1"/>
            <a:r>
              <a:rPr lang="en-US" dirty="0" smtClean="0"/>
              <a:t>Manual Relearn</a:t>
            </a:r>
          </a:p>
          <a:p>
            <a:pPr lvl="1"/>
            <a:r>
              <a:rPr lang="en-US" dirty="0" smtClean="0"/>
              <a:t>OBD Relearn</a:t>
            </a:r>
          </a:p>
          <a:p>
            <a:pPr lvl="1"/>
            <a:endParaRPr lang="en-US" dirty="0"/>
          </a:p>
        </p:txBody>
      </p:sp>
    </p:spTree>
    <p:extLst>
      <p:ext uri="{BB962C8B-B14F-4D97-AF65-F5344CB8AC3E}">
        <p14:creationId xmlns:p14="http://schemas.microsoft.com/office/powerpoint/2010/main" val="258708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114.17 </a:t>
            </a:r>
            <a:r>
              <a:rPr lang="en-US" sz="2400" dirty="0">
                <a:latin typeface="+mj-lt"/>
              </a:rPr>
              <a:t>The sensor relearn procedure is performed in the following order after the system has been placed in learn mode: LF, RF, RR, and then LR</a:t>
            </a:r>
            <a:endParaRPr lang="en-US" dirty="0">
              <a:latin typeface="+mj-lt"/>
            </a:endParaRPr>
          </a:p>
        </p:txBody>
      </p:sp>
      <p:pic>
        <p:nvPicPr>
          <p:cNvPr id="3" name="Picture 2" descr="An illustration shows the sensor relearn procedure is performed in the following order after the system has been placed in learn mode: LF, RF, RR, and then LR in that seque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23535" y="1940696"/>
            <a:ext cx="2096924" cy="422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TPMS SENSOR SERVICE TOOLS</a:t>
            </a:r>
            <a:endParaRPr lang="en-US" dirty="0">
              <a:latin typeface="+mj-lt"/>
            </a:endParaRPr>
          </a:p>
        </p:txBody>
      </p:sp>
      <p:sp>
        <p:nvSpPr>
          <p:cNvPr id="3" name="Content Placeholder 2"/>
          <p:cNvSpPr>
            <a:spLocks noGrp="1"/>
          </p:cNvSpPr>
          <p:nvPr>
            <p:ph idx="1"/>
          </p:nvPr>
        </p:nvSpPr>
        <p:spPr/>
        <p:txBody>
          <a:bodyPr/>
          <a:lstStyle/>
          <a:p>
            <a:r>
              <a:rPr lang="en-US" dirty="0"/>
              <a:t>Whenever servicing a tire/wheel assembly </a:t>
            </a:r>
            <a:r>
              <a:rPr lang="en-US" dirty="0" smtClean="0"/>
              <a:t>that has </a:t>
            </a:r>
            <a:r>
              <a:rPr lang="en-US" dirty="0"/>
              <a:t>a direct TPMS system, certain items are needed</a:t>
            </a:r>
            <a:r>
              <a:rPr lang="en-US" dirty="0" smtClean="0"/>
              <a:t>:</a:t>
            </a:r>
          </a:p>
          <a:p>
            <a:pPr lvl="1"/>
            <a:r>
              <a:rPr lang="en-US" dirty="0" smtClean="0"/>
              <a:t>Service Information</a:t>
            </a:r>
          </a:p>
          <a:p>
            <a:pPr lvl="1"/>
            <a:r>
              <a:rPr lang="en-US" dirty="0" smtClean="0"/>
              <a:t>Digital tire pressure gauge</a:t>
            </a:r>
          </a:p>
          <a:p>
            <a:pPr lvl="1"/>
            <a:r>
              <a:rPr lang="en-US" dirty="0" smtClean="0"/>
              <a:t>Tire valve core torque wrench</a:t>
            </a:r>
          </a:p>
          <a:p>
            <a:pPr lvl="1"/>
            <a:r>
              <a:rPr lang="en-US" dirty="0" smtClean="0"/>
              <a:t>Tire valve nut torque wrench</a:t>
            </a:r>
          </a:p>
          <a:p>
            <a:pPr lvl="1"/>
            <a:r>
              <a:rPr lang="en-US" dirty="0" smtClean="0"/>
              <a:t>Sensor service kit</a:t>
            </a:r>
            <a:endParaRPr lang="en-US" dirty="0"/>
          </a:p>
        </p:txBody>
      </p:sp>
    </p:spTree>
    <p:extLst>
      <p:ext uri="{BB962C8B-B14F-4D97-AF65-F5344CB8AC3E}">
        <p14:creationId xmlns:p14="http://schemas.microsoft.com/office/powerpoint/2010/main" val="22883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114.18 </a:t>
            </a:r>
            <a:r>
              <a:rPr lang="en-US" sz="2400" dirty="0">
                <a:latin typeface="+mj-lt"/>
              </a:rPr>
              <a:t>Always use an accurate, known-good tire-pressure gauge. Digital gauges are usually more accurate than mechanical gauges</a:t>
            </a:r>
            <a:endParaRPr lang="en-US" dirty="0">
              <a:latin typeface="+mj-lt"/>
            </a:endParaRPr>
          </a:p>
        </p:txBody>
      </p:sp>
      <p:pic>
        <p:nvPicPr>
          <p:cNvPr id="3" name="Picture 2" descr="An illustration shows a digital tire pressure gauge inserted in the valve stem of a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3512" y="1618489"/>
            <a:ext cx="6036970" cy="452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32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NEED FOR TIRE PRESSURE </a:t>
            </a:r>
            <a:r>
              <a:rPr lang="en-US" dirty="0" smtClean="0">
                <a:latin typeface="+mj-lt"/>
              </a:rPr>
              <a:t>MONITORING (2 OF 2)</a:t>
            </a:r>
            <a:endParaRPr lang="en-US" dirty="0">
              <a:latin typeface="+mj-lt"/>
            </a:endParaRPr>
          </a:p>
        </p:txBody>
      </p:sp>
      <p:sp>
        <p:nvSpPr>
          <p:cNvPr id="3" name="Content Placeholder 2"/>
          <p:cNvSpPr>
            <a:spLocks noGrp="1"/>
          </p:cNvSpPr>
          <p:nvPr>
            <p:ph idx="1"/>
          </p:nvPr>
        </p:nvSpPr>
        <p:spPr/>
        <p:txBody>
          <a:bodyPr/>
          <a:lstStyle/>
          <a:p>
            <a:r>
              <a:rPr lang="en-US" dirty="0" smtClean="0"/>
              <a:t>Placard Cold Inflation Pressure</a:t>
            </a:r>
          </a:p>
          <a:p>
            <a:pPr lvl="1"/>
            <a:r>
              <a:rPr lang="en-US" dirty="0"/>
              <a:t>The term </a:t>
            </a:r>
            <a:r>
              <a:rPr lang="en-US" dirty="0" smtClean="0"/>
              <a:t>placard cold </a:t>
            </a:r>
            <a:r>
              <a:rPr lang="en-US" dirty="0"/>
              <a:t>inflation pressure is used in service information to </a:t>
            </a:r>
            <a:r>
              <a:rPr lang="en-US" dirty="0" smtClean="0"/>
              <a:t>indicate the </a:t>
            </a:r>
            <a:r>
              <a:rPr lang="en-US" dirty="0"/>
              <a:t>specified tire inflation pressure</a:t>
            </a:r>
            <a:r>
              <a:rPr lang="en-US" dirty="0" smtClean="0"/>
              <a:t>.</a:t>
            </a:r>
          </a:p>
          <a:p>
            <a:pPr lvl="1"/>
            <a:r>
              <a:rPr lang="en-US" dirty="0"/>
              <a:t>The “placard” is the </a:t>
            </a:r>
            <a:r>
              <a:rPr lang="en-US" dirty="0" smtClean="0"/>
              <a:t>driver’s side </a:t>
            </a:r>
            <a:r>
              <a:rPr lang="en-US" dirty="0"/>
              <a:t>door jamb sticker that shows the tire size and the specified </a:t>
            </a:r>
            <a:r>
              <a:rPr lang="en-US" dirty="0" smtClean="0"/>
              <a:t>tire inflation </a:t>
            </a:r>
            <a:r>
              <a:rPr lang="en-US" dirty="0"/>
              <a:t>pressure</a:t>
            </a:r>
            <a:r>
              <a:rPr lang="en-US" dirty="0" smtClean="0"/>
              <a:t>.</a:t>
            </a:r>
          </a:p>
          <a:p>
            <a:r>
              <a:rPr lang="en-US" dirty="0" smtClean="0"/>
              <a:t>Temperature and Inflation Pressure</a:t>
            </a:r>
          </a:p>
          <a:p>
            <a:pPr lvl="1"/>
            <a:r>
              <a:rPr lang="en-US" dirty="0"/>
              <a:t>The </a:t>
            </a:r>
            <a:r>
              <a:rPr lang="en-US" dirty="0" smtClean="0"/>
              <a:t>tires become </a:t>
            </a:r>
            <a:r>
              <a:rPr lang="en-US" dirty="0"/>
              <a:t>warmer while the vehicle is being driven, so tires </a:t>
            </a:r>
            <a:r>
              <a:rPr lang="en-US" dirty="0" smtClean="0"/>
              <a:t>should be </a:t>
            </a:r>
            <a:r>
              <a:rPr lang="en-US" dirty="0"/>
              <a:t>checked before the vehicle has been driven or allowed to </a:t>
            </a:r>
            <a:r>
              <a:rPr lang="en-US" dirty="0" smtClean="0"/>
              <a:t>cool after </a:t>
            </a:r>
            <a:r>
              <a:rPr lang="en-US" dirty="0"/>
              <a:t>being driven.</a:t>
            </a:r>
          </a:p>
        </p:txBody>
      </p:sp>
    </p:spTree>
    <p:extLst>
      <p:ext uri="{BB962C8B-B14F-4D97-AF65-F5344CB8AC3E}">
        <p14:creationId xmlns:p14="http://schemas.microsoft.com/office/powerpoint/2010/main" val="412931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114.19 </a:t>
            </a:r>
            <a:r>
              <a:rPr lang="en-US" sz="2400" dirty="0">
                <a:latin typeface="+mj-lt"/>
              </a:rPr>
              <a:t>A clicker-type valve core tool ensures that the valve core is tightened to factory specifications</a:t>
            </a:r>
            <a:endParaRPr lang="en-US" dirty="0">
              <a:latin typeface="+mj-lt"/>
            </a:endParaRPr>
          </a:p>
        </p:txBody>
      </p:sp>
      <p:pic>
        <p:nvPicPr>
          <p:cNvPr id="3" name="Picture 2" descr="A photo shows a clicker-type valve core tool that ensures that the valve core is tightened to factory specifica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0114" y="1896700"/>
            <a:ext cx="6352229" cy="423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5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114.20 </a:t>
            </a:r>
            <a:r>
              <a:rPr lang="en-US" sz="2000" dirty="0">
                <a:latin typeface="+mj-lt"/>
              </a:rPr>
              <a:t>An assortment of service parts that include all of the parts needed to service a stem-mounted TPMS sensor being installed after removal for a tire replacement or repair</a:t>
            </a:r>
          </a:p>
        </p:txBody>
      </p:sp>
      <p:pic>
        <p:nvPicPr>
          <p:cNvPr id="3" name="Picture 2" descr="A photo shows an assortment of service parts that include all of the parts needed to service a stem-mounted TPMS sensor being installed after removal for a tire replacement or repa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3526" y="2209800"/>
            <a:ext cx="4716941" cy="354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5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114.1 </a:t>
            </a:r>
            <a:r>
              <a:rPr lang="en-US" sz="2400" dirty="0">
                <a:latin typeface="+mj-lt"/>
              </a:rPr>
              <a:t>The tire-pressure placard (sticker) on the </a:t>
            </a:r>
            <a:r>
              <a:rPr lang="en-US" sz="2400" dirty="0" smtClean="0">
                <a:latin typeface="+mj-lt"/>
              </a:rPr>
              <a:t>driver’s side </a:t>
            </a:r>
            <a:r>
              <a:rPr lang="en-US" sz="2400" dirty="0">
                <a:latin typeface="+mj-lt"/>
              </a:rPr>
              <a:t>door or door jamb indicates the specified tire pressure</a:t>
            </a:r>
          </a:p>
        </p:txBody>
      </p:sp>
      <p:pic>
        <p:nvPicPr>
          <p:cNvPr id="5" name="Picture 2" descr="A photo shows a tire-pressure placard on the driver’s side door jamb that indicates the specified tire press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2377" y="2057400"/>
            <a:ext cx="5142914" cy="38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mj-lt"/>
              </a:rPr>
              <a:t>Chart 114-1 The </a:t>
            </a:r>
            <a:r>
              <a:rPr lang="en-US" sz="2000" dirty="0">
                <a:latin typeface="+mj-lt"/>
              </a:rPr>
              <a:t>effects of outside temperature on tire inflation, assuming </a:t>
            </a:r>
            <a:r>
              <a:rPr lang="en-US" sz="2000" dirty="0" smtClean="0">
                <a:latin typeface="+mj-lt"/>
              </a:rPr>
              <a:t>a placard </a:t>
            </a:r>
            <a:r>
              <a:rPr lang="en-US" sz="2000" dirty="0">
                <a:latin typeface="+mj-lt"/>
              </a:rPr>
              <a:t>inflation pressure of 32 PSI. The tire inflation </a:t>
            </a:r>
            <a:r>
              <a:rPr lang="en-US" sz="2000" dirty="0" smtClean="0">
                <a:latin typeface="+mj-lt"/>
              </a:rPr>
              <a:t>pressure changes </a:t>
            </a:r>
            <a:r>
              <a:rPr lang="en-US" sz="2000" dirty="0">
                <a:latin typeface="+mj-lt"/>
              </a:rPr>
              <a:t>1 PSI for each 10 degrees change in temperature.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72794"/>
            <a:ext cx="5043487" cy="481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82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033588"/>
            <a:ext cx="58483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114.2 </a:t>
            </a:r>
            <a:r>
              <a:rPr lang="en-US" sz="2000" dirty="0">
                <a:latin typeface="+mj-lt"/>
              </a:rPr>
              <a:t>Inflation pressure increases as the temperature increases. When checking or correcting inflation pressure when the tires are hot, add 2 to 4 PSI to the placard cold inflation pressure.</a:t>
            </a:r>
          </a:p>
        </p:txBody>
      </p:sp>
      <p:pic>
        <p:nvPicPr>
          <p:cNvPr id="6" name="Picture 2" descr="The graph shows the following:&#10;• Hot tire starts at 0 PSI at 0 degrees then linearly increases to 10 PSI at 108 degrees&#10;• Warm tire starts at 2 PSI at 0 degrees then linearly increases to 12 PSI at 108 degrees&#10;• Cold tire starts at 4 PSI at 0 degrees then linearly increases to 13.5 PSI at 108 degrees&#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80806" y="2209800"/>
            <a:ext cx="4165207" cy="356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1155</TotalTime>
  <Words>1723</Words>
  <Application>Microsoft Office PowerPoint</Application>
  <PresentationFormat>On-screen Show (4:3)</PresentationFormat>
  <Paragraphs>175</Paragraphs>
  <Slides>52</Slides>
  <Notes>0</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NEED FOR TIRE PRESSURE MONITORING (1 OF 2)</vt:lpstr>
      <vt:lpstr>NEED FOR TIRE PRESSURE MONITORING (2 OF 2)</vt:lpstr>
      <vt:lpstr>Figure 114.1 The tire-pressure placard (sticker) on the driver’s side door or door jamb indicates the specified tire pressure</vt:lpstr>
      <vt:lpstr>Chart 114-1 The effects of outside temperature on tire inflation, assuming a placard inflation pressure of 32 PSI. The tire inflation pressure changes 1 PSI for each 10 degrees change in temperature.</vt:lpstr>
      <vt:lpstr>Tech Tip </vt:lpstr>
      <vt:lpstr>Figure 114.2 Inflation pressure increases as the temperature increases. When checking or correcting inflation pressure when the tires are hot, add 2 to 4 PSI to the placard cold inflation pressure.</vt:lpstr>
      <vt:lpstr>QUESTION 1: ?</vt:lpstr>
      <vt:lpstr>ANSWER 1:</vt:lpstr>
      <vt:lpstr>TREAD ACT (1 OF 2)</vt:lpstr>
      <vt:lpstr>TREAD ACT (2 OF 2)</vt:lpstr>
      <vt:lpstr>Chart 114-2 Placard inflation pressure compared with the pressure when the TPMS triggers a warning light.</vt:lpstr>
      <vt:lpstr>INDIRECT TPMS (1 OF 2)</vt:lpstr>
      <vt:lpstr>INDIRECT TPMS (2 OF 2)</vt:lpstr>
      <vt:lpstr>Figure 114.3 A tire with low inflation will have a shorter distance (radius) between the center of the wheel and the road and will therefore rotate faster than a tire that is properly inflated</vt:lpstr>
      <vt:lpstr>Figure 114.4 The speeds of the diagonally opposed wheels are added together and then compared to the other two wheels to check if one tire is rotating faster</vt:lpstr>
      <vt:lpstr>Figure 114.5 The indirect tire-pressure monitoring system has a reset switch that should be depressed after rotating or replacing tires</vt:lpstr>
      <vt:lpstr>DIRECT TPMS</vt:lpstr>
      <vt:lpstr>TPMS PRESSURE SENSORS (1 OF 2)</vt:lpstr>
      <vt:lpstr>TPMS PRESSURE SENSORS (2 OF 2)</vt:lpstr>
      <vt:lpstr>Figure 114.6 A clear plastic valve-stem tire-pressure monitoring sensor, showing the round battery on the right and the electronic sensor and transistor circuits on the left</vt:lpstr>
      <vt:lpstr>Figure 114.7 A conventional valve stem is on the right compared with a rubber TPMS sensor stem on the left. Notice the tapered and larger brass stem. The rubber TPMS sensor also uses a longer cap that makes it easy for a technician to spot that this is not a conventional rubber valve stem</vt:lpstr>
      <vt:lpstr>Figure 114.8 The parts of a typical clamp-in TPMS sensor. Notice the small hole used to monitor the inflation pressure. The use of stop leak can easily clog this small hole</vt:lpstr>
      <vt:lpstr>Figure 114.9 The three types of TPMS sensors most commonly found include the two stem-mounted rubber (snap-in) and aluminum (clamp-in), left and top, and the banded sensors (right)</vt:lpstr>
      <vt:lpstr>QUESTION 2: ?</vt:lpstr>
      <vt:lpstr>ANSWER 2:</vt:lpstr>
      <vt:lpstr>TPMS SENSOR OPERATION</vt:lpstr>
      <vt:lpstr>TPMS RECEIVER</vt:lpstr>
      <vt:lpstr>Figure 114.10 Some vehicles display the actual measured tire pressure for each tire on a driver information display</vt:lpstr>
      <vt:lpstr>CASE STUDY</vt:lpstr>
      <vt:lpstr>Figure 114.11 The TPMS warning lamp on this vehicle is a separate light from the tire icon light that warns of low tire pressure. In this case, both warning lights were on all of the time</vt:lpstr>
      <vt:lpstr>Figure 114.12 The codes set were for low pressure and sensor signal failure</vt:lpstr>
      <vt:lpstr>TECH TIP</vt:lpstr>
      <vt:lpstr>Figure 114.13 A typical tire-pressure monitoring system tester. The unit should be held near the tire and opposite the valve stem if equipped with a wheel-mounted sensor, and near the valve stem if equipped with a valve-stem-type sensor</vt:lpstr>
      <vt:lpstr>TPMS DIAGNOSIS</vt:lpstr>
      <vt:lpstr>Figure 114.14 A tire-pressure warning light can vary depending on the vehicle, but includes a tire symbol</vt:lpstr>
      <vt:lpstr>TPMS SENSOR ACTIVATIONS</vt:lpstr>
      <vt:lpstr>Figure 114.15 A magnet is placed around the valve stem to reprogram some stem-mounted tire-pressure sensors</vt:lpstr>
      <vt:lpstr>QUESTION 3: ?</vt:lpstr>
      <vt:lpstr>ANSWER 3:</vt:lpstr>
      <vt:lpstr>TPMS DIAGNOSTIC TOOLS</vt:lpstr>
      <vt:lpstr>Figure 114.16 When replacing a TPMS sensor, be sure to record the sensor ID because this needs to be entered into the system through the use of a tester or scan tool</vt:lpstr>
      <vt:lpstr>SENSOR REPLACEMENT OPTIONS</vt:lpstr>
      <vt:lpstr>TPMS SENSOR RELEARN</vt:lpstr>
      <vt:lpstr>Figure 114.17 The sensor relearn procedure is performed in the following order after the system has been placed in learn mode: LF, RF, RR, and then LR</vt:lpstr>
      <vt:lpstr>TPMS SENSOR SERVICE TOOLS</vt:lpstr>
      <vt:lpstr>Figure 114.18 Always use an accurate, known-good tire-pressure gauge. Digital gauges are usually more accurate than mechanical gauges</vt:lpstr>
      <vt:lpstr>Figure 114.19 A clicker-type valve core tool ensures that the valve core is tightened to factory specifications</vt:lpstr>
      <vt:lpstr>Figure 114.20 An assortment of service parts that include all of the parts needed to service a stem-mounted TPMS sensor being installed after removal for a tire replacement or repair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114</dc:title>
  <dc:creator>Curt &amp; Tammy</dc:creator>
  <cp:lastModifiedBy>Curt &amp; Tammy</cp:lastModifiedBy>
  <cp:revision>55</cp:revision>
  <dcterms:created xsi:type="dcterms:W3CDTF">2018-09-25T19:30:15Z</dcterms:created>
  <dcterms:modified xsi:type="dcterms:W3CDTF">2019-07-07T15:45:20Z</dcterms:modified>
</cp:coreProperties>
</file>