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66" r:id="rId11"/>
    <p:sldId id="367" r:id="rId12"/>
    <p:sldId id="368" r:id="rId13"/>
    <p:sldId id="315" r:id="rId14"/>
    <p:sldId id="316" r:id="rId15"/>
    <p:sldId id="317" r:id="rId16"/>
    <p:sldId id="270" r:id="rId17"/>
    <p:sldId id="318" r:id="rId18"/>
    <p:sldId id="336" r:id="rId19"/>
    <p:sldId id="337" r:id="rId20"/>
    <p:sldId id="267" r:id="rId21"/>
    <p:sldId id="268" r:id="rId22"/>
    <p:sldId id="369" r:id="rId23"/>
    <p:sldId id="338" r:id="rId24"/>
    <p:sldId id="339" r:id="rId25"/>
    <p:sldId id="370" r:id="rId26"/>
    <p:sldId id="340" r:id="rId27"/>
    <p:sldId id="371" r:id="rId28"/>
    <p:sldId id="374" r:id="rId29"/>
    <p:sldId id="341" r:id="rId30"/>
    <p:sldId id="372" r:id="rId31"/>
    <p:sldId id="342" r:id="rId32"/>
    <p:sldId id="373" r:id="rId33"/>
    <p:sldId id="375" r:id="rId34"/>
    <p:sldId id="343" r:id="rId35"/>
    <p:sldId id="376" r:id="rId36"/>
    <p:sldId id="377" r:id="rId37"/>
    <p:sldId id="378" r:id="rId38"/>
    <p:sldId id="379" r:id="rId39"/>
    <p:sldId id="344" r:id="rId40"/>
    <p:sldId id="286" r:id="rId41"/>
    <p:sldId id="287" r:id="rId42"/>
    <p:sldId id="380" r:id="rId43"/>
    <p:sldId id="381" r:id="rId44"/>
    <p:sldId id="345" r:id="rId45"/>
    <p:sldId id="382" r:id="rId46"/>
    <p:sldId id="346" r:id="rId47"/>
    <p:sldId id="347" r:id="rId48"/>
    <p:sldId id="383" r:id="rId49"/>
    <p:sldId id="348" r:id="rId50"/>
    <p:sldId id="384" r:id="rId51"/>
    <p:sldId id="385" r:id="rId52"/>
    <p:sldId id="386" r:id="rId53"/>
    <p:sldId id="349" r:id="rId54"/>
    <p:sldId id="350" r:id="rId55"/>
    <p:sldId id="351" r:id="rId56"/>
    <p:sldId id="387" r:id="rId57"/>
    <p:sldId id="352" r:id="rId58"/>
    <p:sldId id="388" r:id="rId59"/>
    <p:sldId id="391" r:id="rId60"/>
    <p:sldId id="392" r:id="rId61"/>
    <p:sldId id="353" r:id="rId62"/>
    <p:sldId id="354" r:id="rId63"/>
    <p:sldId id="355" r:id="rId64"/>
    <p:sldId id="356" r:id="rId65"/>
    <p:sldId id="357" r:id="rId66"/>
    <p:sldId id="358" r:id="rId67"/>
    <p:sldId id="359" r:id="rId68"/>
    <p:sldId id="360" r:id="rId69"/>
    <p:sldId id="274" r:id="rId70"/>
    <p:sldId id="361" r:id="rId71"/>
    <p:sldId id="299" r:id="rId72"/>
    <p:sldId id="300" r:id="rId73"/>
    <p:sldId id="393" r:id="rId74"/>
    <p:sldId id="362" r:id="rId75"/>
    <p:sldId id="394" r:id="rId76"/>
    <p:sldId id="363" r:id="rId77"/>
    <p:sldId id="389" r:id="rId78"/>
    <p:sldId id="364" r:id="rId79"/>
    <p:sldId id="365" r:id="rId80"/>
    <p:sldId id="390" r:id="rId81"/>
    <p:sldId id="327" r:id="rId82"/>
    <p:sldId id="328" r:id="rId83"/>
    <p:sldId id="329" r:id="rId84"/>
    <p:sldId id="330" r:id="rId85"/>
    <p:sldId id="331" r:id="rId86"/>
    <p:sldId id="332" r:id="rId87"/>
    <p:sldId id="333" r:id="rId88"/>
    <p:sldId id="334" r:id="rId89"/>
    <p:sldId id="335" r:id="rId90"/>
    <p:sldId id="325"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99811"/>
            <a:ext cx="8229600" cy="524087"/>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3"/>
          </p:nvPr>
        </p:nvSpPr>
        <p:spPr>
          <a:xfrm>
            <a:off x="457200" y="5703888"/>
            <a:ext cx="8229600" cy="4683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213629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Tires and Wheels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113.2 </a:t>
            </a:r>
            <a:r>
              <a:rPr lang="en-US" sz="2400" dirty="0">
                <a:latin typeface="+mj-lt"/>
              </a:rPr>
              <a:t>Wear indicators (wear bars) are strips of bald tread that show when the tread depth is down to 2/32 inch, which is the legal limit in many states</a:t>
            </a:r>
            <a:endParaRPr lang="en-US" sz="2400" dirty="0">
              <a:latin typeface="+mj-lt"/>
            </a:endParaRPr>
          </a:p>
        </p:txBody>
      </p:sp>
      <p:pic>
        <p:nvPicPr>
          <p:cNvPr id="4" name="Picture 2" descr="A photo shows wear bars of a tire. The height of these is less than the threads and 2 by 32 of an inch more than the gro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1646" y="1981200"/>
            <a:ext cx="3820706" cy="382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000" dirty="0">
                <a:latin typeface="+mj-lt"/>
              </a:rPr>
              <a:t>Figure 113.3 </a:t>
            </a:r>
            <a:r>
              <a:rPr lang="en-US" sz="2000" dirty="0">
                <a:latin typeface="+mj-lt"/>
              </a:rPr>
              <a:t>The tire tread runs around the circumference of the tire, and its pattern helps maintain traction. The ribs provide grip, while the grooves direct any water on the road away from the surface. The </a:t>
            </a:r>
            <a:r>
              <a:rPr lang="en-US" sz="2000" dirty="0" err="1">
                <a:latin typeface="+mj-lt"/>
              </a:rPr>
              <a:t>sipes</a:t>
            </a:r>
            <a:r>
              <a:rPr lang="en-US" sz="2000" dirty="0">
                <a:latin typeface="+mj-lt"/>
              </a:rPr>
              <a:t> help the tire grip the road</a:t>
            </a:r>
            <a:endParaRPr lang="en-US" sz="2000" dirty="0">
              <a:latin typeface="+mj-lt"/>
            </a:endParaRPr>
          </a:p>
        </p:txBody>
      </p:sp>
      <p:pic>
        <p:nvPicPr>
          <p:cNvPr id="4" name="Picture 2" descr="An illustration shows a cut section of a tire. The parts are labeled as follows: the sides are called rim, the upper pattern is called threads, the gap between the threads is called grooves, and threads have small spikes over the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64344" y="2362200"/>
            <a:ext cx="3974226" cy="333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113.4 </a:t>
            </a:r>
            <a:r>
              <a:rPr lang="en-US" sz="2000" dirty="0">
                <a:latin typeface="+mj-lt"/>
              </a:rPr>
              <a:t>Hydroplaning can occur at speeds as low as 30 mph (48 km/h). If the water is deep enough and the tire tread cannot evacuate water through its grooves fast enough, the tire can be lifted off the road surface by a layer of water. </a:t>
            </a:r>
            <a:endParaRPr lang="en-US" sz="2000" dirty="0">
              <a:latin typeface="+mj-lt"/>
            </a:endParaRPr>
          </a:p>
        </p:txBody>
      </p:sp>
      <p:pic>
        <p:nvPicPr>
          <p:cNvPr id="6" name="Picture 2" descr="An illustration shows a tire over a water puddle. In front of the tire is a wedge of water and behind is splash of the water while the tire rolls over the puddle The movement of tire over the puddle is labeled hydroplan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2328" y="2209800"/>
            <a:ext cx="54193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113.5 </a:t>
            </a:r>
            <a:r>
              <a:rPr lang="en-US" sz="2400" dirty="0">
                <a:latin typeface="+mj-lt"/>
              </a:rPr>
              <a:t>Typical construction of a radial tire. Some tires have only one body ply, and some tires use more than two belt plies</a:t>
            </a:r>
            <a:endParaRPr lang="en-US" dirty="0">
              <a:latin typeface="+mj-lt"/>
            </a:endParaRPr>
          </a:p>
        </p:txBody>
      </p:sp>
      <p:pic>
        <p:nvPicPr>
          <p:cNvPr id="3" name="Picture 2" descr="An illustration shows typical construction of a radial tire. Coated steel beads are encased by radial carcass, which is covered by two-ply belt, and the outer most layer is rub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1946" y="2133600"/>
            <a:ext cx="4963890" cy="368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75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113.6 </a:t>
            </a:r>
            <a:r>
              <a:rPr lang="en-US" sz="2000" dirty="0">
                <a:latin typeface="+mj-lt"/>
              </a:rPr>
              <a:t>The major splice of a tire can often be seen and felt on the inside of the tire. The person who assembles (builds) the tire usually places a sticker near the major splice as a means of identification for quality control</a:t>
            </a:r>
            <a:endParaRPr lang="en-US" sz="2000" dirty="0">
              <a:latin typeface="+mj-lt"/>
            </a:endParaRPr>
          </a:p>
        </p:txBody>
      </p:sp>
      <p:pic>
        <p:nvPicPr>
          <p:cNvPr id="3" name="Picture 2" descr="A photo shows a major splice which looks like a mold line and a sticker placed next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944" y="2209800"/>
            <a:ext cx="486460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3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seven major parts of the tire?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tread, sidewalls, bead, body ply, belt, inner liner, and major splice.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MOLDING</a:t>
            </a:r>
            <a:endParaRPr lang="en-US" dirty="0">
              <a:latin typeface="+mj-lt"/>
            </a:endParaRPr>
          </a:p>
        </p:txBody>
      </p:sp>
      <p:sp>
        <p:nvSpPr>
          <p:cNvPr id="3" name="Content Placeholder 2"/>
          <p:cNvSpPr>
            <a:spLocks noGrp="1"/>
          </p:cNvSpPr>
          <p:nvPr>
            <p:ph idx="1"/>
          </p:nvPr>
        </p:nvSpPr>
        <p:spPr/>
        <p:txBody>
          <a:bodyPr/>
          <a:lstStyle/>
          <a:p>
            <a:r>
              <a:rPr lang="en-US" sz="2600" dirty="0"/>
              <a:t>After the tire has been assembled by the tire building machine, </a:t>
            </a:r>
            <a:r>
              <a:rPr lang="en-US" sz="2600" dirty="0" smtClean="0"/>
              <a:t>it is </a:t>
            </a:r>
            <a:r>
              <a:rPr lang="en-US" sz="2600" dirty="0"/>
              <a:t>called a green </a:t>
            </a:r>
            <a:r>
              <a:rPr lang="en-US" sz="2600" dirty="0" smtClean="0"/>
              <a:t>tire.</a:t>
            </a:r>
          </a:p>
          <a:p>
            <a:r>
              <a:rPr lang="en-US" sz="2600" dirty="0"/>
              <a:t>The completed green tire is then </a:t>
            </a:r>
            <a:r>
              <a:rPr lang="en-US" sz="2600" dirty="0" smtClean="0"/>
              <a:t>placed in </a:t>
            </a:r>
            <a:r>
              <a:rPr lang="en-US" sz="2600" dirty="0"/>
              <a:t>a mold where its shape, tread design, and all sidewall </a:t>
            </a:r>
            <a:r>
              <a:rPr lang="en-US" sz="2600" dirty="0" smtClean="0"/>
              <a:t>markings are formed</a:t>
            </a:r>
          </a:p>
          <a:p>
            <a:r>
              <a:rPr lang="en-US" sz="2600" dirty="0"/>
              <a:t>While in the mold, a steam bladder fills the inside of the tire </a:t>
            </a:r>
            <a:r>
              <a:rPr lang="en-US" sz="2600" dirty="0" smtClean="0"/>
              <a:t>and forces </a:t>
            </a:r>
            <a:r>
              <a:rPr lang="en-US" sz="2600" dirty="0"/>
              <a:t>the tire against the outside of the mold</a:t>
            </a:r>
            <a:r>
              <a:rPr lang="en-US" sz="2600" dirty="0" smtClean="0"/>
              <a:t>.</a:t>
            </a:r>
          </a:p>
          <a:p>
            <a:r>
              <a:rPr lang="en-US" sz="2600" dirty="0"/>
              <a:t>The tire is no longer called a green tire but a cured</a:t>
            </a:r>
            <a:r>
              <a:rPr lang="en-US" sz="2600" i="1" dirty="0"/>
              <a:t> </a:t>
            </a:r>
            <a:r>
              <a:rPr lang="en-US" sz="2600" dirty="0"/>
              <a:t>tire</a:t>
            </a:r>
            <a:endParaRPr lang="en-US" sz="2600" dirty="0"/>
          </a:p>
        </p:txBody>
      </p:sp>
    </p:spTree>
    <p:extLst>
      <p:ext uri="{BB962C8B-B14F-4D97-AF65-F5344CB8AC3E}">
        <p14:creationId xmlns:p14="http://schemas.microsoft.com/office/powerpoint/2010/main" val="228300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113.7 </a:t>
            </a:r>
            <a:r>
              <a:rPr lang="en-US" sz="1800" dirty="0">
                <a:latin typeface="+mj-lt"/>
              </a:rPr>
              <a:t>Complete stage 1 (body plies, sidewall components, and beads) 2. Building drum expands in preparation to receive the belts and tread 3. Application of belt #1. 4. Application of belt #2. 5. Application of the tread 6. Drum retracts to release the completed green (uncured) tire</a:t>
            </a:r>
            <a:endParaRPr lang="en-US" sz="1800" dirty="0">
              <a:latin typeface="+mj-lt"/>
            </a:endParaRPr>
          </a:p>
        </p:txBody>
      </p:sp>
      <p:pic>
        <p:nvPicPr>
          <p:cNvPr id="3" name="Picture 2" descr="The illustration shows the following stages:&#10;Stage 1: Body plies, sidewall components, and beads are installed on a frame&#10;Stage 2 - Building drum expands in preparation to receive the belts and tread &#10;Stage 3 - Belt number 1 is applied to the drum. &#10;Stage 4 - Belt number 1 is applied to the drum.&#10;Stage 5 - Application of the tread over the belt.&#10;Stage 6 - Drum retracts to release the completed tir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3495" y="1981200"/>
            <a:ext cx="41879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5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113.8 </a:t>
            </a:r>
            <a:r>
              <a:rPr lang="en-US" sz="1800" dirty="0">
                <a:latin typeface="+mj-lt"/>
              </a:rPr>
              <a:t>After the entire tire has been assembled into a completed “green” tire, it is placed into a tire-molding machine where the tire is molded into shape and the rubber is changed chemically by the heat. This nonreversible chemical reaction is called vulcanization</a:t>
            </a:r>
            <a:endParaRPr lang="en-US" sz="1800" dirty="0">
              <a:latin typeface="+mj-lt"/>
            </a:endParaRPr>
          </a:p>
        </p:txBody>
      </p:sp>
      <p:pic>
        <p:nvPicPr>
          <p:cNvPr id="3" name="Picture 2" descr="An illustration shows green tires placed inside lower and upper sections of circular tire m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812" y="1676400"/>
            <a:ext cx="3657600" cy="43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0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113.1</a:t>
            </a:r>
            <a:r>
              <a:rPr lang="en-US" dirty="0" smtClean="0"/>
              <a:t> </a:t>
            </a:r>
            <a:r>
              <a:rPr lang="en-US" dirty="0"/>
              <a:t>Explain the purpose and functions of tires</a:t>
            </a:r>
            <a:r>
              <a:rPr lang="en-US" dirty="0" smtClean="0"/>
              <a:t>.</a:t>
            </a:r>
          </a:p>
          <a:p>
            <a:pPr marL="0" indent="0">
              <a:buNone/>
            </a:pPr>
            <a:r>
              <a:rPr lang="en-US" b="1" dirty="0" smtClean="0">
                <a:solidFill>
                  <a:srgbClr val="005A70"/>
                </a:solidFill>
              </a:rPr>
              <a:t>113.2 </a:t>
            </a:r>
            <a:r>
              <a:rPr lang="en-US" dirty="0"/>
              <a:t>Identify the parts of a tire and describe how it is constructed</a:t>
            </a:r>
            <a:r>
              <a:rPr lang="en-US" dirty="0" smtClean="0"/>
              <a:t>.</a:t>
            </a:r>
          </a:p>
          <a:p>
            <a:pPr marL="0" indent="0">
              <a:buNone/>
            </a:pPr>
            <a:r>
              <a:rPr lang="en-US" b="1" dirty="0" smtClean="0">
                <a:solidFill>
                  <a:srgbClr val="005A70"/>
                </a:solidFill>
              </a:rPr>
              <a:t>113.3 </a:t>
            </a:r>
            <a:r>
              <a:rPr lang="en-US" dirty="0"/>
              <a:t>Discuss tire sizes, load index, ratings, specifications, </a:t>
            </a:r>
            <a:r>
              <a:rPr lang="en-US" dirty="0" smtClean="0"/>
              <a:t>and grading.</a:t>
            </a:r>
          </a:p>
          <a:p>
            <a:pPr marL="0" indent="0">
              <a:buNone/>
            </a:pPr>
            <a:r>
              <a:rPr lang="en-US" b="1" dirty="0" smtClean="0">
                <a:solidFill>
                  <a:schemeClr val="accent2"/>
                </a:solidFill>
              </a:rPr>
              <a:t>113.4</a:t>
            </a:r>
            <a:r>
              <a:rPr lang="en-US" dirty="0" smtClean="0"/>
              <a:t> </a:t>
            </a:r>
            <a:r>
              <a:rPr lang="en-US" dirty="0"/>
              <a:t>Discuss tire </a:t>
            </a:r>
            <a:r>
              <a:rPr lang="en-US" dirty="0" smtClean="0"/>
              <a:t>conicity </a:t>
            </a:r>
            <a:r>
              <a:rPr lang="en-US" dirty="0"/>
              <a:t>and vehicle handling</a:t>
            </a:r>
            <a:r>
              <a:rPr lang="en-US" dirty="0" smtClean="0"/>
              <a:t>.</a:t>
            </a:r>
          </a:p>
          <a:p>
            <a:pPr marL="0" indent="0">
              <a:buNone/>
            </a:pPr>
            <a:r>
              <a:rPr lang="en-US" b="1" dirty="0" smtClean="0">
                <a:solidFill>
                  <a:schemeClr val="accent2"/>
                </a:solidFill>
              </a:rPr>
              <a:t>113.5</a:t>
            </a:r>
            <a:r>
              <a:rPr lang="en-US" dirty="0" smtClean="0"/>
              <a:t> </a:t>
            </a:r>
            <a:r>
              <a:rPr lang="en-US" dirty="0"/>
              <a:t>Describe spare tires and run-flat tires.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SERVICE DESCRIPTION</a:t>
            </a:r>
            <a:endParaRPr lang="en-US" dirty="0">
              <a:latin typeface="+mj-lt"/>
            </a:endParaRPr>
          </a:p>
        </p:txBody>
      </p:sp>
      <p:sp>
        <p:nvSpPr>
          <p:cNvPr id="3" name="Content Placeholder 2"/>
          <p:cNvSpPr>
            <a:spLocks noGrp="1"/>
          </p:cNvSpPr>
          <p:nvPr>
            <p:ph idx="1"/>
          </p:nvPr>
        </p:nvSpPr>
        <p:spPr/>
        <p:txBody>
          <a:bodyPr/>
          <a:lstStyle/>
          <a:p>
            <a:r>
              <a:rPr lang="en-US" sz="2400" dirty="0"/>
              <a:t>Tires built after 1990 use a “service description” method of </a:t>
            </a:r>
            <a:r>
              <a:rPr lang="en-US" sz="2400" dirty="0" smtClean="0"/>
              <a:t>sidewall information </a:t>
            </a:r>
            <a:r>
              <a:rPr lang="en-US" sz="2400" dirty="0"/>
              <a:t>in accordance with ISO 4000 (International </a:t>
            </a:r>
            <a:r>
              <a:rPr lang="en-US" sz="2400" dirty="0" smtClean="0"/>
              <a:t>Standards Organization</a:t>
            </a:r>
            <a:r>
              <a:rPr lang="en-US" sz="2400" dirty="0"/>
              <a:t>) that includes size, load, and speed rating together </a:t>
            </a:r>
            <a:r>
              <a:rPr lang="en-US" sz="2400" dirty="0" smtClean="0"/>
              <a:t>in one </a:t>
            </a:r>
            <a:r>
              <a:rPr lang="en-US" sz="2400" dirty="0"/>
              <a:t>easy-to-read format.</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569" y="3048000"/>
            <a:ext cx="58197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61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113.9 </a:t>
            </a:r>
            <a:r>
              <a:rPr lang="en-US" sz="1800" dirty="0">
                <a:latin typeface="+mj-lt"/>
              </a:rPr>
              <a:t>(a) Tire size designation includes cross-sectional width and aspect ratio. The aspect ratio is the proportional relationship between the width and the height of the tire expressed as a percentage. (b) Cross-sectional view of a typical tire showing the terminology</a:t>
            </a:r>
            <a:endParaRPr lang="en-US" sz="1800" dirty="0">
              <a:latin typeface="+mj-lt"/>
            </a:endParaRPr>
          </a:p>
        </p:txBody>
      </p:sp>
      <p:pic>
        <p:nvPicPr>
          <p:cNvPr id="3" name="Picture 2" descr="The size designation consists of 6 character sets. &#10;1. First is the section width in millimeters&#10;2. Second is the aspect ratio&#10;3. Third is construction type&#10;a. R for radial&#10;b. B for bias-belted&#10;c. D for diagonal (bias)&#10;4. Fourth is Rim diameter in inches&#10;5. Fifth is the load index&#10;6. Sixth is the speed rating&#10;Second illustration shows nomenclature of tire:&#10;1. The maximum width of the rubber part of a fully inflated tire is called section width&#10;2. The maximum height of the rubber part of a fully inflated tire is called section height.&#10;3. Aspect ratio is the ratio between section height and section width.&#10;Third illustration shows other nomenclatures&#10;1. The part of the tire that comes in contact with the road is called threaded area&#10;2. The vertical sides are called sidewall area&#10;3. The place in between thread area and sidewall is called shoulder area.&#10;4. The area between side wall and rim is called lower sidewall.&#10;5. Inside the rubber part of the tire below the thread area is belt package&#10;6. The sides are supported by radial plies and held near the lower side wall by bead.&#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66008" y="1828800"/>
            <a:ext cx="2780342" cy="412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1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HIGH-FLOTATION TIRES</a:t>
            </a:r>
            <a:endParaRPr lang="en-US" dirty="0">
              <a:latin typeface="+mj-lt"/>
            </a:endParaRPr>
          </a:p>
        </p:txBody>
      </p:sp>
      <p:sp>
        <p:nvSpPr>
          <p:cNvPr id="3" name="Content Placeholder 2"/>
          <p:cNvSpPr>
            <a:spLocks noGrp="1"/>
          </p:cNvSpPr>
          <p:nvPr>
            <p:ph idx="1"/>
          </p:nvPr>
        </p:nvSpPr>
        <p:spPr/>
        <p:txBody>
          <a:bodyPr/>
          <a:lstStyle/>
          <a:p>
            <a:r>
              <a:rPr lang="en-US" sz="2400" dirty="0"/>
              <a:t>High-flotation tires for light trucks are designed to give </a:t>
            </a:r>
            <a:r>
              <a:rPr lang="en-US" sz="2400" dirty="0" smtClean="0"/>
              <a:t>improved off-road </a:t>
            </a:r>
            <a:r>
              <a:rPr lang="en-US" sz="2400" dirty="0"/>
              <a:t>performance on sand, mud, and soft soil and still </a:t>
            </a:r>
            <a:r>
              <a:rPr lang="en-US" sz="2400" dirty="0" smtClean="0"/>
              <a:t>provide acceptable </a:t>
            </a:r>
            <a:r>
              <a:rPr lang="en-US" sz="2400" dirty="0"/>
              <a:t>hard-road surface performance</a:t>
            </a:r>
            <a:r>
              <a:rPr lang="en-US" sz="2400" dirty="0" smtClean="0"/>
              <a:t>.</a:t>
            </a:r>
            <a:r>
              <a:rPr lang="en-US" sz="2400" dirty="0"/>
              <a:t> High-flotation tires have a size designation such </a:t>
            </a:r>
            <a:r>
              <a:rPr lang="en-US" sz="2400" dirty="0" smtClean="0"/>
              <a:t>as 33 </a:t>
            </a:r>
            <a:r>
              <a:rPr lang="en-US" sz="2400" dirty="0"/>
              <a:t>× 12.50R × 15LT:</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701" y="3657600"/>
            <a:ext cx="58102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03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HOW MUCH BIGGER CAN I GO?</a:t>
            </a:r>
            <a:endParaRPr lang="en-US" dirty="0">
              <a:latin typeface="+mj-lt"/>
            </a:endParaRPr>
          </a:p>
        </p:txBody>
      </p:sp>
      <p:sp>
        <p:nvSpPr>
          <p:cNvPr id="3" name="Content Placeholder 2"/>
          <p:cNvSpPr>
            <a:spLocks noGrp="1"/>
          </p:cNvSpPr>
          <p:nvPr>
            <p:ph idx="1"/>
          </p:nvPr>
        </p:nvSpPr>
        <p:spPr/>
        <p:txBody>
          <a:bodyPr/>
          <a:lstStyle/>
          <a:p>
            <a:r>
              <a:rPr lang="en-US" dirty="0"/>
              <a:t>When changing tire size, there are </a:t>
            </a:r>
            <a:r>
              <a:rPr lang="en-US" dirty="0" smtClean="0"/>
              <a:t>many factors </a:t>
            </a:r>
            <a:r>
              <a:rPr lang="en-US" dirty="0"/>
              <a:t>to consider</a:t>
            </a:r>
            <a:r>
              <a:rPr lang="en-US" dirty="0" smtClean="0"/>
              <a:t>:</a:t>
            </a:r>
          </a:p>
          <a:p>
            <a:pPr lvl="1"/>
            <a:r>
              <a:rPr lang="en-US" dirty="0"/>
              <a:t>The tire should be the same outside diameter as </a:t>
            </a:r>
            <a:r>
              <a:rPr lang="en-US" dirty="0" smtClean="0"/>
              <a:t>the original </a:t>
            </a:r>
            <a:r>
              <a:rPr lang="en-US" dirty="0"/>
              <a:t>to maintain the proper suspension, </a:t>
            </a:r>
            <a:r>
              <a:rPr lang="en-US" dirty="0" smtClean="0"/>
              <a:t>steering, and </a:t>
            </a:r>
            <a:r>
              <a:rPr lang="en-US" dirty="0"/>
              <a:t>ride height specifications</a:t>
            </a:r>
            <a:r>
              <a:rPr lang="en-US" dirty="0" smtClean="0"/>
              <a:t>.</a:t>
            </a:r>
          </a:p>
          <a:p>
            <a:pPr lvl="1"/>
            <a:r>
              <a:rPr lang="en-US" dirty="0"/>
              <a:t>Tire size affects vehicle speed sensor values, </a:t>
            </a:r>
            <a:r>
              <a:rPr lang="en-US" dirty="0" smtClean="0"/>
              <a:t>ABS brake </a:t>
            </a:r>
            <a:r>
              <a:rPr lang="en-US" dirty="0"/>
              <a:t>wheel sensor values that can change </a:t>
            </a:r>
            <a:r>
              <a:rPr lang="en-US" dirty="0" smtClean="0"/>
              <a:t>automatic transmission </a:t>
            </a:r>
            <a:r>
              <a:rPr lang="en-US" dirty="0"/>
              <a:t>operation, and ABS operation</a:t>
            </a:r>
            <a:r>
              <a:rPr lang="en-US" dirty="0" smtClean="0"/>
              <a:t>.</a:t>
            </a:r>
          </a:p>
          <a:p>
            <a:pPr lvl="1"/>
            <a:r>
              <a:rPr lang="en-US" dirty="0"/>
              <a:t>Generally, a tire that is 10 mm wider is acceptable.</a:t>
            </a:r>
            <a:endParaRPr lang="en-US" dirty="0"/>
          </a:p>
        </p:txBody>
      </p:sp>
    </p:spTree>
    <p:extLst>
      <p:ext uri="{BB962C8B-B14F-4D97-AF65-F5344CB8AC3E}">
        <p14:creationId xmlns:p14="http://schemas.microsoft.com/office/powerpoint/2010/main" val="341528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113.10 </a:t>
            </a:r>
            <a:r>
              <a:rPr lang="en-US" dirty="0">
                <a:latin typeface="+mj-lt"/>
              </a:rPr>
              <a:t>Notice that the overall outside diameter of the tire remains almost the same and at the same time the aspect ratio is decreased and the rim diameter is increased</a:t>
            </a:r>
            <a:endParaRPr lang="en-US" dirty="0">
              <a:latin typeface="+mj-lt"/>
            </a:endParaRPr>
          </a:p>
        </p:txBody>
      </p:sp>
      <p:pic>
        <p:nvPicPr>
          <p:cNvPr id="3" name="Picture 2" descr="The illustration shows the following:&#10;• Original rated as 205 by 75 into 15 has a rim diameter of 15 inch and a section height of 154 mm or 6 inch. Hence the outside diameter of the tire is 6 plus 6 plus 15 inch equals 27 inch.&#10;• Plus 1 rated as 225 by 60 into 16 has a rim diameter of 16 inch and a section height of 135 mm or 5.3 inch. Hence the outside diameter of the tire is 5.3 plus 5.3 plus 16 inch equals 26.6 inch.&#10;• Plus 2 rated as 245 by 50 into 17 has a rim diameter of 17 inch and a section height of 127 mm or 5 inch. Hence the outside diameter of the tire is 5 plus 5 plus 17 inch equals 27 inch.&#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6652" y="2362200"/>
            <a:ext cx="7137254" cy="347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9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LOAD INDEX AND EQUIVALENT LOADS</a:t>
            </a:r>
            <a:endParaRPr lang="en-US" dirty="0">
              <a:latin typeface="+mj-lt"/>
            </a:endParaRPr>
          </a:p>
        </p:txBody>
      </p:sp>
      <p:sp>
        <p:nvSpPr>
          <p:cNvPr id="3" name="Content Placeholder 2"/>
          <p:cNvSpPr>
            <a:spLocks noGrp="1"/>
          </p:cNvSpPr>
          <p:nvPr>
            <p:ph idx="1"/>
          </p:nvPr>
        </p:nvSpPr>
        <p:spPr/>
        <p:txBody>
          <a:bodyPr/>
          <a:lstStyle/>
          <a:p>
            <a:r>
              <a:rPr lang="en-US" dirty="0"/>
              <a:t>The load </a:t>
            </a:r>
            <a:r>
              <a:rPr lang="en-US" dirty="0" smtClean="0"/>
              <a:t>index is </a:t>
            </a:r>
            <a:r>
              <a:rPr lang="en-US" dirty="0"/>
              <a:t>an </a:t>
            </a:r>
            <a:r>
              <a:rPr lang="en-US" dirty="0" smtClean="0"/>
              <a:t>abbreviated method </a:t>
            </a:r>
            <a:r>
              <a:rPr lang="en-US" dirty="0"/>
              <a:t>to indicate the load-carrying capabilities of a tire</a:t>
            </a:r>
            <a:r>
              <a:rPr lang="en-US" dirty="0" smtClean="0"/>
              <a:t>.</a:t>
            </a:r>
          </a:p>
          <a:p>
            <a:r>
              <a:rPr lang="en-US" dirty="0" smtClean="0"/>
              <a:t>Examples: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14600"/>
            <a:ext cx="49625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03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113.11 </a:t>
            </a:r>
            <a:r>
              <a:rPr lang="en-US" sz="2400" dirty="0">
                <a:latin typeface="+mj-lt"/>
              </a:rPr>
              <a:t>Typical sidewall markings for load index and speed rating following the tire size</a:t>
            </a:r>
            <a:endParaRPr lang="en-US" dirty="0">
              <a:latin typeface="+mj-lt"/>
            </a:endParaRPr>
          </a:p>
        </p:txBody>
      </p:sp>
      <p:pic>
        <p:nvPicPr>
          <p:cNvPr id="3" name="Picture 2" descr="A photo shows a part of designation marked over a tire. It reads 95 H where 95 is the load index and H is a speed rating of 130 MPH or 210 KMP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1709" y="1888555"/>
            <a:ext cx="5448998" cy="409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8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SPEED RATINGS</a:t>
            </a:r>
            <a:endParaRPr lang="en-US" dirty="0">
              <a:latin typeface="+mj-lt"/>
            </a:endParaRPr>
          </a:p>
        </p:txBody>
      </p:sp>
      <p:sp>
        <p:nvSpPr>
          <p:cNvPr id="3" name="Content Placeholder 2"/>
          <p:cNvSpPr>
            <a:spLocks noGrp="1"/>
          </p:cNvSpPr>
          <p:nvPr>
            <p:ph idx="1"/>
          </p:nvPr>
        </p:nvSpPr>
        <p:spPr/>
        <p:txBody>
          <a:bodyPr/>
          <a:lstStyle/>
          <a:p>
            <a:r>
              <a:rPr lang="en-US" sz="2400" dirty="0"/>
              <a:t>Tires are rated according to the maximum sustained</a:t>
            </a:r>
            <a:r>
              <a:rPr lang="en-US" sz="2400" i="1" dirty="0"/>
              <a:t> </a:t>
            </a:r>
            <a:r>
              <a:rPr lang="en-US" sz="2400" dirty="0" smtClean="0"/>
              <a:t>speed.</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220" y="2057400"/>
            <a:ext cx="5029200" cy="436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57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PRESSURE AND TRACTION</a:t>
            </a:r>
            <a:endParaRPr lang="en-US" dirty="0">
              <a:latin typeface="+mj-lt"/>
            </a:endParaRPr>
          </a:p>
        </p:txBody>
      </p:sp>
      <p:sp>
        <p:nvSpPr>
          <p:cNvPr id="3" name="Content Placeholder 2"/>
          <p:cNvSpPr>
            <a:spLocks noGrp="1"/>
          </p:cNvSpPr>
          <p:nvPr>
            <p:ph idx="1"/>
          </p:nvPr>
        </p:nvSpPr>
        <p:spPr/>
        <p:txBody>
          <a:bodyPr/>
          <a:lstStyle/>
          <a:p>
            <a:r>
              <a:rPr lang="en-US" dirty="0"/>
              <a:t>All tires should be inflated to the specifications given by the </a:t>
            </a:r>
            <a:r>
              <a:rPr lang="en-US" dirty="0" smtClean="0"/>
              <a:t>vehicle manufacturer</a:t>
            </a:r>
            <a:r>
              <a:rPr lang="en-US" dirty="0"/>
              <a:t>.</a:t>
            </a:r>
            <a:endParaRPr lang="en-US" dirty="0" smtClean="0"/>
          </a:p>
          <a:p>
            <a:r>
              <a:rPr lang="en-US" dirty="0" smtClean="0"/>
              <a:t>Most </a:t>
            </a:r>
            <a:r>
              <a:rPr lang="en-US" dirty="0"/>
              <a:t>vehicles have recommended tire inflation </a:t>
            </a:r>
            <a:r>
              <a:rPr lang="en-US" dirty="0" smtClean="0"/>
              <a:t>figures written </a:t>
            </a:r>
            <a:r>
              <a:rPr lang="en-US" dirty="0"/>
              <a:t>in the owner’s manual or on a placard or sticker on </a:t>
            </a:r>
            <a:r>
              <a:rPr lang="en-US" dirty="0" smtClean="0"/>
              <a:t>the door </a:t>
            </a:r>
            <a:r>
              <a:rPr lang="en-US" dirty="0"/>
              <a:t>post or glove compartment.</a:t>
            </a:r>
            <a:endParaRPr lang="en-US" dirty="0"/>
          </a:p>
        </p:txBody>
      </p:sp>
    </p:spTree>
    <p:extLst>
      <p:ext uri="{BB962C8B-B14F-4D97-AF65-F5344CB8AC3E}">
        <p14:creationId xmlns:p14="http://schemas.microsoft.com/office/powerpoint/2010/main" val="229579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113.12 </a:t>
            </a:r>
            <a:r>
              <a:rPr lang="en-US" sz="2000" dirty="0">
                <a:latin typeface="+mj-lt"/>
              </a:rPr>
              <a:t>A typical door placard used on a General Motors vehicle indicating the recommended tire inflation. Note that the information also includes the size and speed rating of the tire as well as the recommended wheel size</a:t>
            </a:r>
            <a:endParaRPr lang="en-US" sz="2000" dirty="0">
              <a:latin typeface="+mj-lt"/>
            </a:endParaRPr>
          </a:p>
        </p:txBody>
      </p:sp>
      <p:pic>
        <p:nvPicPr>
          <p:cNvPr id="3" name="Picture 2" descr="A photo shows a typical door placard used on a General Motors vehicle indicating the recommended tire inflation. The information also includes the size and speed rating of the tire as well as the recommended wheel siz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8877" y="2209800"/>
            <a:ext cx="54193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9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113.6</a:t>
            </a:r>
            <a:r>
              <a:rPr lang="en-US" dirty="0" smtClean="0"/>
              <a:t> </a:t>
            </a:r>
            <a:r>
              <a:rPr lang="en-US" dirty="0"/>
              <a:t>Describe tire selection considerations</a:t>
            </a:r>
            <a:r>
              <a:rPr lang="en-US" dirty="0" smtClean="0"/>
              <a:t>.</a:t>
            </a:r>
          </a:p>
          <a:p>
            <a:pPr marL="0" indent="0">
              <a:buNone/>
            </a:pPr>
            <a:r>
              <a:rPr lang="en-US" b="1" dirty="0" smtClean="0">
                <a:solidFill>
                  <a:srgbClr val="005A70"/>
                </a:solidFill>
              </a:rPr>
              <a:t>113.7</a:t>
            </a:r>
            <a:r>
              <a:rPr lang="en-US" dirty="0" smtClean="0"/>
              <a:t> </a:t>
            </a:r>
            <a:r>
              <a:rPr lang="en-US" dirty="0"/>
              <a:t>Explain the construction and sizing of steel and alloy </a:t>
            </a:r>
            <a:r>
              <a:rPr lang="en-US" dirty="0" smtClean="0"/>
              <a:t>wheels and </a:t>
            </a:r>
            <a:r>
              <a:rPr lang="en-US" dirty="0"/>
              <a:t>attaching hardware.</a:t>
            </a:r>
            <a:r>
              <a:rPr lang="en-US" dirty="0" smtClean="0"/>
              <a:t> </a:t>
            </a:r>
          </a:p>
          <a:p>
            <a:pPr marL="0" indent="0">
              <a:buNone/>
            </a:pPr>
            <a:r>
              <a:rPr lang="en-US" b="1" dirty="0" smtClean="0">
                <a:solidFill>
                  <a:schemeClr val="accent2"/>
                </a:solidFill>
              </a:rPr>
              <a:t>113.8</a:t>
            </a:r>
            <a:r>
              <a:rPr lang="en-US" dirty="0" smtClean="0"/>
              <a:t> </a:t>
            </a:r>
            <a:r>
              <a:rPr lang="en-US" dirty="0"/>
              <a:t>This chapter will help prepare for ASE Suspension </a:t>
            </a:r>
            <a:r>
              <a:rPr lang="en-US" dirty="0" smtClean="0"/>
              <a:t>and Steering </a:t>
            </a:r>
            <a:r>
              <a:rPr lang="en-US" dirty="0"/>
              <a:t>(A4) certification content area “E” (Wheel and </a:t>
            </a:r>
            <a:r>
              <a:rPr lang="en-US" dirty="0" smtClean="0"/>
              <a:t>Tire Diagnosis </a:t>
            </a:r>
            <a:r>
              <a:rPr lang="en-US" dirty="0"/>
              <a:t>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RIM WIDTH AND TIRE SIZE</a:t>
            </a:r>
            <a:endParaRPr lang="en-US" dirty="0">
              <a:latin typeface="+mj-lt"/>
            </a:endParaRPr>
          </a:p>
        </p:txBody>
      </p:sp>
      <p:sp>
        <p:nvSpPr>
          <p:cNvPr id="3" name="Content Placeholder 2"/>
          <p:cNvSpPr>
            <a:spLocks noGrp="1"/>
          </p:cNvSpPr>
          <p:nvPr>
            <p:ph idx="1"/>
          </p:nvPr>
        </p:nvSpPr>
        <p:spPr/>
        <p:txBody>
          <a:bodyPr/>
          <a:lstStyle/>
          <a:p>
            <a:r>
              <a:rPr lang="en-US" dirty="0"/>
              <a:t>The rim width is the distance between the tire flanges </a:t>
            </a:r>
            <a:r>
              <a:rPr lang="en-US" dirty="0" smtClean="0"/>
              <a:t>sometimes called </a:t>
            </a:r>
            <a:r>
              <a:rPr lang="en-US" dirty="0"/>
              <a:t>the “flange-to-flange” width</a:t>
            </a:r>
            <a:r>
              <a:rPr lang="en-US" dirty="0" smtClean="0"/>
              <a:t>.</a:t>
            </a:r>
          </a:p>
          <a:p>
            <a:r>
              <a:rPr lang="en-US" dirty="0"/>
              <a:t>As a general rule, for a </a:t>
            </a:r>
            <a:r>
              <a:rPr lang="en-US" dirty="0" smtClean="0"/>
              <a:t>given rim </a:t>
            </a:r>
            <a:r>
              <a:rPr lang="en-US" dirty="0"/>
              <a:t>width it is best not to change tire width more than 10 mm (</a:t>
            </a:r>
            <a:r>
              <a:rPr lang="en-US" dirty="0" smtClean="0"/>
              <a:t>either wider </a:t>
            </a:r>
            <a:r>
              <a:rPr lang="en-US" dirty="0"/>
              <a:t>or narrower</a:t>
            </a:r>
            <a:r>
              <a:rPr lang="en-US" dirty="0" smtClean="0"/>
              <a:t>).</a:t>
            </a:r>
          </a:p>
          <a:p>
            <a:r>
              <a:rPr lang="en-US" dirty="0" smtClean="0"/>
              <a:t>Installing a tire that is too wide or too narrow will cause undesired tire wear.</a:t>
            </a:r>
            <a:endParaRPr lang="en-US" dirty="0"/>
          </a:p>
        </p:txBody>
      </p:sp>
    </p:spTree>
    <p:extLst>
      <p:ext uri="{BB962C8B-B14F-4D97-AF65-F5344CB8AC3E}">
        <p14:creationId xmlns:p14="http://schemas.microsoft.com/office/powerpoint/2010/main" val="159939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UNIFORM TIRE QUALITY GRADING SYSTEM (1 OF 3)</a:t>
            </a:r>
            <a:endParaRPr lang="en-US" dirty="0">
              <a:latin typeface="+mj-lt"/>
            </a:endParaRPr>
          </a:p>
        </p:txBody>
      </p:sp>
      <p:sp>
        <p:nvSpPr>
          <p:cNvPr id="3" name="Content Placeholder 2"/>
          <p:cNvSpPr>
            <a:spLocks noGrp="1"/>
          </p:cNvSpPr>
          <p:nvPr>
            <p:ph idx="1"/>
          </p:nvPr>
        </p:nvSpPr>
        <p:spPr/>
        <p:txBody>
          <a:bodyPr/>
          <a:lstStyle/>
          <a:p>
            <a:r>
              <a:rPr lang="en-US" dirty="0"/>
              <a:t>The U.S. Department of Transportation and the National </a:t>
            </a:r>
            <a:r>
              <a:rPr lang="en-US" dirty="0" smtClean="0"/>
              <a:t>Highway Traffic </a:t>
            </a:r>
            <a:r>
              <a:rPr lang="en-US" dirty="0"/>
              <a:t>Safety Administration developed a system of tire grading, </a:t>
            </a:r>
            <a:r>
              <a:rPr lang="en-US" dirty="0" smtClean="0"/>
              <a:t>the Uniform </a:t>
            </a:r>
            <a:r>
              <a:rPr lang="en-US" dirty="0"/>
              <a:t>Tire Quality Grading System (UTQGS), to help </a:t>
            </a:r>
            <a:r>
              <a:rPr lang="en-US" dirty="0" smtClean="0"/>
              <a:t>customers better </a:t>
            </a:r>
            <a:r>
              <a:rPr lang="en-US" dirty="0"/>
              <a:t>judge the relative performance of tires</a:t>
            </a:r>
            <a:r>
              <a:rPr lang="en-US" dirty="0" smtClean="0"/>
              <a:t>.</a:t>
            </a:r>
          </a:p>
          <a:p>
            <a:r>
              <a:rPr lang="en-US" dirty="0"/>
              <a:t>The three areas of </a:t>
            </a:r>
            <a:r>
              <a:rPr lang="en-US" dirty="0" smtClean="0"/>
              <a:t>tire performance </a:t>
            </a:r>
            <a:r>
              <a:rPr lang="en-US" dirty="0"/>
              <a:t>are tread wear, traction, and temperature </a:t>
            </a:r>
            <a:r>
              <a:rPr lang="en-US" dirty="0" smtClean="0"/>
              <a:t>resistance.</a:t>
            </a:r>
            <a:endParaRPr lang="en-US" dirty="0"/>
          </a:p>
        </p:txBody>
      </p:sp>
    </p:spTree>
    <p:extLst>
      <p:ext uri="{BB962C8B-B14F-4D97-AF65-F5344CB8AC3E}">
        <p14:creationId xmlns:p14="http://schemas.microsoft.com/office/powerpoint/2010/main" val="101754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UNIFORM TIRE QUALITY GRADING </a:t>
            </a:r>
            <a:r>
              <a:rPr lang="en-US" dirty="0" smtClean="0">
                <a:latin typeface="+mj-lt"/>
              </a:rPr>
              <a:t>SYSTEM (2 OF 3)</a:t>
            </a:r>
            <a:endParaRPr lang="en-US" dirty="0">
              <a:latin typeface="+mj-lt"/>
            </a:endParaRPr>
          </a:p>
        </p:txBody>
      </p:sp>
      <p:sp>
        <p:nvSpPr>
          <p:cNvPr id="3" name="Content Placeholder 2"/>
          <p:cNvSpPr>
            <a:spLocks noGrp="1"/>
          </p:cNvSpPr>
          <p:nvPr>
            <p:ph idx="1"/>
          </p:nvPr>
        </p:nvSpPr>
        <p:spPr/>
        <p:txBody>
          <a:bodyPr/>
          <a:lstStyle/>
          <a:p>
            <a:r>
              <a:rPr lang="en-US" dirty="0" smtClean="0"/>
              <a:t>Tread Wear</a:t>
            </a:r>
          </a:p>
          <a:p>
            <a:pPr lvl="1"/>
            <a:r>
              <a:rPr lang="en-US" sz="2000" dirty="0"/>
              <a:t>The tread wear grade is a comparison rating </a:t>
            </a:r>
            <a:r>
              <a:rPr lang="en-US" sz="2000" dirty="0" smtClean="0"/>
              <a:t>based on </a:t>
            </a:r>
            <a:r>
              <a:rPr lang="en-US" sz="2000" dirty="0"/>
              <a:t>the wear rate of a standardized tire, tested under carefully </a:t>
            </a:r>
            <a:r>
              <a:rPr lang="en-US" sz="2000" dirty="0" smtClean="0"/>
              <a:t>controlled conditions</a:t>
            </a:r>
            <a:r>
              <a:rPr lang="en-US" sz="2000" dirty="0"/>
              <a:t>, which is assigned a value of 100</a:t>
            </a:r>
            <a:r>
              <a:rPr lang="en-US" sz="2000" dirty="0" smtClean="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581977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68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UNIFORM TIRE QUALITY GRADING </a:t>
            </a:r>
            <a:r>
              <a:rPr lang="en-US" dirty="0" smtClean="0">
                <a:latin typeface="+mj-lt"/>
              </a:rPr>
              <a:t>SYSTEM (3 OF 3)</a:t>
            </a:r>
            <a:endParaRPr lang="en-US" dirty="0">
              <a:latin typeface="+mj-lt"/>
            </a:endParaRPr>
          </a:p>
        </p:txBody>
      </p:sp>
      <p:sp>
        <p:nvSpPr>
          <p:cNvPr id="3" name="Content Placeholder 2"/>
          <p:cNvSpPr>
            <a:spLocks noGrp="1"/>
          </p:cNvSpPr>
          <p:nvPr>
            <p:ph idx="1"/>
          </p:nvPr>
        </p:nvSpPr>
        <p:spPr/>
        <p:txBody>
          <a:bodyPr/>
          <a:lstStyle/>
          <a:p>
            <a:r>
              <a:rPr lang="en-US" dirty="0" smtClean="0"/>
              <a:t>Traction</a:t>
            </a:r>
          </a:p>
          <a:p>
            <a:pPr lvl="1"/>
            <a:r>
              <a:rPr lang="en-US" dirty="0"/>
              <a:t>Traction performance is rated by the letters AA, A, </a:t>
            </a:r>
            <a:r>
              <a:rPr lang="en-US" dirty="0" smtClean="0"/>
              <a:t>B, and </a:t>
            </a:r>
            <a:r>
              <a:rPr lang="en-US" dirty="0"/>
              <a:t>C, with AA being the highest</a:t>
            </a:r>
            <a:r>
              <a:rPr lang="en-US" dirty="0" smtClean="0"/>
              <a:t>.</a:t>
            </a:r>
          </a:p>
          <a:p>
            <a:r>
              <a:rPr lang="en-US" dirty="0" smtClean="0"/>
              <a:t>Temperature Resistance</a:t>
            </a:r>
          </a:p>
          <a:p>
            <a:pPr lvl="1"/>
            <a:r>
              <a:rPr lang="en-US" dirty="0"/>
              <a:t>Temperature resistance is </a:t>
            </a:r>
            <a:r>
              <a:rPr lang="en-US" dirty="0" smtClean="0"/>
              <a:t>rated by </a:t>
            </a:r>
            <a:r>
              <a:rPr lang="en-US" dirty="0"/>
              <a:t>the letters A, B, and C, with A being the highest rating.</a:t>
            </a:r>
            <a:endParaRPr lang="en-US" dirty="0"/>
          </a:p>
        </p:txBody>
      </p:sp>
    </p:spTree>
    <p:extLst>
      <p:ext uri="{BB962C8B-B14F-4D97-AF65-F5344CB8AC3E}">
        <p14:creationId xmlns:p14="http://schemas.microsoft.com/office/powerpoint/2010/main" val="1971413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113.13 </a:t>
            </a:r>
            <a:r>
              <a:rPr lang="en-US" sz="2400" dirty="0">
                <a:latin typeface="+mj-lt"/>
              </a:rPr>
              <a:t>Typical “Uniform Tire Quality Grading System” (UTQGS) ratings imprinted on the tire sidewall</a:t>
            </a:r>
            <a:endParaRPr lang="en-US" dirty="0">
              <a:latin typeface="+mj-lt"/>
            </a:endParaRPr>
          </a:p>
        </p:txBody>
      </p:sp>
      <p:pic>
        <p:nvPicPr>
          <p:cNvPr id="3" name="Picture 2" descr="A photo shows typical “Uniform Tire Quality Grading system” (UTQGs) ratings imprinted on the tire sidewall. Tire reads – thread wear 300, traction A, and temperature A. In the second line it reads DOT B938 CTT into 0401 TUBELE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6139" y="1712810"/>
            <a:ext cx="5551718" cy="416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are the three criteria used in the Uniform Tire Grading Quality system?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Wear, traction, and temperature resistance.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ALL-SEASON TIRE DESIGNATION</a:t>
            </a:r>
            <a:endParaRPr lang="en-US" dirty="0">
              <a:latin typeface="+mj-lt"/>
            </a:endParaRPr>
          </a:p>
        </p:txBody>
      </p:sp>
      <p:sp>
        <p:nvSpPr>
          <p:cNvPr id="3" name="Content Placeholder 2"/>
          <p:cNvSpPr>
            <a:spLocks noGrp="1"/>
          </p:cNvSpPr>
          <p:nvPr>
            <p:ph idx="1"/>
          </p:nvPr>
        </p:nvSpPr>
        <p:spPr/>
        <p:txBody>
          <a:bodyPr/>
          <a:lstStyle/>
          <a:p>
            <a:r>
              <a:rPr lang="en-US" dirty="0"/>
              <a:t>Most all-season tires are rated and labeled as </a:t>
            </a:r>
            <a:r>
              <a:rPr lang="en-US" i="1" dirty="0"/>
              <a:t>M &amp; S</a:t>
            </a:r>
            <a:r>
              <a:rPr lang="en-US" dirty="0"/>
              <a:t>, </a:t>
            </a:r>
            <a:r>
              <a:rPr lang="en-US" i="1" dirty="0"/>
              <a:t>MS</a:t>
            </a:r>
            <a:r>
              <a:rPr lang="en-US" dirty="0"/>
              <a:t>, or </a:t>
            </a:r>
            <a:r>
              <a:rPr lang="en-US" i="1" dirty="0"/>
              <a:t>M </a:t>
            </a:r>
            <a:r>
              <a:rPr lang="en-US" dirty="0"/>
              <a:t>+ </a:t>
            </a:r>
            <a:r>
              <a:rPr lang="en-US" i="1" dirty="0" smtClean="0"/>
              <a:t>S</a:t>
            </a:r>
            <a:r>
              <a:rPr lang="en-US" dirty="0" smtClean="0"/>
              <a:t>, and </a:t>
            </a:r>
            <a:r>
              <a:rPr lang="en-US" dirty="0"/>
              <a:t>therefore must adhere to general design features as </a:t>
            </a:r>
            <a:r>
              <a:rPr lang="en-US" dirty="0" smtClean="0"/>
              <a:t>specified by </a:t>
            </a:r>
            <a:r>
              <a:rPr lang="en-US" dirty="0"/>
              <a:t>the Rubber Manufacturers Association (RMA</a:t>
            </a:r>
            <a:r>
              <a:rPr lang="en-US" dirty="0" smtClean="0"/>
              <a:t>).</a:t>
            </a:r>
          </a:p>
          <a:p>
            <a:pPr lvl="1"/>
            <a:r>
              <a:rPr lang="en-US" dirty="0"/>
              <a:t>Tires labeled M &amp; S are constructed with an aggressive </a:t>
            </a:r>
            <a:r>
              <a:rPr lang="en-US" dirty="0" smtClean="0"/>
              <a:t>tread design</a:t>
            </a:r>
            <a:r>
              <a:rPr lang="en-US" dirty="0"/>
              <a:t>, as well as tread compounds and internal construction </a:t>
            </a:r>
            <a:r>
              <a:rPr lang="en-US" dirty="0" smtClean="0"/>
              <a:t>that are </a:t>
            </a:r>
            <a:r>
              <a:rPr lang="en-US" dirty="0"/>
              <a:t>designed for mud and snow</a:t>
            </a:r>
            <a:r>
              <a:rPr lang="en-US" dirty="0" smtClean="0"/>
              <a:t>.</a:t>
            </a:r>
          </a:p>
          <a:p>
            <a:pPr lvl="1"/>
            <a:r>
              <a:rPr lang="en-US" dirty="0"/>
              <a:t>One design feature is that the </a:t>
            </a:r>
            <a:r>
              <a:rPr lang="en-US" dirty="0" smtClean="0"/>
              <a:t>tire has </a:t>
            </a:r>
            <a:r>
              <a:rPr lang="en-US" dirty="0"/>
              <a:t>at least 25% void area</a:t>
            </a:r>
            <a:r>
              <a:rPr lang="en-US" dirty="0" smtClean="0"/>
              <a:t>.</a:t>
            </a:r>
          </a:p>
          <a:p>
            <a:pPr lvl="1"/>
            <a:r>
              <a:rPr lang="en-US" dirty="0"/>
              <a:t>The tread rubber used to make all-season tires is also more </a:t>
            </a:r>
            <a:r>
              <a:rPr lang="en-US" dirty="0" smtClean="0"/>
              <a:t>flexible at </a:t>
            </a:r>
            <a:r>
              <a:rPr lang="en-US" dirty="0"/>
              <a:t>low temperatures.</a:t>
            </a:r>
            <a:endParaRPr lang="en-US" dirty="0"/>
          </a:p>
        </p:txBody>
      </p:sp>
    </p:spTree>
    <p:extLst>
      <p:ext uri="{BB962C8B-B14F-4D97-AF65-F5344CB8AC3E}">
        <p14:creationId xmlns:p14="http://schemas.microsoft.com/office/powerpoint/2010/main" val="205733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DOT TIRE CODE</a:t>
            </a:r>
            <a:endParaRPr lang="en-US" dirty="0">
              <a:latin typeface="+mj-lt"/>
            </a:endParaRPr>
          </a:p>
        </p:txBody>
      </p:sp>
      <p:sp>
        <p:nvSpPr>
          <p:cNvPr id="3" name="Content Placeholder 2"/>
          <p:cNvSpPr>
            <a:spLocks noGrp="1"/>
          </p:cNvSpPr>
          <p:nvPr>
            <p:ph idx="1"/>
          </p:nvPr>
        </p:nvSpPr>
        <p:spPr/>
        <p:txBody>
          <a:bodyPr/>
          <a:lstStyle/>
          <a:p>
            <a:r>
              <a:rPr lang="en-US" dirty="0"/>
              <a:t>Each tire that is DOT-approved has a DOT number molded </a:t>
            </a:r>
            <a:r>
              <a:rPr lang="en-US" dirty="0" smtClean="0"/>
              <a:t>into the </a:t>
            </a:r>
            <a:r>
              <a:rPr lang="en-US" dirty="0"/>
              <a:t>sidewall of the tire</a:t>
            </a:r>
            <a:r>
              <a:rPr lang="en-US" dirty="0" smtClean="0"/>
              <a:t>.</a:t>
            </a:r>
          </a:p>
          <a:p>
            <a:pPr lvl="1"/>
            <a:r>
              <a:rPr lang="en-US" dirty="0"/>
              <a:t>The DOT tire code </a:t>
            </a:r>
            <a:r>
              <a:rPr lang="en-US" dirty="0" smtClean="0"/>
              <a:t>requirements include </a:t>
            </a:r>
            <a:r>
              <a:rPr lang="en-US" dirty="0"/>
              <a:t>resistance to tire damage that could be </a:t>
            </a:r>
            <a:r>
              <a:rPr lang="en-US" dirty="0" smtClean="0"/>
              <a:t>caused by </a:t>
            </a:r>
            <a:r>
              <a:rPr lang="en-US" dirty="0"/>
              <a:t>curbs, chuckholes, and other </a:t>
            </a:r>
            <a:r>
              <a:rPr lang="en-US" dirty="0" smtClean="0"/>
              <a:t>common occurrences </a:t>
            </a:r>
            <a:r>
              <a:rPr lang="en-US" dirty="0"/>
              <a:t>for a </a:t>
            </a:r>
            <a:r>
              <a:rPr lang="en-US" dirty="0" smtClean="0"/>
              <a:t>tire used </a:t>
            </a:r>
            <a:r>
              <a:rPr lang="en-US" dirty="0"/>
              <a:t>on public roads.</a:t>
            </a:r>
            <a:endParaRPr lang="en-US" dirty="0" smtClean="0"/>
          </a:p>
          <a:p>
            <a:pPr lvl="1"/>
            <a:r>
              <a:rPr lang="en-US" dirty="0"/>
              <a:t>Starting with tires manufactured after January 1, 2000, the tire </a:t>
            </a:r>
            <a:r>
              <a:rPr lang="en-US" dirty="0" smtClean="0"/>
              <a:t>build date </a:t>
            </a:r>
            <a:r>
              <a:rPr lang="en-US" dirty="0"/>
              <a:t>includes four digits rather than three digits</a:t>
            </a:r>
            <a:r>
              <a:rPr lang="en-US" dirty="0" smtClean="0"/>
              <a:t>.</a:t>
            </a:r>
          </a:p>
          <a:p>
            <a:pPr lvl="1"/>
            <a:r>
              <a:rPr lang="en-US" dirty="0"/>
              <a:t>A new code </a:t>
            </a:r>
            <a:r>
              <a:rPr lang="en-US" dirty="0" smtClean="0"/>
              <a:t>such as </a:t>
            </a:r>
            <a:r>
              <a:rPr lang="en-US" dirty="0"/>
              <a:t>“3406” means the 34th week of 2006.</a:t>
            </a:r>
            <a:endParaRPr lang="en-US" dirty="0"/>
          </a:p>
        </p:txBody>
      </p:sp>
    </p:spTree>
    <p:extLst>
      <p:ext uri="{BB962C8B-B14F-4D97-AF65-F5344CB8AC3E}">
        <p14:creationId xmlns:p14="http://schemas.microsoft.com/office/powerpoint/2010/main" val="10568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113.14 </a:t>
            </a:r>
            <a:r>
              <a:rPr lang="en-US" sz="2400" dirty="0">
                <a:latin typeface="+mj-lt"/>
              </a:rPr>
              <a:t>Typical DOT date code. This tire was built the 12th week of 2015</a:t>
            </a:r>
            <a:endParaRPr lang="en-US" dirty="0">
              <a:latin typeface="+mj-lt"/>
            </a:endParaRPr>
          </a:p>
        </p:txBody>
      </p:sp>
      <p:pic>
        <p:nvPicPr>
          <p:cNvPr id="3" name="Picture 2" descr="A photo shows a typical DOT date code reading 12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7344" y="1749451"/>
            <a:ext cx="5829306" cy="423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2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 TO TIRES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a:t>
            </a:r>
          </a:p>
          <a:p>
            <a:pPr lvl="1"/>
            <a:r>
              <a:rPr lang="en-US" dirty="0"/>
              <a:t>The friction (traction) between the tire and the </a:t>
            </a:r>
            <a:r>
              <a:rPr lang="en-US" dirty="0" smtClean="0"/>
              <a:t>road determines </a:t>
            </a:r>
            <a:r>
              <a:rPr lang="en-US" dirty="0"/>
              <a:t>the handling characteristics of any vehicle</a:t>
            </a:r>
            <a:r>
              <a:rPr lang="en-US" dirty="0" smtClean="0"/>
              <a:t>.</a:t>
            </a:r>
          </a:p>
          <a:p>
            <a:r>
              <a:rPr lang="en-US" dirty="0" smtClean="0"/>
              <a:t>Function</a:t>
            </a:r>
          </a:p>
          <a:p>
            <a:pPr lvl="1"/>
            <a:r>
              <a:rPr lang="en-US" dirty="0" smtClean="0"/>
              <a:t>Tires provide the following:</a:t>
            </a:r>
          </a:p>
          <a:p>
            <a:pPr lvl="1"/>
            <a:r>
              <a:rPr lang="en-US" dirty="0" smtClean="0"/>
              <a:t>Shock </a:t>
            </a:r>
            <a:r>
              <a:rPr lang="en-US" dirty="0"/>
              <a:t>absorber action when driving over rough </a:t>
            </a:r>
            <a:r>
              <a:rPr lang="en-US" dirty="0" smtClean="0"/>
              <a:t>surfaces</a:t>
            </a:r>
          </a:p>
          <a:p>
            <a:pPr lvl="1"/>
            <a:r>
              <a:rPr lang="en-US" dirty="0"/>
              <a:t>Friction (traction) between the wheels and the road</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CONICITY AND PLY STEER</a:t>
            </a:r>
            <a:endParaRPr lang="en-US" dirty="0">
              <a:latin typeface="+mj-lt"/>
            </a:endParaRPr>
          </a:p>
        </p:txBody>
      </p:sp>
      <p:sp>
        <p:nvSpPr>
          <p:cNvPr id="3" name="Content Placeholder 2"/>
          <p:cNvSpPr>
            <a:spLocks noGrp="1"/>
          </p:cNvSpPr>
          <p:nvPr>
            <p:ph idx="1"/>
          </p:nvPr>
        </p:nvSpPr>
        <p:spPr/>
        <p:txBody>
          <a:bodyPr/>
          <a:lstStyle/>
          <a:p>
            <a:r>
              <a:rPr lang="en-US" dirty="0"/>
              <a:t>Tire conicity can occur during the construction of any radial </a:t>
            </a:r>
            <a:r>
              <a:rPr lang="en-US" dirty="0" smtClean="0"/>
              <a:t>or belted </a:t>
            </a:r>
            <a:r>
              <a:rPr lang="en-US" dirty="0"/>
              <a:t>tire when the parts of the tire are badly positioned, </a:t>
            </a:r>
            <a:r>
              <a:rPr lang="en-US" dirty="0" smtClean="0"/>
              <a:t>causing the </a:t>
            </a:r>
            <a:r>
              <a:rPr lang="en-US" dirty="0"/>
              <a:t>tire to be smaller in diameter on one side</a:t>
            </a:r>
            <a:r>
              <a:rPr lang="en-US" dirty="0" smtClean="0"/>
              <a:t>.</a:t>
            </a:r>
          </a:p>
          <a:p>
            <a:pPr lvl="1"/>
            <a:r>
              <a:rPr lang="en-US" dirty="0" smtClean="0"/>
              <a:t>It </a:t>
            </a:r>
            <a:r>
              <a:rPr lang="en-US" dirty="0"/>
              <a:t>can cause the vehicle to pull to one side </a:t>
            </a:r>
            <a:r>
              <a:rPr lang="en-US" dirty="0" smtClean="0"/>
              <a:t>of the </a:t>
            </a:r>
            <a:r>
              <a:rPr lang="en-US" dirty="0"/>
              <a:t>road due to the cone shape of the tire</a:t>
            </a:r>
            <a:r>
              <a:rPr lang="en-US" dirty="0" smtClean="0"/>
              <a:t>.</a:t>
            </a:r>
          </a:p>
          <a:p>
            <a:r>
              <a:rPr lang="en-US" dirty="0"/>
              <a:t>Ply steer is another term that describes a slight </a:t>
            </a:r>
            <a:r>
              <a:rPr lang="en-US" dirty="0" smtClean="0"/>
              <a:t>pulling force </a:t>
            </a:r>
            <a:r>
              <a:rPr lang="en-US" dirty="0"/>
              <a:t>on a vehicle due to tire construction</a:t>
            </a:r>
            <a:r>
              <a:rPr lang="en-US" dirty="0" smtClean="0"/>
              <a:t>.</a:t>
            </a:r>
          </a:p>
          <a:p>
            <a:pPr lvl="1"/>
            <a:r>
              <a:rPr lang="en-US" dirty="0"/>
              <a:t>Ply </a:t>
            </a:r>
            <a:r>
              <a:rPr lang="en-US" dirty="0" smtClean="0"/>
              <a:t>steer is </a:t>
            </a:r>
            <a:r>
              <a:rPr lang="en-US" dirty="0"/>
              <a:t>due to the angle of the cords in the belt </a:t>
            </a:r>
            <a:r>
              <a:rPr lang="en-US" dirty="0" smtClean="0"/>
              <a:t>layers.</a:t>
            </a:r>
            <a:endParaRPr lang="en-US" dirty="0"/>
          </a:p>
        </p:txBody>
      </p:sp>
    </p:spTree>
    <p:extLst>
      <p:ext uri="{BB962C8B-B14F-4D97-AF65-F5344CB8AC3E}">
        <p14:creationId xmlns:p14="http://schemas.microsoft.com/office/powerpoint/2010/main" val="84192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113.15 </a:t>
            </a:r>
            <a:r>
              <a:rPr lang="en-US" sz="2400" dirty="0">
                <a:latin typeface="+mj-lt"/>
              </a:rPr>
              <a:t>Conicity is a fault in the tire that can cause the vehicle to pull to one side due to the cone effect (shape) of the tire</a:t>
            </a:r>
            <a:endParaRPr lang="en-US" dirty="0">
              <a:latin typeface="+mj-lt"/>
            </a:endParaRPr>
          </a:p>
        </p:txBody>
      </p:sp>
      <p:pic>
        <p:nvPicPr>
          <p:cNvPr id="3" name="Picture 2" descr="An illustration shows conicity in a tire. The shape of the tire is deformed to a conical shape causing the vehicle to pull to one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9860" y="2323316"/>
            <a:ext cx="4784276" cy="379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4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113.16 </a:t>
            </a:r>
            <a:r>
              <a:rPr lang="en-US" dirty="0">
                <a:latin typeface="+mj-lt"/>
              </a:rPr>
              <a:t>Notice the angle of the belt material in this worn tire. The angle of the belt fabric can cause a “ply steer” or slight pulling force toward one side of the vehicle</a:t>
            </a:r>
            <a:endParaRPr lang="en-US" dirty="0">
              <a:latin typeface="+mj-lt"/>
            </a:endParaRPr>
          </a:p>
        </p:txBody>
      </p:sp>
      <p:pic>
        <p:nvPicPr>
          <p:cNvPr id="3" name="Picture 2" descr="A photo shows a tire with the belt material worn along an ang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356" y="1954648"/>
            <a:ext cx="2438400" cy="421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696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VEHICLE HANDLING AND TIRE SLIP ANGLE</a:t>
            </a:r>
            <a:endParaRPr lang="en-US" dirty="0">
              <a:latin typeface="+mj-lt"/>
            </a:endParaRPr>
          </a:p>
        </p:txBody>
      </p:sp>
      <p:sp>
        <p:nvSpPr>
          <p:cNvPr id="3" name="Content Placeholder 2"/>
          <p:cNvSpPr>
            <a:spLocks noGrp="1"/>
          </p:cNvSpPr>
          <p:nvPr>
            <p:ph idx="1"/>
          </p:nvPr>
        </p:nvSpPr>
        <p:spPr/>
        <p:txBody>
          <a:bodyPr/>
          <a:lstStyle/>
          <a:p>
            <a:r>
              <a:rPr lang="en-US" dirty="0"/>
              <a:t>As a vehicle </a:t>
            </a:r>
            <a:r>
              <a:rPr lang="en-US" dirty="0" smtClean="0"/>
              <a:t>is turned</a:t>
            </a:r>
            <a:r>
              <a:rPr lang="en-US" dirty="0"/>
              <a:t>, the wheels are moved while the tires remain in contact </a:t>
            </a:r>
            <a:r>
              <a:rPr lang="en-US" dirty="0" smtClean="0"/>
              <a:t>with the </a:t>
            </a:r>
            <a:r>
              <a:rPr lang="en-US" dirty="0"/>
              <a:t>road</a:t>
            </a:r>
            <a:r>
              <a:rPr lang="en-US" dirty="0" smtClean="0"/>
              <a:t>.</a:t>
            </a:r>
          </a:p>
          <a:p>
            <a:r>
              <a:rPr lang="en-US" dirty="0"/>
              <a:t>These actions “twist” the carcass of the tire and create a </a:t>
            </a:r>
            <a:r>
              <a:rPr lang="en-US" dirty="0" smtClean="0"/>
              <a:t>slip angle </a:t>
            </a:r>
            <a:r>
              <a:rPr lang="en-US" dirty="0"/>
              <a:t>between the direction the wheel is pointing and the direction </a:t>
            </a:r>
            <a:r>
              <a:rPr lang="en-US" dirty="0" smtClean="0"/>
              <a:t>the tread </a:t>
            </a:r>
            <a:r>
              <a:rPr lang="en-US" dirty="0"/>
              <a:t>is pointing</a:t>
            </a:r>
            <a:r>
              <a:rPr lang="en-US" dirty="0" smtClean="0"/>
              <a:t>.</a:t>
            </a:r>
          </a:p>
          <a:p>
            <a:r>
              <a:rPr lang="en-US" dirty="0"/>
              <a:t>This </a:t>
            </a:r>
            <a:r>
              <a:rPr lang="en-US" dirty="0" smtClean="0"/>
              <a:t>movement causes </a:t>
            </a:r>
            <a:r>
              <a:rPr lang="en-US" dirty="0"/>
              <a:t>a slight delay in the turning of the vehicle and causes tire </a:t>
            </a:r>
            <a:r>
              <a:rPr lang="en-US" dirty="0" smtClean="0"/>
              <a:t>wear.</a:t>
            </a:r>
            <a:endParaRPr lang="en-US" dirty="0"/>
          </a:p>
        </p:txBody>
      </p:sp>
    </p:spTree>
    <p:extLst>
      <p:ext uri="{BB962C8B-B14F-4D97-AF65-F5344CB8AC3E}">
        <p14:creationId xmlns:p14="http://schemas.microsoft.com/office/powerpoint/2010/main" val="409852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113.17 </a:t>
            </a:r>
            <a:r>
              <a:rPr lang="en-US" sz="2400" dirty="0">
                <a:latin typeface="+mj-lt"/>
              </a:rPr>
              <a:t>Slip angle is the angle between the direction the tire tread is heading and the direction it is pointed</a:t>
            </a:r>
            <a:endParaRPr lang="en-US" dirty="0">
              <a:latin typeface="+mj-lt"/>
            </a:endParaRPr>
          </a:p>
        </p:txBody>
      </p:sp>
      <p:pic>
        <p:nvPicPr>
          <p:cNvPr id="3" name="Picture 2" descr="An illustration shows the slip angle created by the foot print of a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1933" y="2362200"/>
            <a:ext cx="7620000" cy="321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0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SPARE TIRES</a:t>
            </a:r>
            <a:endParaRPr lang="en-US" dirty="0">
              <a:latin typeface="+mj-lt"/>
            </a:endParaRPr>
          </a:p>
        </p:txBody>
      </p:sp>
      <p:sp>
        <p:nvSpPr>
          <p:cNvPr id="3" name="Content Placeholder 2"/>
          <p:cNvSpPr>
            <a:spLocks noGrp="1"/>
          </p:cNvSpPr>
          <p:nvPr>
            <p:ph idx="1"/>
          </p:nvPr>
        </p:nvSpPr>
        <p:spPr/>
        <p:txBody>
          <a:bodyPr/>
          <a:lstStyle/>
          <a:p>
            <a:r>
              <a:rPr lang="en-US" dirty="0"/>
              <a:t>Most vehicles today come equipped with space-saver spare </a:t>
            </a:r>
            <a:r>
              <a:rPr lang="en-US" dirty="0" smtClean="0"/>
              <a:t>tires.</a:t>
            </a:r>
          </a:p>
          <a:p>
            <a:r>
              <a:rPr lang="en-US" dirty="0"/>
              <a:t>Many small, space-saving spare tires use a </a:t>
            </a:r>
            <a:r>
              <a:rPr lang="en-US" dirty="0" smtClean="0"/>
              <a:t>higher-than-normal air </a:t>
            </a:r>
            <a:r>
              <a:rPr lang="en-US" dirty="0"/>
              <a:t>inflation pressure, usually 60 PSI (414 </a:t>
            </a:r>
            <a:r>
              <a:rPr lang="en-US" dirty="0" err="1"/>
              <a:t>kPa</a:t>
            </a:r>
            <a:r>
              <a:rPr lang="en-US" dirty="0" smtClean="0"/>
              <a:t>).</a:t>
            </a:r>
          </a:p>
          <a:p>
            <a:r>
              <a:rPr lang="en-US" dirty="0" smtClean="0"/>
              <a:t>Space saver spares are designed to provide normal handling but not the same durability as full-size tires.</a:t>
            </a:r>
          </a:p>
          <a:p>
            <a:r>
              <a:rPr lang="en-US" dirty="0" smtClean="0"/>
              <a:t>Space saver tires removed as soon as possible.</a:t>
            </a:r>
            <a:endParaRPr lang="en-US" dirty="0"/>
          </a:p>
        </p:txBody>
      </p:sp>
    </p:spTree>
    <p:extLst>
      <p:ext uri="{BB962C8B-B14F-4D97-AF65-F5344CB8AC3E}">
        <p14:creationId xmlns:p14="http://schemas.microsoft.com/office/powerpoint/2010/main" val="152650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RUN-FLAT TIRES (1 OF 2)</a:t>
            </a:r>
            <a:endParaRPr lang="en-US" dirty="0">
              <a:latin typeface="+mj-lt"/>
            </a:endParaRPr>
          </a:p>
        </p:txBody>
      </p:sp>
      <p:sp>
        <p:nvSpPr>
          <p:cNvPr id="3" name="Content Placeholder 2"/>
          <p:cNvSpPr>
            <a:spLocks noGrp="1"/>
          </p:cNvSpPr>
          <p:nvPr>
            <p:ph idx="1"/>
          </p:nvPr>
        </p:nvSpPr>
        <p:spPr/>
        <p:txBody>
          <a:bodyPr/>
          <a:lstStyle/>
          <a:p>
            <a:r>
              <a:rPr lang="en-US" dirty="0"/>
              <a:t>Run-flat tires (abbreviated RFT) are designed to operate </a:t>
            </a:r>
            <a:r>
              <a:rPr lang="en-US" dirty="0" smtClean="0"/>
              <a:t>without any </a:t>
            </a:r>
            <a:r>
              <a:rPr lang="en-US" dirty="0"/>
              <a:t>air for a limited distance (usually 50 miles at 55 mph</a:t>
            </a:r>
            <a:r>
              <a:rPr lang="en-US" dirty="0" smtClean="0"/>
              <a:t>).</a:t>
            </a:r>
          </a:p>
          <a:p>
            <a:r>
              <a:rPr lang="en-US" dirty="0"/>
              <a:t>A typical run-flat tire (also called </a:t>
            </a:r>
            <a:r>
              <a:rPr lang="en-US" i="1" dirty="0"/>
              <a:t>extended mobility tire </a:t>
            </a:r>
            <a:r>
              <a:rPr lang="en-US" dirty="0"/>
              <a:t>[</a:t>
            </a:r>
            <a:r>
              <a:rPr lang="en-US" dirty="0" smtClean="0"/>
              <a:t>EMT] or </a:t>
            </a:r>
            <a:r>
              <a:rPr lang="en-US" i="1" dirty="0"/>
              <a:t>zero pressure </a:t>
            </a:r>
            <a:r>
              <a:rPr lang="en-US" dirty="0"/>
              <a:t>[ZP] </a:t>
            </a:r>
            <a:r>
              <a:rPr lang="en-US" i="1" dirty="0"/>
              <a:t>tire</a:t>
            </a:r>
            <a:r>
              <a:rPr lang="en-US" dirty="0"/>
              <a:t>) requires the use of an air pressure </a:t>
            </a:r>
            <a:r>
              <a:rPr lang="en-US" dirty="0" smtClean="0"/>
              <a:t>sensor/ transmitter </a:t>
            </a:r>
            <a:r>
              <a:rPr lang="en-US" dirty="0"/>
              <a:t>and a dash-mounted receiver to warn the driver that </a:t>
            </a:r>
            <a:r>
              <a:rPr lang="en-US" dirty="0" smtClean="0"/>
              <a:t>a tire </a:t>
            </a:r>
            <a:r>
              <a:rPr lang="en-US" dirty="0"/>
              <a:t>has lost pressure</a:t>
            </a:r>
            <a:r>
              <a:rPr lang="en-US" dirty="0" smtClean="0"/>
              <a:t>.</a:t>
            </a:r>
          </a:p>
          <a:p>
            <a:endParaRPr lang="en-US" dirty="0"/>
          </a:p>
        </p:txBody>
      </p:sp>
    </p:spTree>
    <p:extLst>
      <p:ext uri="{BB962C8B-B14F-4D97-AF65-F5344CB8AC3E}">
        <p14:creationId xmlns:p14="http://schemas.microsoft.com/office/powerpoint/2010/main" val="3413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RUN-FLAT </a:t>
            </a:r>
            <a:r>
              <a:rPr lang="en-US" dirty="0" smtClean="0">
                <a:latin typeface="+mj-lt"/>
              </a:rPr>
              <a:t>TIRES (2 OF 2)</a:t>
            </a:r>
            <a:endParaRPr lang="en-US" dirty="0">
              <a:latin typeface="+mj-lt"/>
            </a:endParaRPr>
          </a:p>
        </p:txBody>
      </p:sp>
      <p:sp>
        <p:nvSpPr>
          <p:cNvPr id="3" name="Content Placeholder 2"/>
          <p:cNvSpPr>
            <a:spLocks noGrp="1"/>
          </p:cNvSpPr>
          <p:nvPr>
            <p:ph idx="1"/>
          </p:nvPr>
        </p:nvSpPr>
        <p:spPr/>
        <p:txBody>
          <a:bodyPr/>
          <a:lstStyle/>
          <a:p>
            <a:r>
              <a:rPr lang="en-US" dirty="0" smtClean="0"/>
              <a:t>PAX Run-Flat Tires</a:t>
            </a:r>
          </a:p>
          <a:p>
            <a:pPr lvl="1"/>
            <a:r>
              <a:rPr lang="en-US" dirty="0"/>
              <a:t>Michelin developed a run-flat tire </a:t>
            </a:r>
            <a:r>
              <a:rPr lang="en-US" dirty="0" smtClean="0"/>
              <a:t>that has </a:t>
            </a:r>
            <a:r>
              <a:rPr lang="en-US" dirty="0"/>
              <a:t>three unique components</a:t>
            </a:r>
            <a:r>
              <a:rPr lang="en-US" dirty="0" smtClean="0"/>
              <a:t>:</a:t>
            </a:r>
          </a:p>
          <a:p>
            <a:pPr lvl="1"/>
            <a:r>
              <a:rPr lang="en-US" dirty="0"/>
              <a:t>A special wheel that has two bead seats that are of </a:t>
            </a:r>
            <a:r>
              <a:rPr lang="en-US" dirty="0" smtClean="0"/>
              <a:t>different diameters.</a:t>
            </a:r>
          </a:p>
          <a:p>
            <a:pPr lvl="1"/>
            <a:r>
              <a:rPr lang="en-US" dirty="0"/>
              <a:t>A urethane support ring that is designed to support the </a:t>
            </a:r>
            <a:r>
              <a:rPr lang="en-US" dirty="0" smtClean="0"/>
              <a:t>weight of </a:t>
            </a:r>
            <a:r>
              <a:rPr lang="en-US" dirty="0"/>
              <a:t>the vehicle in the event of a flat tire</a:t>
            </a:r>
            <a:r>
              <a:rPr lang="en-US" dirty="0" smtClean="0"/>
              <a:t>.</a:t>
            </a:r>
          </a:p>
          <a:p>
            <a:pPr lvl="1"/>
            <a:r>
              <a:rPr lang="en-US" dirty="0"/>
              <a:t>A special tire that is designed to operate without air</a:t>
            </a:r>
            <a:r>
              <a:rPr lang="en-US" dirty="0" smtClean="0"/>
              <a:t>.</a:t>
            </a:r>
          </a:p>
          <a:p>
            <a:r>
              <a:rPr lang="en-US" dirty="0" smtClean="0"/>
              <a:t>Servicing a PAX Wheel/Tire assembly</a:t>
            </a:r>
          </a:p>
          <a:p>
            <a:pPr lvl="1"/>
            <a:r>
              <a:rPr lang="en-US" dirty="0" smtClean="0"/>
              <a:t>Follow the manufacturers guidelines for service.</a:t>
            </a:r>
            <a:endParaRPr lang="en-US" dirty="0"/>
          </a:p>
        </p:txBody>
      </p:sp>
    </p:spTree>
    <p:extLst>
      <p:ext uri="{BB962C8B-B14F-4D97-AF65-F5344CB8AC3E}">
        <p14:creationId xmlns:p14="http://schemas.microsoft.com/office/powerpoint/2010/main" val="103525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113.18 </a:t>
            </a:r>
            <a:r>
              <a:rPr lang="en-US" sz="2400" dirty="0">
                <a:latin typeface="+mj-lt"/>
              </a:rPr>
              <a:t>Cutaway of a run-flat tire showing the reinforced sidewalls and the required pressure sensor</a:t>
            </a:r>
            <a:endParaRPr lang="en-US" dirty="0">
              <a:latin typeface="+mj-lt"/>
            </a:endParaRPr>
          </a:p>
        </p:txBody>
      </p:sp>
      <p:pic>
        <p:nvPicPr>
          <p:cNvPr id="3" name="Picture 2" descr="An illustration shows a cut section of a tire with a tire pressure monitoring system placed on the rim. The side walls are reinforced and the bead keeps tire on rim at zero press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6138" y="1912859"/>
            <a:ext cx="5551720" cy="408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5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113.19 </a:t>
            </a:r>
            <a:r>
              <a:rPr lang="en-US" sz="2400" dirty="0">
                <a:latin typeface="+mj-lt"/>
              </a:rPr>
              <a:t>A conventional tire on the left and a run-flat tire on the right, showing what happens when there is no air in the tire</a:t>
            </a:r>
            <a:endParaRPr lang="en-US" dirty="0">
              <a:latin typeface="+mj-lt"/>
            </a:endParaRPr>
          </a:p>
        </p:txBody>
      </p:sp>
      <p:pic>
        <p:nvPicPr>
          <p:cNvPr id="3" name="Picture 2" descr="An illustration shows difference between normal tire and run flat tire. The normal tire fold under pressure when deflated but the run flat tire has a flexible low hysteresis thermal resistive rubber side wall reinforcement which stops it from folding.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88835" y="2209800"/>
            <a:ext cx="5748830" cy="361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1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PARTS OF A TIRE (1 OF 3)</a:t>
            </a:r>
            <a:endParaRPr lang="en-US" dirty="0">
              <a:latin typeface="+mj-lt"/>
            </a:endParaRPr>
          </a:p>
        </p:txBody>
      </p:sp>
      <p:sp>
        <p:nvSpPr>
          <p:cNvPr id="3" name="Content Placeholder 2"/>
          <p:cNvSpPr>
            <a:spLocks noGrp="1"/>
          </p:cNvSpPr>
          <p:nvPr>
            <p:ph idx="1"/>
          </p:nvPr>
        </p:nvSpPr>
        <p:spPr/>
        <p:txBody>
          <a:bodyPr/>
          <a:lstStyle/>
          <a:p>
            <a:r>
              <a:rPr lang="en-US" dirty="0" smtClean="0"/>
              <a:t>Tread</a:t>
            </a:r>
          </a:p>
          <a:p>
            <a:pPr lvl="1"/>
            <a:r>
              <a:rPr lang="en-US" dirty="0"/>
              <a:t>Tread refers to the part of the tire that contacts </a:t>
            </a:r>
            <a:r>
              <a:rPr lang="en-US" dirty="0" smtClean="0"/>
              <a:t>the ground.</a:t>
            </a:r>
          </a:p>
          <a:p>
            <a:r>
              <a:rPr lang="en-US" dirty="0" smtClean="0"/>
              <a:t>Sidewall</a:t>
            </a:r>
          </a:p>
          <a:p>
            <a:pPr lvl="1"/>
            <a:r>
              <a:rPr lang="en-US" dirty="0"/>
              <a:t>The sidewall is that part of the tire between the </a:t>
            </a:r>
            <a:r>
              <a:rPr lang="en-US" dirty="0" smtClean="0"/>
              <a:t>tread and </a:t>
            </a:r>
            <a:r>
              <a:rPr lang="en-US" dirty="0"/>
              <a:t>the wheel</a:t>
            </a:r>
            <a:r>
              <a:rPr lang="en-US" dirty="0" smtClean="0"/>
              <a:t>.</a:t>
            </a:r>
          </a:p>
          <a:p>
            <a:r>
              <a:rPr lang="en-US" dirty="0" smtClean="0"/>
              <a:t>Bead</a:t>
            </a:r>
          </a:p>
          <a:p>
            <a:pPr lvl="1"/>
            <a:r>
              <a:rPr lang="en-US" dirty="0"/>
              <a:t>The bead is the foundation of the tire and is located </a:t>
            </a:r>
            <a:r>
              <a:rPr lang="en-US" dirty="0" smtClean="0"/>
              <a:t>where the </a:t>
            </a:r>
            <a:r>
              <a:rPr lang="en-US" dirty="0"/>
              <a:t>tire grips the inside of the wheel rim.</a:t>
            </a:r>
            <a:endParaRPr lang="en-US" dirty="0"/>
          </a:p>
        </p:txBody>
      </p:sp>
    </p:spTree>
    <p:extLst>
      <p:ext uri="{BB962C8B-B14F-4D97-AF65-F5344CB8AC3E}">
        <p14:creationId xmlns:p14="http://schemas.microsoft.com/office/powerpoint/2010/main" val="14298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113.20 </a:t>
            </a:r>
            <a:r>
              <a:rPr lang="en-US" sz="2400" dirty="0">
                <a:latin typeface="+mj-lt"/>
              </a:rPr>
              <a:t>The PAX run-flat tire system is composed of three unique components—a special asymmetrical wheel, a urethane support ring, and a special tire</a:t>
            </a:r>
            <a:endParaRPr lang="en-US" dirty="0">
              <a:latin typeface="+mj-lt"/>
            </a:endParaRPr>
          </a:p>
        </p:txBody>
      </p:sp>
      <p:pic>
        <p:nvPicPr>
          <p:cNvPr id="3" name="Picture 2" descr="A photo shows 3 components of a PAX run flat tire: a special asymmetrical wheel, a urethane support ring, and a special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9533"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68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GENERAL MOTORS TPC RATINGS</a:t>
            </a:r>
            <a:endParaRPr lang="en-US" dirty="0">
              <a:latin typeface="+mj-lt"/>
            </a:endParaRPr>
          </a:p>
        </p:txBody>
      </p:sp>
      <p:sp>
        <p:nvSpPr>
          <p:cNvPr id="3" name="Content Placeholder 2"/>
          <p:cNvSpPr>
            <a:spLocks noGrp="1"/>
          </p:cNvSpPr>
          <p:nvPr>
            <p:ph idx="1"/>
          </p:nvPr>
        </p:nvSpPr>
        <p:spPr/>
        <p:txBody>
          <a:bodyPr/>
          <a:lstStyle/>
          <a:p>
            <a:r>
              <a:rPr lang="en-US" dirty="0"/>
              <a:t>All General Motors original equipment (OE) tires have a rating </a:t>
            </a:r>
            <a:r>
              <a:rPr lang="en-US" dirty="0" smtClean="0"/>
              <a:t>that identifies </a:t>
            </a:r>
            <a:r>
              <a:rPr lang="en-US" dirty="0"/>
              <a:t>the size as well as the tread design, wear, traction, </a:t>
            </a:r>
            <a:r>
              <a:rPr lang="en-US" dirty="0" smtClean="0"/>
              <a:t>and heat </a:t>
            </a:r>
            <a:r>
              <a:rPr lang="en-US" dirty="0"/>
              <a:t>resistance factors</a:t>
            </a:r>
            <a:r>
              <a:rPr lang="en-US" dirty="0" smtClean="0"/>
              <a:t>.</a:t>
            </a:r>
          </a:p>
          <a:p>
            <a:r>
              <a:rPr lang="en-US" dirty="0"/>
              <a:t>All of these factors are combined in a </a:t>
            </a:r>
            <a:r>
              <a:rPr lang="en-US" dirty="0" smtClean="0"/>
              <a:t>set of </a:t>
            </a:r>
            <a:r>
              <a:rPr lang="en-US" dirty="0"/>
              <a:t>numbers and letters that is imprinted in the tire mold</a:t>
            </a:r>
            <a:r>
              <a:rPr lang="en-US" dirty="0" smtClean="0"/>
              <a:t>.</a:t>
            </a:r>
          </a:p>
          <a:p>
            <a:endParaRPr lang="en-US" dirty="0"/>
          </a:p>
        </p:txBody>
      </p:sp>
    </p:spTree>
    <p:extLst>
      <p:ext uri="{BB962C8B-B14F-4D97-AF65-F5344CB8AC3E}">
        <p14:creationId xmlns:p14="http://schemas.microsoft.com/office/powerpoint/2010/main" val="243112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113.21 </a:t>
            </a:r>
            <a:r>
              <a:rPr lang="en-US" sz="2400" dirty="0">
                <a:latin typeface="+mj-lt"/>
              </a:rPr>
              <a:t>The Tire Performance Criteria (TPC) specification number is imprinted on the sidewall of all tires used on General Motors vehicles from the factory</a:t>
            </a:r>
            <a:endParaRPr lang="en-US" dirty="0">
              <a:latin typeface="+mj-lt"/>
            </a:endParaRPr>
          </a:p>
        </p:txBody>
      </p:sp>
      <p:pic>
        <p:nvPicPr>
          <p:cNvPr id="3" name="Picture 2" descr="An illustration shows the Tire Performance Criteria (TPC) specification number imprinted on the sidewall of a tires used on General Motors vehicles. The tire reads TPC SPEC. 1072 MS the next line has M plus S P205 by 70 R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5747" y="2133600"/>
            <a:ext cx="56814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8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WHEELS (1 OF 3)</a:t>
            </a:r>
            <a:endParaRPr lang="en-US" dirty="0">
              <a:latin typeface="+mj-lt"/>
            </a:endParaRPr>
          </a:p>
        </p:txBody>
      </p:sp>
      <p:sp>
        <p:nvSpPr>
          <p:cNvPr id="3" name="Content Placeholder 2"/>
          <p:cNvSpPr>
            <a:spLocks noGrp="1"/>
          </p:cNvSpPr>
          <p:nvPr>
            <p:ph idx="1"/>
          </p:nvPr>
        </p:nvSpPr>
        <p:spPr/>
        <p:txBody>
          <a:bodyPr/>
          <a:lstStyle/>
          <a:p>
            <a:r>
              <a:rPr lang="en-US" dirty="0" smtClean="0"/>
              <a:t>Wheel Offset</a:t>
            </a:r>
          </a:p>
          <a:p>
            <a:pPr lvl="1"/>
            <a:r>
              <a:rPr lang="en-US" dirty="0" smtClean="0"/>
              <a:t>The </a:t>
            </a:r>
            <a:r>
              <a:rPr lang="en-US" dirty="0"/>
              <a:t>wheel has a positive offset if the </a:t>
            </a:r>
            <a:r>
              <a:rPr lang="en-US" dirty="0" smtClean="0"/>
              <a:t>center section </a:t>
            </a:r>
            <a:r>
              <a:rPr lang="en-US" dirty="0"/>
              <a:t>is outward from the wheel centerline</a:t>
            </a:r>
            <a:r>
              <a:rPr lang="en-US" dirty="0" smtClean="0"/>
              <a:t>.</a:t>
            </a:r>
          </a:p>
          <a:p>
            <a:pPr lvl="1"/>
            <a:r>
              <a:rPr lang="en-US" dirty="0"/>
              <a:t>The wheel has a negative offset if the </a:t>
            </a:r>
            <a:r>
              <a:rPr lang="en-US" dirty="0" smtClean="0"/>
              <a:t>center section </a:t>
            </a:r>
            <a:r>
              <a:rPr lang="en-US" dirty="0"/>
              <a:t>is inboard (or “dished”) from the wheel centerline</a:t>
            </a:r>
            <a:r>
              <a:rPr lang="en-US" dirty="0" smtClean="0"/>
              <a:t>.</a:t>
            </a:r>
          </a:p>
          <a:p>
            <a:r>
              <a:rPr lang="en-US" dirty="0" smtClean="0"/>
              <a:t>Back Spacing</a:t>
            </a:r>
          </a:p>
          <a:p>
            <a:pPr lvl="1"/>
            <a:r>
              <a:rPr lang="en-US" dirty="0"/>
              <a:t>Back spacing, also called rear spacing </a:t>
            </a:r>
            <a:r>
              <a:rPr lang="en-US" dirty="0" smtClean="0"/>
              <a:t>or backside </a:t>
            </a:r>
            <a:r>
              <a:rPr lang="en-US" dirty="0"/>
              <a:t>setting, is the distance between the back rim edge </a:t>
            </a:r>
            <a:r>
              <a:rPr lang="en-US" dirty="0" smtClean="0"/>
              <a:t>and the </a:t>
            </a:r>
            <a:r>
              <a:rPr lang="en-US" dirty="0"/>
              <a:t>wheel center section mounting pad.</a:t>
            </a:r>
            <a:endParaRPr lang="en-US" dirty="0"/>
          </a:p>
        </p:txBody>
      </p:sp>
    </p:spTree>
    <p:extLst>
      <p:ext uri="{BB962C8B-B14F-4D97-AF65-F5344CB8AC3E}">
        <p14:creationId xmlns:p14="http://schemas.microsoft.com/office/powerpoint/2010/main" val="278564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WHEELS (2 OF 3)</a:t>
            </a:r>
            <a:endParaRPr lang="en-US" dirty="0">
              <a:latin typeface="+mj-lt"/>
            </a:endParaRPr>
          </a:p>
        </p:txBody>
      </p:sp>
      <p:sp>
        <p:nvSpPr>
          <p:cNvPr id="3" name="Content Placeholder 2"/>
          <p:cNvSpPr>
            <a:spLocks noGrp="1"/>
          </p:cNvSpPr>
          <p:nvPr>
            <p:ph idx="1"/>
          </p:nvPr>
        </p:nvSpPr>
        <p:spPr/>
        <p:txBody>
          <a:bodyPr/>
          <a:lstStyle/>
          <a:p>
            <a:r>
              <a:rPr lang="en-US" dirty="0" smtClean="0"/>
              <a:t>Determining Bolt Circle</a:t>
            </a:r>
          </a:p>
          <a:p>
            <a:pPr lvl="1"/>
            <a:r>
              <a:rPr lang="en-US" dirty="0"/>
              <a:t>On four-lug axles </a:t>
            </a:r>
            <a:r>
              <a:rPr lang="en-US" dirty="0" smtClean="0"/>
              <a:t>and wheels</a:t>
            </a:r>
            <a:r>
              <a:rPr lang="en-US" dirty="0"/>
              <a:t>, the bolt circle measurement is simply taken </a:t>
            </a:r>
            <a:r>
              <a:rPr lang="en-US" dirty="0" smtClean="0"/>
              <a:t>from center </a:t>
            </a:r>
            <a:r>
              <a:rPr lang="en-US" dirty="0"/>
              <a:t>to center on opposite studs or </a:t>
            </a:r>
            <a:r>
              <a:rPr lang="en-US" dirty="0" smtClean="0"/>
              <a:t>holes</a:t>
            </a:r>
          </a:p>
          <a:p>
            <a:pPr lvl="1"/>
            <a:r>
              <a:rPr lang="en-US" dirty="0"/>
              <a:t>On five-lug axles and </a:t>
            </a:r>
            <a:r>
              <a:rPr lang="en-US" dirty="0" smtClean="0"/>
              <a:t>wheels, one </a:t>
            </a:r>
            <a:r>
              <a:rPr lang="en-US" dirty="0"/>
              <a:t>method is to measure from the far edge of one </a:t>
            </a:r>
            <a:r>
              <a:rPr lang="en-US" dirty="0" smtClean="0"/>
              <a:t>bolt hole </a:t>
            </a:r>
            <a:r>
              <a:rPr lang="en-US" dirty="0"/>
              <a:t>to the center of the hole two over from the </a:t>
            </a:r>
            <a:r>
              <a:rPr lang="en-US" dirty="0" smtClean="0"/>
              <a:t>first.</a:t>
            </a:r>
            <a:endParaRPr lang="en-US" dirty="0"/>
          </a:p>
        </p:txBody>
      </p:sp>
    </p:spTree>
    <p:extLst>
      <p:ext uri="{BB962C8B-B14F-4D97-AF65-F5344CB8AC3E}">
        <p14:creationId xmlns:p14="http://schemas.microsoft.com/office/powerpoint/2010/main" val="216458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WHEELS (3 OF 3)</a:t>
            </a:r>
            <a:endParaRPr lang="en-US" dirty="0">
              <a:latin typeface="+mj-lt"/>
            </a:endParaRPr>
          </a:p>
        </p:txBody>
      </p:sp>
      <p:sp>
        <p:nvSpPr>
          <p:cNvPr id="3" name="Content Placeholder 2"/>
          <p:cNvSpPr>
            <a:spLocks noGrp="1"/>
          </p:cNvSpPr>
          <p:nvPr>
            <p:ph idx="1"/>
          </p:nvPr>
        </p:nvSpPr>
        <p:spPr/>
        <p:txBody>
          <a:bodyPr/>
          <a:lstStyle/>
          <a:p>
            <a:r>
              <a:rPr lang="en-US" dirty="0" smtClean="0"/>
              <a:t>Steel Wheels</a:t>
            </a:r>
          </a:p>
          <a:p>
            <a:pPr lvl="1"/>
            <a:r>
              <a:rPr lang="en-US" dirty="0"/>
              <a:t>A </a:t>
            </a:r>
            <a:r>
              <a:rPr lang="en-US" dirty="0" smtClean="0"/>
              <a:t>steel wheel </a:t>
            </a:r>
            <a:r>
              <a:rPr lang="en-US" dirty="0"/>
              <a:t>is very strong due to its designed shape and the fact that it </a:t>
            </a:r>
            <a:r>
              <a:rPr lang="en-US" dirty="0" smtClean="0"/>
              <a:t>is work </a:t>
            </a:r>
            <a:r>
              <a:rPr lang="en-US" dirty="0"/>
              <a:t>hardened during manufacturing</a:t>
            </a:r>
            <a:r>
              <a:rPr lang="en-US" dirty="0" smtClean="0"/>
              <a:t>.</a:t>
            </a:r>
          </a:p>
          <a:p>
            <a:pPr lvl="1"/>
            <a:r>
              <a:rPr lang="en-US" dirty="0"/>
              <a:t>Steel wheels </a:t>
            </a:r>
            <a:r>
              <a:rPr lang="en-US" dirty="0" smtClean="0"/>
              <a:t>are formed </a:t>
            </a:r>
            <a:r>
              <a:rPr lang="en-US" dirty="0"/>
              <a:t>from welded hoops that are flared and joined to </a:t>
            </a:r>
            <a:r>
              <a:rPr lang="en-US" dirty="0" smtClean="0"/>
              <a:t>stamped spiders.</a:t>
            </a:r>
          </a:p>
          <a:p>
            <a:r>
              <a:rPr lang="en-US" dirty="0" smtClean="0"/>
              <a:t>Aluminum Wheels</a:t>
            </a:r>
          </a:p>
          <a:p>
            <a:pPr lvl="1"/>
            <a:r>
              <a:rPr lang="en-US" dirty="0"/>
              <a:t>Forged and cast aluminum </a:t>
            </a:r>
            <a:r>
              <a:rPr lang="en-US" dirty="0" smtClean="0"/>
              <a:t>wheels are </a:t>
            </a:r>
            <a:r>
              <a:rPr lang="en-US" dirty="0"/>
              <a:t>commonly used on cars and trucks</a:t>
            </a:r>
            <a:r>
              <a:rPr lang="en-US" dirty="0" smtClean="0"/>
              <a:t>.</a:t>
            </a:r>
          </a:p>
          <a:p>
            <a:pPr lvl="1"/>
            <a:r>
              <a:rPr lang="en-US" dirty="0"/>
              <a:t>Forged</a:t>
            </a:r>
            <a:r>
              <a:rPr lang="en-US" i="1" dirty="0"/>
              <a:t> </a:t>
            </a:r>
            <a:r>
              <a:rPr lang="en-US" dirty="0"/>
              <a:t>means that </a:t>
            </a:r>
            <a:r>
              <a:rPr lang="en-US" dirty="0" smtClean="0"/>
              <a:t>the aluminum </a:t>
            </a:r>
            <a:r>
              <a:rPr lang="en-US" dirty="0"/>
              <a:t>is hammered or forged under pressure into shape.</a:t>
            </a:r>
            <a:endParaRPr lang="en-US" dirty="0"/>
          </a:p>
        </p:txBody>
      </p:sp>
    </p:spTree>
    <p:extLst>
      <p:ext uri="{BB962C8B-B14F-4D97-AF65-F5344CB8AC3E}">
        <p14:creationId xmlns:p14="http://schemas.microsoft.com/office/powerpoint/2010/main" val="346427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113.22 </a:t>
            </a:r>
            <a:r>
              <a:rPr lang="en-US" dirty="0">
                <a:latin typeface="+mj-lt"/>
              </a:rPr>
              <a:t>The size of the wheel is usually cast or stamped into the wheel. This wheel is 7 inch wide. The letter “J” refers to the contour of the bead seat area of the wheel</a:t>
            </a:r>
            <a:endParaRPr lang="en-US" dirty="0">
              <a:latin typeface="+mj-lt"/>
            </a:endParaRPr>
          </a:p>
        </p:txBody>
      </p:sp>
      <p:pic>
        <p:nvPicPr>
          <p:cNvPr id="3" name="Picture 2" descr="A photo shows the size of a wheel stamped on the rim. The rim reads: 16 into 7J into 4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7128" y="22098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1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113.23 </a:t>
            </a:r>
            <a:r>
              <a:rPr lang="en-US" dirty="0">
                <a:latin typeface="+mj-lt"/>
              </a:rPr>
              <a:t>The wheel rim well provides a space for the tire to fit during mounting; the bead seat provides a </a:t>
            </a:r>
            <a:r>
              <a:rPr lang="en-US" dirty="0" smtClean="0">
                <a:latin typeface="+mj-lt"/>
              </a:rPr>
              <a:t>tire-to-wheel sealing </a:t>
            </a:r>
            <a:r>
              <a:rPr lang="en-US" dirty="0">
                <a:latin typeface="+mj-lt"/>
              </a:rPr>
              <a:t>surface; the flange holds the beads in place</a:t>
            </a:r>
            <a:endParaRPr lang="en-US" dirty="0">
              <a:latin typeface="+mj-lt"/>
            </a:endParaRPr>
          </a:p>
        </p:txBody>
      </p:sp>
      <p:pic>
        <p:nvPicPr>
          <p:cNvPr id="3" name="Picture 2" descr="An illustration shows the nomenclature of a wheel RIM contour. The sides that stop sideways movement of tire are called flanges, the horizontal part towards the center is called bead seats, and the center most cavity is called a well (drop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7476" y="2209800"/>
            <a:ext cx="494385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95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113.24 </a:t>
            </a:r>
            <a:r>
              <a:rPr lang="en-US" sz="2400" dirty="0">
                <a:latin typeface="+mj-lt"/>
              </a:rPr>
              <a:t>A cross section of a wheel showing part designations</a:t>
            </a:r>
            <a:endParaRPr lang="en-US" dirty="0">
              <a:latin typeface="+mj-lt"/>
            </a:endParaRPr>
          </a:p>
        </p:txBody>
      </p:sp>
      <p:pic>
        <p:nvPicPr>
          <p:cNvPr id="3" name="Picture 2" descr="The illustration shows the following:&#10;• The sheet in the center is called center.&#10;• The holes in which bolts are installed are called bolt circle.&#10;• The center is little off set from the center towards the front of the RIM. The distance between the center and back side is called backspacing.&#10;• Total width of the Rim is called rim width.&#10;• The total diameter is called rim diamet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3885" y="1600200"/>
            <a:ext cx="3233162" cy="46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7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113.25 </a:t>
            </a:r>
            <a:r>
              <a:rPr lang="en-US" sz="2400" dirty="0">
                <a:latin typeface="+mj-lt"/>
              </a:rPr>
              <a:t>Offset is the distance between the centerline of the wheel and the wheel mounting surface</a:t>
            </a:r>
            <a:endParaRPr lang="en-US" dirty="0">
              <a:latin typeface="+mj-lt"/>
            </a:endParaRPr>
          </a:p>
        </p:txBody>
      </p:sp>
      <p:pic>
        <p:nvPicPr>
          <p:cNvPr id="3" name="Picture 2" descr="An illustration compares negative and positive off sets. The negative off set is towards the backside of the rim and positive off set is towards the front side of the ri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920" y="1867820"/>
            <a:ext cx="5176160" cy="412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12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PARTS OF A </a:t>
            </a:r>
            <a:r>
              <a:rPr lang="en-US" dirty="0" smtClean="0">
                <a:latin typeface="+mj-lt"/>
              </a:rPr>
              <a:t>TIRE (2 OF 3)</a:t>
            </a:r>
            <a:endParaRPr lang="en-US" dirty="0">
              <a:latin typeface="+mj-lt"/>
            </a:endParaRPr>
          </a:p>
        </p:txBody>
      </p:sp>
      <p:sp>
        <p:nvSpPr>
          <p:cNvPr id="3" name="Content Placeholder 2"/>
          <p:cNvSpPr>
            <a:spLocks noGrp="1"/>
          </p:cNvSpPr>
          <p:nvPr>
            <p:ph idx="1"/>
          </p:nvPr>
        </p:nvSpPr>
        <p:spPr/>
        <p:txBody>
          <a:bodyPr/>
          <a:lstStyle/>
          <a:p>
            <a:r>
              <a:rPr lang="en-US" dirty="0" smtClean="0"/>
              <a:t>Body Ply</a:t>
            </a:r>
          </a:p>
          <a:p>
            <a:pPr lvl="1"/>
            <a:r>
              <a:rPr lang="en-US" dirty="0" smtClean="0"/>
              <a:t>The </a:t>
            </a:r>
            <a:r>
              <a:rPr lang="en-US" dirty="0"/>
              <a:t>layers of </a:t>
            </a:r>
            <a:r>
              <a:rPr lang="en-US" dirty="0" smtClean="0"/>
              <a:t>material wrapped </a:t>
            </a:r>
            <a:r>
              <a:rPr lang="en-US" dirty="0"/>
              <a:t>around both beads under the tread and sidewall </a:t>
            </a:r>
            <a:r>
              <a:rPr lang="en-US" dirty="0" smtClean="0"/>
              <a:t>rubber. </a:t>
            </a:r>
            <a:r>
              <a:rPr lang="en-US" dirty="0"/>
              <a:t>This creates the main framework, or “carcass,” of the </a:t>
            </a:r>
            <a:r>
              <a:rPr lang="en-US" dirty="0" smtClean="0"/>
              <a:t>tire.</a:t>
            </a:r>
          </a:p>
          <a:p>
            <a:r>
              <a:rPr lang="en-US" dirty="0" smtClean="0"/>
              <a:t>Belt</a:t>
            </a:r>
          </a:p>
          <a:p>
            <a:pPr lvl="1"/>
            <a:r>
              <a:rPr lang="en-US" dirty="0" smtClean="0"/>
              <a:t>A tire </a:t>
            </a:r>
            <a:r>
              <a:rPr lang="en-US" dirty="0"/>
              <a:t>belt is two or more layers of material applied over </a:t>
            </a:r>
            <a:r>
              <a:rPr lang="en-US" dirty="0" smtClean="0"/>
              <a:t>the body </a:t>
            </a:r>
            <a:r>
              <a:rPr lang="en-US" dirty="0"/>
              <a:t>plies and under the tread area only to stabilize the tread </a:t>
            </a:r>
            <a:r>
              <a:rPr lang="en-US" dirty="0" smtClean="0"/>
              <a:t>and increase </a:t>
            </a:r>
            <a:r>
              <a:rPr lang="en-US" dirty="0"/>
              <a:t>tread life and handling.</a:t>
            </a:r>
            <a:endParaRPr lang="en-US" dirty="0"/>
          </a:p>
        </p:txBody>
      </p:sp>
    </p:spTree>
    <p:extLst>
      <p:ext uri="{BB962C8B-B14F-4D97-AF65-F5344CB8AC3E}">
        <p14:creationId xmlns:p14="http://schemas.microsoft.com/office/powerpoint/2010/main" val="328508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113.26 </a:t>
            </a:r>
            <a:r>
              <a:rPr lang="en-US" sz="2000" dirty="0">
                <a:latin typeface="+mj-lt"/>
              </a:rPr>
              <a:t>Back spacing (rear spacing) is the distance from the mounting pad to the edge of the rim. Most custom wheels use this measurement method to indicate the location of the mounting pad in relation to the rim</a:t>
            </a:r>
            <a:endParaRPr lang="en-US" sz="2000" dirty="0">
              <a:latin typeface="+mj-lt"/>
            </a:endParaRPr>
          </a:p>
        </p:txBody>
      </p:sp>
      <p:pic>
        <p:nvPicPr>
          <p:cNvPr id="3" name="Picture 2" descr="An illustration shows a method of measuring backspacing. The rim is placed on the floor with backside on the top. A scale is placed vertically in the cavity and a rod is placed horizontally on the flanges. The reading of scale is then no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37074" y="1447800"/>
            <a:ext cx="2461972" cy="494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5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113.27 </a:t>
            </a:r>
            <a:r>
              <a:rPr lang="en-US" sz="2000" dirty="0">
                <a:latin typeface="+mj-lt"/>
              </a:rPr>
              <a:t>Bolt circle is the diameter of a circle that can be drawn through the center of each lug hole or stud. The bolt circle </a:t>
            </a:r>
            <a:r>
              <a:rPr lang="en-US" sz="2000" dirty="0" smtClean="0">
                <a:latin typeface="+mj-lt"/>
              </a:rPr>
              <a:t>is sometimes </a:t>
            </a:r>
            <a:r>
              <a:rPr lang="en-US" sz="2000" dirty="0">
                <a:latin typeface="+mj-lt"/>
              </a:rPr>
              <a:t>referred to as PCD for pitch circle diameter</a:t>
            </a:r>
            <a:endParaRPr lang="en-US" sz="2000" dirty="0">
              <a:latin typeface="+mj-lt"/>
            </a:endParaRPr>
          </a:p>
        </p:txBody>
      </p:sp>
      <p:pic>
        <p:nvPicPr>
          <p:cNvPr id="3" name="Picture 2" descr="An illustration shows a 4-point bolt circle. Bolt circle is the diameter of a circle that can be drawn through the center of each lug hole or stud. The bolt circle is sometimes referred to as PCD for pitch circle dia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8020" y="2133600"/>
            <a:ext cx="3870752" cy="384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7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113.28 </a:t>
            </a:r>
            <a:r>
              <a:rPr lang="en-US" sz="2000" dirty="0">
                <a:latin typeface="+mj-lt"/>
              </a:rPr>
              <a:t>Measuring the bolt circle on a five-lug wheel is difficult, but a quick and easy way includes measuring as shown to determine the approximate bolt circle of a five-lug wheel</a:t>
            </a:r>
            <a:endParaRPr lang="en-US" sz="2000" dirty="0">
              <a:latin typeface="+mj-lt"/>
            </a:endParaRPr>
          </a:p>
        </p:txBody>
      </p:sp>
      <p:pic>
        <p:nvPicPr>
          <p:cNvPr id="3" name="Picture 2" descr="An illustration shows the measurement of bolt circle on a five lug wheel. A quick and easy way includes measuring as shown to determine the approximate bolt circle of a five-lug whee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78977" y="1828800"/>
            <a:ext cx="5370910" cy="39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4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113.29 </a:t>
            </a:r>
            <a:r>
              <a:rPr lang="en-US" sz="2400" dirty="0">
                <a:latin typeface="+mj-lt"/>
              </a:rPr>
              <a:t>Measure center-to-center distance and compare the distance to the figures in the chart in the text to determine the diameter for a five-lug bolt circle</a:t>
            </a:r>
            <a:endParaRPr lang="en-US" dirty="0">
              <a:latin typeface="+mj-lt"/>
            </a:endParaRPr>
          </a:p>
        </p:txBody>
      </p:sp>
      <p:pic>
        <p:nvPicPr>
          <p:cNvPr id="3" name="Picture 2" descr="An illustration shows the relation between center to center distances in 5 lug wheel to the bolt circle diame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022" y="2024702"/>
            <a:ext cx="6728500" cy="364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22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638300"/>
            <a:ext cx="59150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113.30 </a:t>
            </a:r>
            <a:r>
              <a:rPr lang="en-US" sz="2400" dirty="0">
                <a:latin typeface="+mj-lt"/>
              </a:rPr>
              <a:t>A typical JWL symbol for the Japan Wheel Light Metal standard mark</a:t>
            </a:r>
            <a:endParaRPr lang="en-US" dirty="0">
              <a:latin typeface="+mj-lt"/>
            </a:endParaRPr>
          </a:p>
        </p:txBody>
      </p:sp>
      <p:pic>
        <p:nvPicPr>
          <p:cNvPr id="3" name="Picture 2" descr="A photo shows a typical JWL symbol for the Japan Wheel light Metal standard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9181" y="1650567"/>
            <a:ext cx="5845634" cy="44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4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wheel offset?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location of the wheel center section relative to the centerline.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VALVES</a:t>
            </a:r>
            <a:endParaRPr lang="en-US" dirty="0">
              <a:latin typeface="+mj-lt"/>
            </a:endParaRPr>
          </a:p>
        </p:txBody>
      </p:sp>
      <p:sp>
        <p:nvSpPr>
          <p:cNvPr id="3" name="Content Placeholder 2"/>
          <p:cNvSpPr>
            <a:spLocks noGrp="1"/>
          </p:cNvSpPr>
          <p:nvPr>
            <p:ph idx="1"/>
          </p:nvPr>
        </p:nvSpPr>
        <p:spPr/>
        <p:txBody>
          <a:bodyPr/>
          <a:lstStyle/>
          <a:p>
            <a:r>
              <a:rPr lang="en-US" dirty="0"/>
              <a:t>All tires use a tire valve, called a Schrader valve, to hold air </a:t>
            </a:r>
            <a:r>
              <a:rPr lang="en-US" dirty="0" smtClean="0"/>
              <a:t>in the </a:t>
            </a:r>
            <a:r>
              <a:rPr lang="en-US" dirty="0"/>
              <a:t>tire</a:t>
            </a:r>
            <a:r>
              <a:rPr lang="en-US" dirty="0" smtClean="0"/>
              <a:t>.</a:t>
            </a:r>
          </a:p>
          <a:p>
            <a:r>
              <a:rPr lang="en-US" dirty="0"/>
              <a:t>Most tire experts agree that the </a:t>
            </a:r>
            <a:r>
              <a:rPr lang="en-US" dirty="0" smtClean="0"/>
              <a:t>valve stem </a:t>
            </a:r>
            <a:r>
              <a:rPr lang="en-US" dirty="0"/>
              <a:t>(which includes the Schrader valve) should be replaced </a:t>
            </a:r>
            <a:r>
              <a:rPr lang="en-US" dirty="0" smtClean="0"/>
              <a:t>whenever tires </a:t>
            </a:r>
            <a:r>
              <a:rPr lang="en-US" dirty="0"/>
              <a:t>are </a:t>
            </a:r>
            <a:r>
              <a:rPr lang="en-US" dirty="0" smtClean="0"/>
              <a:t>replaced.</a:t>
            </a:r>
          </a:p>
          <a:p>
            <a:r>
              <a:rPr lang="en-US" dirty="0"/>
              <a:t>Aluminum (alloy) wheels often require special metal valve </a:t>
            </a:r>
            <a:r>
              <a:rPr lang="en-US" dirty="0" smtClean="0"/>
              <a:t>stems that </a:t>
            </a:r>
            <a:r>
              <a:rPr lang="en-US" dirty="0"/>
              <a:t>use a rubber washer and are actually bolted to the wheel.</a:t>
            </a:r>
            <a:endParaRPr lang="en-US" dirty="0"/>
          </a:p>
        </p:txBody>
      </p:sp>
    </p:spTree>
    <p:extLst>
      <p:ext uri="{BB962C8B-B14F-4D97-AF65-F5344CB8AC3E}">
        <p14:creationId xmlns:p14="http://schemas.microsoft.com/office/powerpoint/2010/main" val="387888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113.31 </a:t>
            </a:r>
            <a:r>
              <a:rPr lang="en-US" sz="2000" dirty="0">
                <a:latin typeface="+mj-lt"/>
              </a:rPr>
              <a:t>a) A rubber snap-in style tire valve assembly. (b) A metal clamp-type tire valve assembly used on most </a:t>
            </a:r>
            <a:r>
              <a:rPr lang="en-US" sz="2000" dirty="0" err="1">
                <a:latin typeface="+mj-lt"/>
              </a:rPr>
              <a:t>highpressure</a:t>
            </a:r>
            <a:r>
              <a:rPr lang="en-US" sz="2000" dirty="0">
                <a:latin typeface="+mj-lt"/>
              </a:rPr>
              <a:t> (over 60 PSI) tire applications such as is found on many trucks, RVs, and trailers. </a:t>
            </a:r>
            <a:endParaRPr lang="en-US" sz="2000" dirty="0">
              <a:latin typeface="+mj-lt"/>
            </a:endParaRPr>
          </a:p>
        </p:txBody>
      </p:sp>
      <p:pic>
        <p:nvPicPr>
          <p:cNvPr id="3" name="Picture 2" descr="The illustration shows the following:&#10;• The rubber snap-in style tire valve assembly has a cap attached to a conical valve body, which in turn is seated on a semispherical base.&#10;• The metal clamp-type tire valve assembly has a cap attached to a cylindrical valve body, which in turn is seated on a disc-shaped base. A retaining nut is installed over the bas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5028" y="2133600"/>
            <a:ext cx="43159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12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PARTS OF A </a:t>
            </a:r>
            <a:r>
              <a:rPr lang="en-US" dirty="0" smtClean="0">
                <a:latin typeface="+mj-lt"/>
              </a:rPr>
              <a:t>TIRE (3 OF 3)</a:t>
            </a:r>
            <a:endParaRPr lang="en-US" dirty="0">
              <a:latin typeface="+mj-lt"/>
            </a:endParaRPr>
          </a:p>
        </p:txBody>
      </p:sp>
      <p:sp>
        <p:nvSpPr>
          <p:cNvPr id="3" name="Content Placeholder 2"/>
          <p:cNvSpPr>
            <a:spLocks noGrp="1"/>
          </p:cNvSpPr>
          <p:nvPr>
            <p:ph idx="1"/>
          </p:nvPr>
        </p:nvSpPr>
        <p:spPr/>
        <p:txBody>
          <a:bodyPr/>
          <a:lstStyle/>
          <a:p>
            <a:r>
              <a:rPr lang="en-US" dirty="0" smtClean="0"/>
              <a:t>Inner Liner</a:t>
            </a:r>
          </a:p>
          <a:p>
            <a:pPr lvl="1"/>
            <a:r>
              <a:rPr lang="en-US" dirty="0"/>
              <a:t>The inner liner is the soft rubber lining (</a:t>
            </a:r>
            <a:r>
              <a:rPr lang="en-US" dirty="0" smtClean="0"/>
              <a:t>usually a </a:t>
            </a:r>
            <a:r>
              <a:rPr lang="en-US" dirty="0"/>
              <a:t>butyl rubber compound) on the inside of the tire that protects </a:t>
            </a:r>
            <a:r>
              <a:rPr lang="en-US" dirty="0" smtClean="0"/>
              <a:t>the body </a:t>
            </a:r>
            <a:r>
              <a:rPr lang="en-US" dirty="0"/>
              <a:t>plies and helps provide for self-sealing of small punctures</a:t>
            </a:r>
            <a:r>
              <a:rPr lang="en-US" dirty="0" smtClean="0"/>
              <a:t>.</a:t>
            </a:r>
          </a:p>
          <a:p>
            <a:r>
              <a:rPr lang="en-US" dirty="0" smtClean="0"/>
              <a:t>Major Splice</a:t>
            </a:r>
          </a:p>
          <a:p>
            <a:pPr lvl="1"/>
            <a:r>
              <a:rPr lang="en-US" dirty="0"/>
              <a:t>When the tire is assembled by a </a:t>
            </a:r>
            <a:r>
              <a:rPr lang="en-US" dirty="0" smtClean="0"/>
              <a:t>craftsperson on </a:t>
            </a:r>
            <a:r>
              <a:rPr lang="en-US" dirty="0"/>
              <a:t>a tire-building machine, the body plies, belts, and tread </a:t>
            </a:r>
            <a:r>
              <a:rPr lang="en-US" dirty="0" smtClean="0"/>
              <a:t>rubber are </a:t>
            </a:r>
            <a:r>
              <a:rPr lang="en-US" dirty="0"/>
              <a:t>spliced together.</a:t>
            </a:r>
            <a:endParaRPr lang="en-US" dirty="0"/>
          </a:p>
        </p:txBody>
      </p:sp>
    </p:spTree>
    <p:extLst>
      <p:ext uri="{BB962C8B-B14F-4D97-AF65-F5344CB8AC3E}">
        <p14:creationId xmlns:p14="http://schemas.microsoft.com/office/powerpoint/2010/main" val="301728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LUG NUTS</a:t>
            </a:r>
            <a:endParaRPr lang="en-US" dirty="0">
              <a:latin typeface="+mj-lt"/>
            </a:endParaRPr>
          </a:p>
        </p:txBody>
      </p:sp>
      <p:sp>
        <p:nvSpPr>
          <p:cNvPr id="3" name="Content Placeholder 2"/>
          <p:cNvSpPr>
            <a:spLocks noGrp="1"/>
          </p:cNvSpPr>
          <p:nvPr>
            <p:ph idx="1"/>
          </p:nvPr>
        </p:nvSpPr>
        <p:spPr/>
        <p:txBody>
          <a:bodyPr/>
          <a:lstStyle/>
          <a:p>
            <a:r>
              <a:rPr lang="en-US" dirty="0"/>
              <a:t>Lug nuts are used to hold a wheel to the brake disc, brake </a:t>
            </a:r>
            <a:r>
              <a:rPr lang="en-US" dirty="0" smtClean="0"/>
              <a:t>drum, or </a:t>
            </a:r>
            <a:r>
              <a:rPr lang="en-US" dirty="0"/>
              <a:t>wheel bearing assembly</a:t>
            </a:r>
            <a:r>
              <a:rPr lang="en-US" dirty="0" smtClean="0"/>
              <a:t>.</a:t>
            </a:r>
          </a:p>
          <a:p>
            <a:r>
              <a:rPr lang="en-US" dirty="0" smtClean="0"/>
              <a:t>Some vehicles use </a:t>
            </a:r>
            <a:r>
              <a:rPr lang="en-US" dirty="0"/>
              <a:t>a lug bolt</a:t>
            </a:r>
            <a:r>
              <a:rPr lang="en-US" i="1" dirty="0"/>
              <a:t> </a:t>
            </a:r>
            <a:r>
              <a:rPr lang="en-US" dirty="0"/>
              <a:t>that is threaded </a:t>
            </a:r>
            <a:r>
              <a:rPr lang="en-US" dirty="0" smtClean="0"/>
              <a:t>into a </a:t>
            </a:r>
            <a:r>
              <a:rPr lang="en-US" dirty="0"/>
              <a:t>hole in the brake drum or bearing assembly</a:t>
            </a:r>
            <a:r>
              <a:rPr lang="en-US" dirty="0" smtClean="0"/>
              <a:t>.</a:t>
            </a:r>
          </a:p>
          <a:p>
            <a:r>
              <a:rPr lang="en-US" dirty="0"/>
              <a:t>Typical lug nuts are tapered so that the wheel stud will </a:t>
            </a:r>
            <a:r>
              <a:rPr lang="en-US" dirty="0" smtClean="0"/>
              <a:t>center the </a:t>
            </a:r>
            <a:r>
              <a:rPr lang="en-US" dirty="0"/>
              <a:t>wheel onto the </a:t>
            </a:r>
            <a:r>
              <a:rPr lang="en-US" dirty="0" smtClean="0"/>
              <a:t>vehicle</a:t>
            </a:r>
          </a:p>
          <a:p>
            <a:r>
              <a:rPr lang="en-US" dirty="0"/>
              <a:t>Many alloy wheels use a shank-nut-type lug nut that </a:t>
            </a:r>
            <a:r>
              <a:rPr lang="en-US" dirty="0" smtClean="0"/>
              <a:t>has straight </a:t>
            </a:r>
            <a:r>
              <a:rPr lang="en-US" dirty="0"/>
              <a:t>sides without a </a:t>
            </a:r>
            <a:r>
              <a:rPr lang="en-US" dirty="0" smtClean="0"/>
              <a:t>taper</a:t>
            </a:r>
          </a:p>
          <a:p>
            <a:r>
              <a:rPr lang="en-US" dirty="0" smtClean="0"/>
              <a:t>Lug Studs are pressed into the hub or axle.</a:t>
            </a:r>
            <a:endParaRPr lang="en-US" dirty="0"/>
          </a:p>
        </p:txBody>
      </p:sp>
    </p:spTree>
    <p:extLst>
      <p:ext uri="{BB962C8B-B14F-4D97-AF65-F5344CB8AC3E}">
        <p14:creationId xmlns:p14="http://schemas.microsoft.com/office/powerpoint/2010/main" val="407776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113.32 </a:t>
            </a:r>
            <a:r>
              <a:rPr lang="en-US" sz="2400" dirty="0">
                <a:latin typeface="+mj-lt"/>
              </a:rPr>
              <a:t>Various styles of lug nuts</a:t>
            </a:r>
            <a:endParaRPr lang="en-US" dirty="0">
              <a:latin typeface="+mj-lt"/>
            </a:endParaRPr>
          </a:p>
        </p:txBody>
      </p:sp>
      <p:pic>
        <p:nvPicPr>
          <p:cNvPr id="3" name="Picture 2" descr="An illustration compares various styles of lug nuts. Standard tapered nuts are tapered neat the edges, tapered acorn style nuts have a cap on the nut, and straight shank nuts have a capped side and the other side has a straight sha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2852" y="1600200"/>
            <a:ext cx="5878292" cy="453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1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809750"/>
            <a:ext cx="58864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47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113.33 </a:t>
            </a:r>
            <a:r>
              <a:rPr lang="en-US" sz="2400" dirty="0">
                <a:latin typeface="+mj-lt"/>
              </a:rPr>
              <a:t>(a) A typical knock-off-type wheel showing the large three prong wing nuts and the threads on the wheel hub</a:t>
            </a:r>
            <a:endParaRPr lang="en-US" dirty="0">
              <a:latin typeface="+mj-lt"/>
            </a:endParaRPr>
          </a:p>
        </p:txBody>
      </p:sp>
      <p:pic>
        <p:nvPicPr>
          <p:cNvPr id="3" name="Picture 2" descr="A photo shows a typical knock-off-type wheel showing the large three prong wing nuts and the threads on the wheel hub and a lookalike knock-off wheel that looks like a knock-off but uses lug nut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22845"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7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113.33 </a:t>
            </a:r>
            <a:r>
              <a:rPr lang="en-US" sz="2400" dirty="0">
                <a:latin typeface="+mj-lt"/>
              </a:rPr>
              <a:t>(b) A lookalike knock-off wheel that looks like a knock-off but uses lug nuts</a:t>
            </a:r>
            <a:endParaRPr lang="en-US" dirty="0">
              <a:latin typeface="+mj-lt"/>
            </a:endParaRPr>
          </a:p>
        </p:txBody>
      </p:sp>
      <p:pic>
        <p:nvPicPr>
          <p:cNvPr id="3" name="Picture 2" descr="A photo shows a typical knock-off-type wheel showing the large three prong wing nuts and the threads on the wheel hub and a lookalike knock-off wheel that looks like a knock-off but uses lug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7613" y="2120341"/>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5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a:latin typeface="+mj-lt"/>
              </a:rPr>
              <a:t>TIRE INSPECTION</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000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3595"/>
            <a:ext cx="8229600" cy="1107996"/>
          </a:xfrm>
        </p:spPr>
        <p:txBody>
          <a:bodyPr>
            <a:spAutoFit/>
          </a:bodyPr>
          <a:lstStyle/>
          <a:p>
            <a:r>
              <a:rPr lang="en-US" sz="2400" b="0" dirty="0" smtClean="0">
                <a:latin typeface="+mj-lt"/>
              </a:rPr>
              <a:t>1. Check </a:t>
            </a:r>
            <a:r>
              <a:rPr lang="en-US" sz="2400" b="0" dirty="0">
                <a:latin typeface="+mj-lt"/>
              </a:rPr>
              <a:t>the tire information placard, usually located on </a:t>
            </a:r>
            <a:r>
              <a:rPr lang="en-US" sz="2400" b="0" dirty="0" smtClean="0">
                <a:latin typeface="+mj-lt"/>
              </a:rPr>
              <a:t>the driver’s </a:t>
            </a:r>
            <a:r>
              <a:rPr lang="en-US" sz="2400" b="0" dirty="0">
                <a:latin typeface="+mj-lt"/>
              </a:rPr>
              <a:t>door or door jamb, for the specified tire size </a:t>
            </a:r>
            <a:r>
              <a:rPr lang="en-US" sz="2400" b="0" dirty="0" smtClean="0">
                <a:latin typeface="+mj-lt"/>
              </a:rPr>
              <a:t>and inflation </a:t>
            </a:r>
            <a:r>
              <a:rPr lang="en-US" sz="2400" b="0" dirty="0">
                <a:latin typeface="+mj-lt"/>
              </a:rPr>
              <a:t>pressure.</a:t>
            </a:r>
            <a:endParaRPr lang="en-US" sz="2400" dirty="0">
              <a:latin typeface="+mj-lt"/>
            </a:endParaRPr>
          </a:p>
        </p:txBody>
      </p:sp>
      <p:pic>
        <p:nvPicPr>
          <p:cNvPr id="4" name="Picture 2" descr="A photo shows a tire information placard indicating the recommended tire infl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8507" y="1524000"/>
            <a:ext cx="6906986" cy="457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669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1758" y="685800"/>
            <a:ext cx="8229600" cy="369332"/>
          </a:xfrm>
        </p:spPr>
        <p:txBody>
          <a:bodyPr>
            <a:spAutoFit/>
          </a:bodyPr>
          <a:lstStyle/>
          <a:p>
            <a:r>
              <a:rPr lang="en-US" sz="2400" b="0" dirty="0" smtClean="0">
                <a:latin typeface="+mj-lt"/>
              </a:rPr>
              <a:t>2. Visually </a:t>
            </a:r>
            <a:r>
              <a:rPr lang="en-US" sz="2400" b="0" dirty="0">
                <a:latin typeface="+mj-lt"/>
              </a:rPr>
              <a:t>check the tires for abnormal wear or damage.</a:t>
            </a:r>
            <a:endParaRPr lang="en-US" sz="2400" dirty="0">
              <a:latin typeface="+mj-lt"/>
            </a:endParaRPr>
          </a:p>
        </p:txBody>
      </p:sp>
      <p:pic>
        <p:nvPicPr>
          <p:cNvPr id="4" name="Picture 2" descr="A photo shows visual inspection of a tire for damag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99459" y="1524000"/>
            <a:ext cx="6934198" cy="459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604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87378" y="533400"/>
            <a:ext cx="8229600" cy="738664"/>
          </a:xfrm>
        </p:spPr>
        <p:txBody>
          <a:bodyPr>
            <a:spAutoFit/>
          </a:bodyPr>
          <a:lstStyle/>
          <a:p>
            <a:r>
              <a:rPr lang="en-US" sz="2400" b="0" dirty="0" smtClean="0">
                <a:latin typeface="+mj-lt"/>
              </a:rPr>
              <a:t>3. Remove </a:t>
            </a:r>
            <a:r>
              <a:rPr lang="en-US" sz="2400" b="0" dirty="0">
                <a:latin typeface="+mj-lt"/>
              </a:rPr>
              <a:t>the tire valve cap and visually check the </a:t>
            </a:r>
            <a:r>
              <a:rPr lang="en-US" sz="2400" b="0" dirty="0" smtClean="0">
                <a:latin typeface="+mj-lt"/>
              </a:rPr>
              <a:t>condition of </a:t>
            </a:r>
            <a:r>
              <a:rPr lang="en-US" sz="2400" b="0" dirty="0">
                <a:latin typeface="+mj-lt"/>
              </a:rPr>
              <a:t>the valve stem.</a:t>
            </a:r>
            <a:endParaRPr lang="en-US" sz="2400" dirty="0">
              <a:latin typeface="+mj-lt"/>
            </a:endParaRPr>
          </a:p>
        </p:txBody>
      </p:sp>
      <p:pic>
        <p:nvPicPr>
          <p:cNvPr id="4" name="Picture 2" descr="A photo shows a technician removing the tire valve cap and performing a visual check of the condition of the valve 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7671" y="1600200"/>
            <a:ext cx="6809014" cy="451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844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65499" y="228600"/>
            <a:ext cx="8229600" cy="1107996"/>
          </a:xfrm>
        </p:spPr>
        <p:txBody>
          <a:bodyPr>
            <a:spAutoFit/>
          </a:bodyPr>
          <a:lstStyle/>
          <a:p>
            <a:r>
              <a:rPr lang="en-US" sz="2400" b="0" dirty="0" smtClean="0">
                <a:latin typeface="+mj-lt"/>
              </a:rPr>
              <a:t>4. Check </a:t>
            </a:r>
            <a:r>
              <a:rPr lang="en-US" sz="2400" b="0" dirty="0">
                <a:latin typeface="+mj-lt"/>
              </a:rPr>
              <a:t>inflation pressure by pushing the </a:t>
            </a:r>
            <a:r>
              <a:rPr lang="en-US" sz="2400" b="0" dirty="0" smtClean="0">
                <a:latin typeface="+mj-lt"/>
              </a:rPr>
              <a:t>tire-pressure gauge </a:t>
            </a:r>
            <a:r>
              <a:rPr lang="en-US" sz="2400" b="0" dirty="0">
                <a:latin typeface="+mj-lt"/>
              </a:rPr>
              <a:t>straight onto the end of the tire valve. If </a:t>
            </a:r>
            <a:r>
              <a:rPr lang="en-US" sz="2400" b="0" dirty="0" smtClean="0">
                <a:latin typeface="+mj-lt"/>
              </a:rPr>
              <a:t>a “hissing</a:t>
            </a:r>
            <a:r>
              <a:rPr lang="en-US" sz="2400" b="0" dirty="0">
                <a:latin typeface="+mj-lt"/>
              </a:rPr>
              <a:t>” sound is heard, then the reading will not </a:t>
            </a:r>
            <a:r>
              <a:rPr lang="en-US" sz="2400" b="0" dirty="0" smtClean="0">
                <a:latin typeface="+mj-lt"/>
              </a:rPr>
              <a:t>be accurate</a:t>
            </a:r>
            <a:r>
              <a:rPr lang="en-US" sz="2400" b="0" dirty="0">
                <a:latin typeface="+mj-lt"/>
              </a:rPr>
              <a:t>.</a:t>
            </a:r>
            <a:endParaRPr lang="en-US" sz="2400" dirty="0">
              <a:latin typeface="+mj-lt"/>
            </a:endParaRPr>
          </a:p>
        </p:txBody>
      </p:sp>
      <p:pic>
        <p:nvPicPr>
          <p:cNvPr id="4" name="Picture 2" descr="A photo shows a tire pressure gauge pushed against the tire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5599" y="1600200"/>
            <a:ext cx="6629400" cy="439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59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113.1 </a:t>
            </a:r>
            <a:r>
              <a:rPr lang="en-US" sz="2400" dirty="0">
                <a:latin typeface="+mj-lt"/>
              </a:rPr>
              <a:t>(a) A typical tire tread depth gauge. The center movable plunger is pushed down into the groove of the tire</a:t>
            </a:r>
            <a:endParaRPr lang="en-US" sz="2400" dirty="0">
              <a:latin typeface="+mj-lt"/>
            </a:endParaRPr>
          </a:p>
        </p:txBody>
      </p:sp>
      <p:pic>
        <p:nvPicPr>
          <p:cNvPr id="5" name="Picture 2" descr="A photo shows a typical tire thread depth gauge with a flat surface and a thin plunger in the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8581" y="1752600"/>
            <a:ext cx="2898498" cy="454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9" y="228600"/>
            <a:ext cx="8229600" cy="1107996"/>
          </a:xfrm>
        </p:spPr>
        <p:txBody>
          <a:bodyPr>
            <a:spAutoFit/>
          </a:bodyPr>
          <a:lstStyle/>
          <a:p>
            <a:r>
              <a:rPr lang="en-US" sz="2400" b="0" dirty="0" smtClean="0">
                <a:latin typeface="+mj-lt"/>
              </a:rPr>
              <a:t>5. Read </a:t>
            </a:r>
            <a:r>
              <a:rPr lang="en-US" sz="2400" b="0" dirty="0">
                <a:latin typeface="+mj-lt"/>
              </a:rPr>
              <a:t>the pressure and compare to specifications. </a:t>
            </a:r>
            <a:r>
              <a:rPr lang="en-US" sz="2400" b="0" dirty="0" smtClean="0">
                <a:latin typeface="+mj-lt"/>
              </a:rPr>
              <a:t>Use an </a:t>
            </a:r>
            <a:r>
              <a:rPr lang="en-US" sz="2400" b="0" dirty="0">
                <a:latin typeface="+mj-lt"/>
              </a:rPr>
              <a:t>analog or digital gauge if possible which have </a:t>
            </a:r>
            <a:r>
              <a:rPr lang="en-US" sz="2400" b="0" dirty="0" smtClean="0">
                <a:latin typeface="+mj-lt"/>
              </a:rPr>
              <a:t>been proven </a:t>
            </a:r>
            <a:r>
              <a:rPr lang="en-US" sz="2400" b="0" dirty="0">
                <a:latin typeface="+mj-lt"/>
              </a:rPr>
              <a:t>to be more accurate than a </a:t>
            </a:r>
            <a:r>
              <a:rPr lang="en-US" sz="2400" b="0" dirty="0" smtClean="0">
                <a:latin typeface="+mj-lt"/>
              </a:rPr>
              <a:t>mechanical pencil type gauge</a:t>
            </a:r>
            <a:r>
              <a:rPr lang="en-US" sz="2400" b="0" dirty="0">
                <a:latin typeface="+mj-lt"/>
              </a:rPr>
              <a:t>.</a:t>
            </a:r>
            <a:endParaRPr lang="en-US" sz="2400" dirty="0">
              <a:latin typeface="+mj-lt"/>
            </a:endParaRPr>
          </a:p>
        </p:txBody>
      </p:sp>
      <p:pic>
        <p:nvPicPr>
          <p:cNvPr id="4" name="Picture 2" descr="A photo shows a reading of 30 on a tire pressure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7684" y="1524000"/>
            <a:ext cx="6988630" cy="463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3290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9" y="762000"/>
            <a:ext cx="8229600" cy="369332"/>
          </a:xfrm>
        </p:spPr>
        <p:txBody>
          <a:bodyPr>
            <a:spAutoFit/>
          </a:bodyPr>
          <a:lstStyle/>
          <a:p>
            <a:r>
              <a:rPr lang="en-US" sz="2400" b="0" dirty="0" smtClean="0">
                <a:latin typeface="+mj-lt"/>
              </a:rPr>
              <a:t>6. A </a:t>
            </a:r>
            <a:r>
              <a:rPr lang="en-US" sz="2400" b="0" dirty="0">
                <a:latin typeface="+mj-lt"/>
              </a:rPr>
              <a:t>typical tire tread depth gauge.</a:t>
            </a:r>
            <a:endParaRPr lang="en-US" sz="2400" dirty="0">
              <a:latin typeface="+mj-lt"/>
            </a:endParaRPr>
          </a:p>
        </p:txBody>
      </p:sp>
      <p:pic>
        <p:nvPicPr>
          <p:cNvPr id="4" name="Picture 2" descr="A photo shows a typical tire depth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7298" y="1600200"/>
            <a:ext cx="6629402" cy="439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976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8" y="457200"/>
            <a:ext cx="8229600" cy="738664"/>
          </a:xfrm>
        </p:spPr>
        <p:txBody>
          <a:bodyPr>
            <a:spAutoFit/>
          </a:bodyPr>
          <a:lstStyle/>
          <a:p>
            <a:r>
              <a:rPr lang="en-US" sz="2400" b="0" dirty="0" smtClean="0">
                <a:latin typeface="+mj-lt"/>
              </a:rPr>
              <a:t>7. The </a:t>
            </a:r>
            <a:r>
              <a:rPr lang="en-US" sz="2400" b="0" dirty="0">
                <a:latin typeface="+mj-lt"/>
              </a:rPr>
              <a:t>blade of the tire tread depth gauge is pushed </a:t>
            </a:r>
            <a:r>
              <a:rPr lang="en-US" sz="2400" b="0" dirty="0" smtClean="0">
                <a:latin typeface="+mj-lt"/>
              </a:rPr>
              <a:t>down into </a:t>
            </a:r>
            <a:r>
              <a:rPr lang="en-US" sz="2400" b="0" dirty="0">
                <a:latin typeface="+mj-lt"/>
              </a:rPr>
              <a:t>the groove of the tire at the lowest part.</a:t>
            </a:r>
            <a:endParaRPr lang="en-US" sz="2400" dirty="0">
              <a:latin typeface="+mj-lt"/>
            </a:endParaRPr>
          </a:p>
        </p:txBody>
      </p:sp>
      <p:pic>
        <p:nvPicPr>
          <p:cNvPr id="4" name="Picture 2" descr="A photo shows the pin of a tire thread depth gauge pushed down into the grove of a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3713" y="1471219"/>
            <a:ext cx="6616570" cy="438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22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49036" y="228600"/>
            <a:ext cx="8229600" cy="1107996"/>
          </a:xfrm>
        </p:spPr>
        <p:txBody>
          <a:bodyPr>
            <a:spAutoFit/>
          </a:bodyPr>
          <a:lstStyle/>
          <a:p>
            <a:r>
              <a:rPr lang="en-US" sz="2400" b="0" dirty="0" smtClean="0">
                <a:latin typeface="+mj-lt"/>
              </a:rPr>
              <a:t>8. Remove </a:t>
            </a:r>
            <a:r>
              <a:rPr lang="en-US" sz="2400" b="0" dirty="0">
                <a:latin typeface="+mj-lt"/>
              </a:rPr>
              <a:t>the gauge from the tire and read the </a:t>
            </a:r>
            <a:r>
              <a:rPr lang="en-US" sz="2400" b="0" dirty="0" smtClean="0">
                <a:latin typeface="+mj-lt"/>
              </a:rPr>
              <a:t>tread depth </a:t>
            </a:r>
            <a:r>
              <a:rPr lang="en-US" sz="2400" b="0" dirty="0">
                <a:latin typeface="+mj-lt"/>
              </a:rPr>
              <a:t>at the metal housing. Tread depth is </a:t>
            </a:r>
            <a:r>
              <a:rPr lang="en-US" sz="2400" b="0" dirty="0" smtClean="0">
                <a:latin typeface="+mj-lt"/>
              </a:rPr>
              <a:t>usually measured </a:t>
            </a:r>
            <a:r>
              <a:rPr lang="en-US" sz="2400" b="0" dirty="0">
                <a:latin typeface="+mj-lt"/>
              </a:rPr>
              <a:t>in 1/32’s of an inch.</a:t>
            </a:r>
            <a:endParaRPr lang="en-US" sz="2400" dirty="0">
              <a:latin typeface="+mj-lt"/>
            </a:endParaRPr>
          </a:p>
        </p:txBody>
      </p:sp>
      <p:pic>
        <p:nvPicPr>
          <p:cNvPr id="1026" name="Picture 2" descr="A photo shows the reading on a tire depth gauge of 1 by 32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7301" y="1482202"/>
            <a:ext cx="6613070" cy="438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9505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8" y="152400"/>
            <a:ext cx="8229600" cy="1107996"/>
          </a:xfrm>
        </p:spPr>
        <p:txBody>
          <a:bodyPr>
            <a:spAutoFit/>
          </a:bodyPr>
          <a:lstStyle/>
          <a:p>
            <a:r>
              <a:rPr lang="en-US" sz="2400" b="0" dirty="0" smtClean="0">
                <a:latin typeface="+mj-lt"/>
              </a:rPr>
              <a:t>9. If </a:t>
            </a:r>
            <a:r>
              <a:rPr lang="en-US" sz="2400" b="0" dirty="0">
                <a:latin typeface="+mj-lt"/>
              </a:rPr>
              <a:t>the top of Lincoln’s head is visible, then the </a:t>
            </a:r>
            <a:r>
              <a:rPr lang="en-US" sz="2400" b="0" dirty="0" smtClean="0">
                <a:latin typeface="+mj-lt"/>
              </a:rPr>
              <a:t>tread depth </a:t>
            </a:r>
            <a:r>
              <a:rPr lang="en-US" sz="2400" b="0" dirty="0">
                <a:latin typeface="+mj-lt"/>
              </a:rPr>
              <a:t>is lower than 2/32 inch, which is the legal limit </a:t>
            </a:r>
            <a:r>
              <a:rPr lang="en-US" sz="2400" b="0" dirty="0" smtClean="0">
                <a:latin typeface="+mj-lt"/>
              </a:rPr>
              <a:t>in many </a:t>
            </a:r>
            <a:r>
              <a:rPr lang="en-US" sz="2400" b="0" dirty="0">
                <a:latin typeface="+mj-lt"/>
              </a:rPr>
              <a:t>states.</a:t>
            </a:r>
            <a:endParaRPr lang="en-US" sz="2400" dirty="0">
              <a:latin typeface="+mj-lt"/>
            </a:endParaRPr>
          </a:p>
        </p:txBody>
      </p:sp>
      <p:pic>
        <p:nvPicPr>
          <p:cNvPr id="4" name="Picture 2" descr="An illustration shows a one cent coin inserted into the tire gro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1160" y="1524000"/>
            <a:ext cx="6841676" cy="453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872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19" y="152400"/>
            <a:ext cx="8229600" cy="1097280"/>
          </a:xfrm>
        </p:spPr>
        <p:txBody>
          <a:bodyPr/>
          <a:lstStyle/>
          <a:p>
            <a:r>
              <a:rPr lang="en-IN" sz="2400" dirty="0">
                <a:latin typeface="+mj-lt"/>
              </a:rPr>
              <a:t>Figure 113.1 </a:t>
            </a:r>
            <a:r>
              <a:rPr lang="en-US" sz="2400" dirty="0">
                <a:latin typeface="+mj-lt"/>
              </a:rPr>
              <a:t>(b) The tread depth is read at the top edge of the sleeve. In this example, the tread depth is 6/32 inch</a:t>
            </a:r>
            <a:endParaRPr lang="en-US" sz="2400" dirty="0">
              <a:latin typeface="+mj-lt"/>
            </a:endParaRPr>
          </a:p>
        </p:txBody>
      </p:sp>
      <p:pic>
        <p:nvPicPr>
          <p:cNvPr id="6" name="Picture 2" descr="A photo shows a graduated scale on a typical tire tread depth gau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1996" y="1981200"/>
            <a:ext cx="4303447" cy="381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618</TotalTime>
  <Words>3338</Words>
  <Application>Microsoft Office PowerPoint</Application>
  <PresentationFormat>On-screen Show (4:3)</PresentationFormat>
  <Paragraphs>201</Paragraphs>
  <Slides>85</Slides>
  <Notes>0</Notes>
  <HiddenSlides>0</HiddenSlides>
  <MMClips>0</MMClips>
  <ScaleCrop>false</ScaleCrop>
  <HeadingPairs>
    <vt:vector size="4" baseType="variant">
      <vt:variant>
        <vt:lpstr>Theme</vt:lpstr>
      </vt:variant>
      <vt:variant>
        <vt:i4>6</vt:i4>
      </vt:variant>
      <vt:variant>
        <vt:lpstr>Slide Titles</vt:lpstr>
      </vt:variant>
      <vt:variant>
        <vt:i4>85</vt:i4>
      </vt:variant>
    </vt:vector>
  </HeadingPairs>
  <TitlesOfParts>
    <vt:vector size="9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INTRODUCTION TO TIRES</vt:lpstr>
      <vt:lpstr>PARTS OF A TIRE (1 OF 3)</vt:lpstr>
      <vt:lpstr>PARTS OF A TIRE (2 OF 3)</vt:lpstr>
      <vt:lpstr>PARTS OF A TIRE (3 OF 3)</vt:lpstr>
      <vt:lpstr>Figure 113.1 (a) A typical tire tread depth gauge. The center movable plunger is pushed down into the groove of the tire</vt:lpstr>
      <vt:lpstr>Figure 113.1 (b) The tread depth is read at the top edge of the sleeve. In this example, the tread depth is 6/32 inch</vt:lpstr>
      <vt:lpstr>Figure 113.2 Wear indicators (wear bars) are strips of bald tread that show when the tread depth is down to 2/32 inch, which is the legal limit in many states</vt:lpstr>
      <vt:lpstr>Figure 113.3 The tire tread runs around the circumference of the tire, and its pattern helps maintain traction. The ribs provide grip, while the grooves direct any water on the road away from the surface. The sipes help the tire grip the road</vt:lpstr>
      <vt:lpstr>Figure 113.4 Hydroplaning can occur at speeds as low as 30 mph (48 km/h). If the water is deep enough and the tire tread cannot evacuate water through its grooves fast enough, the tire can be lifted off the road surface by a layer of water. </vt:lpstr>
      <vt:lpstr>Figure 113.5 Typical construction of a radial tire. Some tires have only one body ply, and some tires use more than two belt plies</vt:lpstr>
      <vt:lpstr>Figure 113.6 The major splice of a tire can often be seen and felt on the inside of the tire. The person who assembles (builds) the tire usually places a sticker near the major splice as a means of identification for quality control</vt:lpstr>
      <vt:lpstr>QUESTION 1: ?</vt:lpstr>
      <vt:lpstr>ANSWER 1:</vt:lpstr>
      <vt:lpstr>TIRE MOLDING</vt:lpstr>
      <vt:lpstr>Figure 113.7 Complete stage 1 (body plies, sidewall components, and beads) 2. Building drum expands in preparation to receive the belts and tread 3. Application of belt #1. 4. Application of belt #2. 5. Application of the tread 6. Drum retracts to release the completed green (uncured) tire</vt:lpstr>
      <vt:lpstr>Figure 113.8 After the entire tire has been assembled into a completed “green” tire, it is placed into a tire-molding machine where the tire is molded into shape and the rubber is changed chemically by the heat. This nonreversible chemical reaction is called vulcanization</vt:lpstr>
      <vt:lpstr>SERVICE DESCRIPTION</vt:lpstr>
      <vt:lpstr>Figure 113.9 (a) Tire size designation includes cross-sectional width and aspect ratio. The aspect ratio is the proportional relationship between the width and the height of the tire expressed as a percentage. (b) Cross-sectional view of a typical tire showing the terminology</vt:lpstr>
      <vt:lpstr>HIGH-FLOTATION TIRES</vt:lpstr>
      <vt:lpstr>HOW MUCH BIGGER CAN I GO?</vt:lpstr>
      <vt:lpstr>Figure 113.10 Notice that the overall outside diameter of the tire remains almost the same and at the same time the aspect ratio is decreased and the rim diameter is increased</vt:lpstr>
      <vt:lpstr>LOAD INDEX AND EQUIVALENT LOADS</vt:lpstr>
      <vt:lpstr>Figure 113.11 Typical sidewall markings for load index and speed rating following the tire size</vt:lpstr>
      <vt:lpstr>SPEED RATINGS</vt:lpstr>
      <vt:lpstr>TIRE PRESSURE AND TRACTION</vt:lpstr>
      <vt:lpstr>Figure 113.12 A typical door placard used on a General Motors vehicle indicating the recommended tire inflation. Note that the information also includes the size and speed rating of the tire as well as the recommended wheel size</vt:lpstr>
      <vt:lpstr>RIM WIDTH AND TIRE SIZE</vt:lpstr>
      <vt:lpstr>UNIFORM TIRE QUALITY GRADING SYSTEM (1 OF 3)</vt:lpstr>
      <vt:lpstr>UNIFORM TIRE QUALITY GRADING SYSTEM (2 OF 3)</vt:lpstr>
      <vt:lpstr>UNIFORM TIRE QUALITY GRADING SYSTEM (3 OF 3)</vt:lpstr>
      <vt:lpstr>Figure 113.13 Typical “Uniform Tire Quality Grading System” (UTQGS) ratings imprinted on the tire sidewall</vt:lpstr>
      <vt:lpstr>QUESTION 2: ?</vt:lpstr>
      <vt:lpstr>ANSWER 2:</vt:lpstr>
      <vt:lpstr>ALL-SEASON TIRE DESIGNATION</vt:lpstr>
      <vt:lpstr>DOT TIRE CODE</vt:lpstr>
      <vt:lpstr>Figure 113.14 Typical DOT date code. This tire was built the 12th week of 2015</vt:lpstr>
      <vt:lpstr>TIRE CONICITY AND PLY STEER</vt:lpstr>
      <vt:lpstr>Figure 113.15 Conicity is a fault in the tire that can cause the vehicle to pull to one side due to the cone effect (shape) of the tire</vt:lpstr>
      <vt:lpstr>Figure 113.16 Notice the angle of the belt material in this worn tire. The angle of the belt fabric can cause a “ply steer” or slight pulling force toward one side of the vehicle</vt:lpstr>
      <vt:lpstr>VEHICLE HANDLING AND TIRE SLIP ANGLE</vt:lpstr>
      <vt:lpstr>Figure 113.17 Slip angle is the angle between the direction the tire tread is heading and the direction it is pointed</vt:lpstr>
      <vt:lpstr>SPARE TIRES</vt:lpstr>
      <vt:lpstr>RUN-FLAT TIRES (1 OF 2)</vt:lpstr>
      <vt:lpstr>RUN-FLAT TIRES (2 OF 2)</vt:lpstr>
      <vt:lpstr>Figure 113.18 Cutaway of a run-flat tire showing the reinforced sidewalls and the required pressure sensor</vt:lpstr>
      <vt:lpstr>Figure 113.19 A conventional tire on the left and a run-flat tire on the right, showing what happens when there is no air in the tire</vt:lpstr>
      <vt:lpstr>Figure 113.20 The PAX run-flat tire system is composed of three unique components—a special asymmetrical wheel, a urethane support ring, and a special tire</vt:lpstr>
      <vt:lpstr>GENERAL MOTORS TPC RATINGS</vt:lpstr>
      <vt:lpstr>Figure 113.21 The Tire Performance Criteria (TPC) specification number is imprinted on the sidewall of all tires used on General Motors vehicles from the factory</vt:lpstr>
      <vt:lpstr>WHEELS (1 OF 3)</vt:lpstr>
      <vt:lpstr>WHEELS (2 OF 3)</vt:lpstr>
      <vt:lpstr>WHEELS (3 OF 3)</vt:lpstr>
      <vt:lpstr>Figure 113.22 The size of the wheel is usually cast or stamped into the wheel. This wheel is 7 inch wide. The letter “J” refers to the contour of the bead seat area of the wheel</vt:lpstr>
      <vt:lpstr>Figure 113.23 The wheel rim well provides a space for the tire to fit during mounting; the bead seat provides a tire-to-wheel sealing surface; the flange holds the beads in place</vt:lpstr>
      <vt:lpstr>Figure 113.24 A cross section of a wheel showing part designations</vt:lpstr>
      <vt:lpstr>Figure 113.25 Offset is the distance between the centerline of the wheel and the wheel mounting surface</vt:lpstr>
      <vt:lpstr>Figure 113.26 Back spacing (rear spacing) is the distance from the mounting pad to the edge of the rim. Most custom wheels use this measurement method to indicate the location of the mounting pad in relation to the rim</vt:lpstr>
      <vt:lpstr>Figure 113.27 Bolt circle is the diameter of a circle that can be drawn through the center of each lug hole or stud. The bolt circle is sometimes referred to as PCD for pitch circle diameter</vt:lpstr>
      <vt:lpstr>Figure 113.28 Measuring the bolt circle on a five-lug wheel is difficult, but a quick and easy way includes measuring as shown to determine the approximate bolt circle of a five-lug wheel</vt:lpstr>
      <vt:lpstr>Figure 113.29 Measure center-to-center distance and compare the distance to the figures in the chart in the text to determine the diameter for a five-lug bolt circle</vt:lpstr>
      <vt:lpstr>FREQUENTLY ASKED QUESTION</vt:lpstr>
      <vt:lpstr>Figure 113.30 A typical JWL symbol for the Japan Wheel Light Metal standard mark</vt:lpstr>
      <vt:lpstr>QUESTION 3: ?</vt:lpstr>
      <vt:lpstr>ANSWER 3:</vt:lpstr>
      <vt:lpstr>TIRE VALVES</vt:lpstr>
      <vt:lpstr>Figure 113.31 a) A rubber snap-in style tire valve assembly. (b) A metal clamp-type tire valve assembly used on most highpressure (over 60 PSI) tire applications such as is found on many trucks, RVs, and trailers. </vt:lpstr>
      <vt:lpstr>LUG NUTS</vt:lpstr>
      <vt:lpstr>Figure 113.32 Various styles of lug nuts</vt:lpstr>
      <vt:lpstr>FREQUENTLY ASKED QUESTION</vt:lpstr>
      <vt:lpstr>Figure 113.33 (a) A typical knock-off-type wheel showing the large three prong wing nuts and the threads on the wheel hub</vt:lpstr>
      <vt:lpstr>Figure 113.33 (b) A lookalike knock-off wheel that looks like a knock-off but uses lug nuts</vt:lpstr>
      <vt:lpstr>TIRE INSPECTION</vt:lpstr>
      <vt:lpstr>1. Check the tire information placard, usually located on the driver’s door or door jamb, for the specified tire size and inflation pressure.</vt:lpstr>
      <vt:lpstr>2. Visually check the tires for abnormal wear or damage.</vt:lpstr>
      <vt:lpstr>3. Remove the tire valve cap and visually check the condition of the valve stem.</vt:lpstr>
      <vt:lpstr>4. Check inflation pressure by pushing the tire-pressure gauge straight onto the end of the tire valve. If a “hissing” sound is heard, then the reading will not be accurate.</vt:lpstr>
      <vt:lpstr>5. Read the pressure and compare to specifications. Use an analog or digital gauge if possible which have been proven to be more accurate than a mechanical pencil type gauge.</vt:lpstr>
      <vt:lpstr>6. A typical tire tread depth gauge.</vt:lpstr>
      <vt:lpstr>7. The blade of the tire tread depth gauge is pushed down into the groove of the tire at the lowest part.</vt:lpstr>
      <vt:lpstr>8. Remove the gauge from the tire and read the tread depth at the metal housing. Tread depth is usually measured in 1/32’s of an inch.</vt:lpstr>
      <vt:lpstr>9. If the top of Lincoln’s head is visible, then the tread depth is lower than 2/32 inch, which is the legal limit in many states.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113</dc:title>
  <dc:creator>Curt &amp; Tammy</dc:creator>
  <cp:lastModifiedBy>Curt &amp; Tammy</cp:lastModifiedBy>
  <cp:revision>64</cp:revision>
  <dcterms:created xsi:type="dcterms:W3CDTF">2018-09-25T19:30:15Z</dcterms:created>
  <dcterms:modified xsi:type="dcterms:W3CDTF">2019-07-07T01:34:15Z</dcterms:modified>
</cp:coreProperties>
</file>