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34" r:id="rId12"/>
    <p:sldId id="335" r:id="rId13"/>
    <p:sldId id="274" r:id="rId14"/>
    <p:sldId id="316" r:id="rId15"/>
    <p:sldId id="317" r:id="rId16"/>
    <p:sldId id="336" r:id="rId17"/>
    <p:sldId id="337" r:id="rId18"/>
    <p:sldId id="270" r:id="rId19"/>
    <p:sldId id="318" r:id="rId20"/>
    <p:sldId id="326" r:id="rId21"/>
    <p:sldId id="327" r:id="rId22"/>
    <p:sldId id="272" r:id="rId23"/>
    <p:sldId id="328" r:id="rId24"/>
    <p:sldId id="329" r:id="rId25"/>
    <p:sldId id="267" r:id="rId26"/>
    <p:sldId id="268" r:id="rId27"/>
    <p:sldId id="338" r:id="rId28"/>
    <p:sldId id="339" r:id="rId29"/>
    <p:sldId id="340" r:id="rId30"/>
    <p:sldId id="330" r:id="rId31"/>
    <p:sldId id="331" r:id="rId32"/>
    <p:sldId id="332" r:id="rId33"/>
    <p:sldId id="341" r:id="rId34"/>
    <p:sldId id="333" r:id="rId35"/>
    <p:sldId id="286" r:id="rId36"/>
    <p:sldId id="287" r:id="rId37"/>
    <p:sldId id="32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112</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Electronic Stability Control Systems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112.3 </a:t>
            </a:r>
            <a:r>
              <a:rPr lang="en-US" sz="2000" dirty="0">
                <a:latin typeface="+mj-lt"/>
              </a:rPr>
              <a:t>Using a simulator is the most cost-effective way for vehicle and aftermarket suspension manufacturers to check that the vehicle is able to perform within the FMVSS No. 126 standard for vehicle stability</a:t>
            </a:r>
            <a:endParaRPr lang="en-US" sz="2000" dirty="0">
              <a:latin typeface="+mj-lt"/>
            </a:endParaRPr>
          </a:p>
        </p:txBody>
      </p:sp>
      <p:pic>
        <p:nvPicPr>
          <p:cNvPr id="4" name="Picture 2" descr="A photo shows a person using a car simul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8865" y="1905000"/>
            <a:ext cx="4985075" cy="374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ESC SENSORS (1 OF 2)</a:t>
            </a:r>
            <a:endParaRPr lang="en-US" dirty="0">
              <a:latin typeface="+mj-lt"/>
            </a:endParaRPr>
          </a:p>
        </p:txBody>
      </p:sp>
      <p:sp>
        <p:nvSpPr>
          <p:cNvPr id="3" name="Content Placeholder 2"/>
          <p:cNvSpPr>
            <a:spLocks noGrp="1"/>
          </p:cNvSpPr>
          <p:nvPr>
            <p:ph idx="1"/>
          </p:nvPr>
        </p:nvSpPr>
        <p:spPr/>
        <p:txBody>
          <a:bodyPr/>
          <a:lstStyle/>
          <a:p>
            <a:r>
              <a:rPr lang="en-US" dirty="0" smtClean="0"/>
              <a:t>Steering Wheel Position Sensor</a:t>
            </a:r>
          </a:p>
          <a:p>
            <a:pPr lvl="1"/>
            <a:r>
              <a:rPr lang="en-US" dirty="0"/>
              <a:t>The function of this sensor is to </a:t>
            </a:r>
            <a:r>
              <a:rPr lang="en-US" dirty="0" smtClean="0"/>
              <a:t>provide the </a:t>
            </a:r>
            <a:r>
              <a:rPr lang="en-US" dirty="0"/>
              <a:t>driver’s intended direction with signals relating to steering </a:t>
            </a:r>
            <a:r>
              <a:rPr lang="en-US" dirty="0" smtClean="0"/>
              <a:t>wheel position</a:t>
            </a:r>
            <a:r>
              <a:rPr lang="en-US" dirty="0"/>
              <a:t>, speed, and direction</a:t>
            </a:r>
            <a:r>
              <a:rPr lang="en-US" dirty="0" smtClean="0"/>
              <a:t>.</a:t>
            </a:r>
          </a:p>
          <a:p>
            <a:r>
              <a:rPr lang="en-US" dirty="0" smtClean="0"/>
              <a:t>Vehicle Speed Sensor</a:t>
            </a:r>
          </a:p>
          <a:p>
            <a:pPr lvl="1"/>
            <a:r>
              <a:rPr lang="en-US" dirty="0" smtClean="0"/>
              <a:t>ABS wheel speed sensors provide an analog or digital signal based on sensor design.</a:t>
            </a:r>
            <a:endParaRPr lang="en-US" dirty="0"/>
          </a:p>
        </p:txBody>
      </p:sp>
    </p:spTree>
    <p:extLst>
      <p:ext uri="{BB962C8B-B14F-4D97-AF65-F5344CB8AC3E}">
        <p14:creationId xmlns:p14="http://schemas.microsoft.com/office/powerpoint/2010/main" val="116525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ESC </a:t>
            </a:r>
            <a:r>
              <a:rPr lang="en-US" dirty="0" smtClean="0">
                <a:latin typeface="+mj-lt"/>
              </a:rPr>
              <a:t>SENSORS (2 OF 2)</a:t>
            </a:r>
            <a:endParaRPr lang="en-US" dirty="0">
              <a:latin typeface="+mj-lt"/>
            </a:endParaRPr>
          </a:p>
        </p:txBody>
      </p:sp>
      <p:sp>
        <p:nvSpPr>
          <p:cNvPr id="3" name="Content Placeholder 2"/>
          <p:cNvSpPr>
            <a:spLocks noGrp="1"/>
          </p:cNvSpPr>
          <p:nvPr>
            <p:ph idx="1"/>
          </p:nvPr>
        </p:nvSpPr>
        <p:spPr/>
        <p:txBody>
          <a:bodyPr/>
          <a:lstStyle/>
          <a:p>
            <a:r>
              <a:rPr lang="en-US" dirty="0"/>
              <a:t>Lateral Acceleration Sensor</a:t>
            </a:r>
          </a:p>
          <a:p>
            <a:pPr lvl="1"/>
            <a:r>
              <a:rPr lang="en-US" dirty="0"/>
              <a:t>The function of the lateral acceleration sensor is to provide the suspension control module with feedback regarding vehicle cornering forces</a:t>
            </a:r>
            <a:r>
              <a:rPr lang="en-US" dirty="0" smtClean="0"/>
              <a:t>.</a:t>
            </a:r>
          </a:p>
          <a:p>
            <a:r>
              <a:rPr lang="en-US" dirty="0" smtClean="0"/>
              <a:t>Yaw Rate Sensor</a:t>
            </a:r>
          </a:p>
          <a:p>
            <a:pPr lvl="1"/>
            <a:r>
              <a:rPr lang="en-US" dirty="0" smtClean="0"/>
              <a:t>This information </a:t>
            </a:r>
            <a:r>
              <a:rPr lang="en-US" dirty="0"/>
              <a:t>is used to determine how far the vehicle has </a:t>
            </a:r>
            <a:r>
              <a:rPr lang="en-US" dirty="0" smtClean="0"/>
              <a:t>deviated from </a:t>
            </a:r>
            <a:r>
              <a:rPr lang="en-US" dirty="0"/>
              <a:t>the driver’s intended direction.</a:t>
            </a:r>
            <a:endParaRPr lang="en-US" dirty="0"/>
          </a:p>
          <a:p>
            <a:endParaRPr lang="en-US" dirty="0"/>
          </a:p>
        </p:txBody>
      </p:sp>
    </p:spTree>
    <p:extLst>
      <p:ext uri="{BB962C8B-B14F-4D97-AF65-F5344CB8AC3E}">
        <p14:creationId xmlns:p14="http://schemas.microsoft.com/office/powerpoint/2010/main" val="1614503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IN" sz="2400" dirty="0">
                <a:latin typeface="+mj-lt"/>
              </a:rPr>
              <a:t>Figure 112.4 </a:t>
            </a:r>
            <a:r>
              <a:rPr lang="en-US" sz="2400" dirty="0">
                <a:latin typeface="+mj-lt"/>
              </a:rPr>
              <a:t>The hand-wheel position sensor is usually located at the base of the steering column</a:t>
            </a:r>
            <a:endParaRPr lang="en-US" sz="2400" dirty="0">
              <a:latin typeface="+mj-lt"/>
            </a:endParaRPr>
          </a:p>
        </p:txBody>
      </p:sp>
      <p:pic>
        <p:nvPicPr>
          <p:cNvPr id="4" name="Picture 2" descr="An illustration shows a hand wheel position sensor attached to the base of steering colum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9111" y="1756714"/>
            <a:ext cx="4049468" cy="436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112.5 </a:t>
            </a:r>
            <a:r>
              <a:rPr lang="en-US" sz="2400" dirty="0">
                <a:latin typeface="+mj-lt"/>
              </a:rPr>
              <a:t>Hand-wheel (steering wheel) position sensor schematic</a:t>
            </a:r>
            <a:endParaRPr lang="en-US" dirty="0">
              <a:latin typeface="+mj-lt"/>
            </a:endParaRPr>
          </a:p>
        </p:txBody>
      </p:sp>
      <p:pic>
        <p:nvPicPr>
          <p:cNvPr id="6" name="Picture 2" descr="The sensor consists of 2 3 wire potentiometer. The wire is attached to 5 V supply and the other side is connected to phase signal and ground. And the moving arms supply sensor signal A and sensor signal B these are connected to ICs in Electronic brake traction control module which gives outp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6846" y="1600200"/>
            <a:ext cx="6064104" cy="461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112.6 </a:t>
            </a:r>
            <a:r>
              <a:rPr lang="en-US" sz="2400" dirty="0">
                <a:latin typeface="+mj-lt"/>
              </a:rPr>
              <a:t>The VS sensor information is transmitted to the EBCM by Class 2 serial data</a:t>
            </a:r>
            <a:endParaRPr lang="en-US" dirty="0">
              <a:latin typeface="+mj-lt"/>
            </a:endParaRPr>
          </a:p>
        </p:txBody>
      </p:sp>
      <p:pic>
        <p:nvPicPr>
          <p:cNvPr id="3" name="Picture 2" descr="An illustration shows working of a vehicle speed sensor. The sensor signal and ground are connected to IC in the PCM. Another IC in PCM is connected to EBTCM via a class 2 data link. The system works on a 5 V power supply.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2011" y="1844284"/>
            <a:ext cx="4622318" cy="415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709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112.7 </a:t>
            </a:r>
            <a:r>
              <a:rPr lang="en-US" sz="2400" dirty="0">
                <a:latin typeface="+mj-lt"/>
              </a:rPr>
              <a:t>A schematic showing the lateral acceleration sensor and EBCM</a:t>
            </a:r>
            <a:endParaRPr lang="en-US" dirty="0">
              <a:latin typeface="+mj-lt"/>
            </a:endParaRPr>
          </a:p>
        </p:txBody>
      </p:sp>
      <p:pic>
        <p:nvPicPr>
          <p:cNvPr id="3" name="Picture 2" descr="A schematic shows the lateral acceleration sensor (LAS) and EBCM. LAS is a 3 wire potentiometer one side is connected to reference voltage via a resistor and the other side is connected to ground. The movable arm supplies sensor signal. An IC is connected to all the 3 connection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24690" y="1600200"/>
            <a:ext cx="5894618" cy="457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461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1828800"/>
            <a:ext cx="577215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112.8 </a:t>
            </a:r>
            <a:r>
              <a:rPr lang="en-US" sz="2000" dirty="0">
                <a:latin typeface="+mj-lt"/>
              </a:rPr>
              <a:t>A lateral acceleration sensor is usually located under the center console and can be easily checked by unbolting it and turning it on its side while monitoring the sensor value using a scan tool. When it is on its side, the sensor value should read 1.0 G</a:t>
            </a:r>
            <a:endParaRPr lang="en-US" dirty="0">
              <a:latin typeface="+mj-lt"/>
            </a:endParaRPr>
          </a:p>
        </p:txBody>
      </p:sp>
      <p:pic>
        <p:nvPicPr>
          <p:cNvPr id="3" name="Picture 2" descr="A photo shows a lateral acceleration sensor located under the center conso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3600" y="2268061"/>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840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Figure112.9 </a:t>
            </a:r>
            <a:r>
              <a:rPr lang="en-US" sz="2400" dirty="0">
                <a:latin typeface="+mj-lt"/>
              </a:rPr>
              <a:t>Yaw rate sensor showing the typical location and schematic</a:t>
            </a:r>
            <a:endParaRPr lang="en-US" dirty="0">
              <a:latin typeface="+mj-lt"/>
            </a:endParaRPr>
          </a:p>
        </p:txBody>
      </p:sp>
      <p:pic>
        <p:nvPicPr>
          <p:cNvPr id="3" name="Picture 2" descr="The figure shows the following:&#10;YRS is a 3 wire potentiometer one side is connected to reference voltage via a resistor and the other side is connected to ground. The movable arm supplies sensor signal. An IC is connected to all the 3 connections.&#10;The image also shows possible positions of YAS. It can be either under the seat or placed under the package self.&#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265" y="2101692"/>
            <a:ext cx="7809100" cy="3217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997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112.1</a:t>
            </a:r>
            <a:r>
              <a:rPr lang="en-US" dirty="0" smtClean="0"/>
              <a:t> </a:t>
            </a:r>
            <a:r>
              <a:rPr lang="en-US" dirty="0"/>
              <a:t>Discuss the need for electronic stability control (ESC</a:t>
            </a:r>
            <a:r>
              <a:rPr lang="en-US" dirty="0" smtClean="0"/>
              <a:t>).</a:t>
            </a:r>
          </a:p>
          <a:p>
            <a:pPr marL="0" indent="0">
              <a:buNone/>
            </a:pPr>
            <a:r>
              <a:rPr lang="en-US" b="1" dirty="0" smtClean="0">
                <a:solidFill>
                  <a:srgbClr val="005A70"/>
                </a:solidFill>
              </a:rPr>
              <a:t>112.2 </a:t>
            </a:r>
            <a:r>
              <a:rPr lang="en-US" dirty="0"/>
              <a:t>List the requirements for ESC systems</a:t>
            </a:r>
            <a:r>
              <a:rPr lang="en-US" dirty="0" smtClean="0"/>
              <a:t>.</a:t>
            </a:r>
          </a:p>
          <a:p>
            <a:pPr marL="0" indent="0">
              <a:buNone/>
            </a:pPr>
            <a:r>
              <a:rPr lang="en-US" b="1" dirty="0" smtClean="0">
                <a:solidFill>
                  <a:srgbClr val="005A70"/>
                </a:solidFill>
              </a:rPr>
              <a:t>112.3 </a:t>
            </a:r>
            <a:r>
              <a:rPr lang="en-US" dirty="0"/>
              <a:t>Describe how to test the functioning of an ESC system</a:t>
            </a:r>
            <a:r>
              <a:rPr lang="en-US" dirty="0" smtClean="0"/>
              <a:t>.</a:t>
            </a:r>
          </a:p>
          <a:p>
            <a:pPr marL="0" indent="0">
              <a:buNone/>
            </a:pPr>
            <a:r>
              <a:rPr lang="en-US" b="1" dirty="0" smtClean="0">
                <a:solidFill>
                  <a:schemeClr val="accent2"/>
                </a:solidFill>
              </a:rPr>
              <a:t>112.4</a:t>
            </a:r>
            <a:r>
              <a:rPr lang="en-US" dirty="0" smtClean="0"/>
              <a:t> </a:t>
            </a:r>
            <a:r>
              <a:rPr lang="en-US" dirty="0"/>
              <a:t>List the sensors needed for the ESC system.</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sensors are used in an electronic stability control system?</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solidFill>
                  <a:srgbClr val="000000"/>
                </a:solidFill>
              </a:rPr>
              <a:t>Vehicle speed sensor, steering wheel position sensor, lateral sensor, yaw rate sensor.</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TRACTION CONTROL (1 OF 3) </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Traction control allows an ABS to control wheel spin </a:t>
            </a:r>
            <a:r>
              <a:rPr lang="en-US" dirty="0" smtClean="0"/>
              <a:t>during acceleration.</a:t>
            </a:r>
          </a:p>
          <a:p>
            <a:r>
              <a:rPr lang="en-US" dirty="0" smtClean="0"/>
              <a:t>System Components</a:t>
            </a:r>
          </a:p>
          <a:p>
            <a:pPr lvl="1"/>
            <a:r>
              <a:rPr lang="en-US" dirty="0" smtClean="0"/>
              <a:t>BCM, PCM or ABS Controller</a:t>
            </a:r>
          </a:p>
          <a:p>
            <a:pPr lvl="1"/>
            <a:r>
              <a:rPr lang="en-US" dirty="0" smtClean="0"/>
              <a:t>Throttle position sensor</a:t>
            </a:r>
          </a:p>
          <a:p>
            <a:pPr lvl="1"/>
            <a:r>
              <a:rPr lang="en-US" dirty="0" smtClean="0"/>
              <a:t>Wheel speed sensor</a:t>
            </a:r>
          </a:p>
          <a:p>
            <a:pPr lvl="1"/>
            <a:r>
              <a:rPr lang="en-US" dirty="0" smtClean="0"/>
              <a:t>Engine speed</a:t>
            </a:r>
          </a:p>
          <a:p>
            <a:pPr lvl="1"/>
            <a:r>
              <a:rPr lang="en-US" dirty="0" smtClean="0"/>
              <a:t>Transmission range switch</a:t>
            </a:r>
          </a:p>
          <a:p>
            <a:pPr lvl="1"/>
            <a:endParaRPr lang="en-US" dirty="0"/>
          </a:p>
        </p:txBody>
      </p:sp>
    </p:spTree>
    <p:extLst>
      <p:ext uri="{BB962C8B-B14F-4D97-AF65-F5344CB8AC3E}">
        <p14:creationId xmlns:p14="http://schemas.microsoft.com/office/powerpoint/2010/main" val="70783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TRACTION CONTROL </a:t>
            </a:r>
            <a:r>
              <a:rPr lang="en-US" dirty="0" smtClean="0">
                <a:latin typeface="+mj-lt"/>
              </a:rPr>
              <a:t>(2 </a:t>
            </a:r>
            <a:r>
              <a:rPr lang="en-US" dirty="0">
                <a:latin typeface="+mj-lt"/>
              </a:rPr>
              <a:t>OF </a:t>
            </a:r>
            <a:r>
              <a:rPr lang="en-US" dirty="0" smtClean="0">
                <a:latin typeface="+mj-lt"/>
              </a:rPr>
              <a:t>3) </a:t>
            </a:r>
            <a:endParaRPr lang="en-US" dirty="0">
              <a:latin typeface="+mj-lt"/>
            </a:endParaRPr>
          </a:p>
        </p:txBody>
      </p:sp>
      <p:sp>
        <p:nvSpPr>
          <p:cNvPr id="3" name="Content Placeholder 2"/>
          <p:cNvSpPr>
            <a:spLocks noGrp="1"/>
          </p:cNvSpPr>
          <p:nvPr>
            <p:ph idx="1"/>
          </p:nvPr>
        </p:nvSpPr>
        <p:spPr/>
        <p:txBody>
          <a:bodyPr/>
          <a:lstStyle/>
          <a:p>
            <a:r>
              <a:rPr lang="en-US" dirty="0" smtClean="0"/>
              <a:t>Traction Control Operation</a:t>
            </a:r>
          </a:p>
          <a:p>
            <a:pPr lvl="1"/>
            <a:r>
              <a:rPr lang="en-US" dirty="0"/>
              <a:t>Retard ignition timing to reduce engine torque</a:t>
            </a:r>
            <a:r>
              <a:rPr lang="en-US" dirty="0" smtClean="0"/>
              <a:t>.</a:t>
            </a:r>
          </a:p>
          <a:p>
            <a:pPr lvl="1"/>
            <a:r>
              <a:rPr lang="en-US" dirty="0"/>
              <a:t>Decrease the fuel injector pulse-width to reduce fuel </a:t>
            </a:r>
            <a:r>
              <a:rPr lang="en-US" dirty="0" smtClean="0"/>
              <a:t>delivery to </a:t>
            </a:r>
            <a:r>
              <a:rPr lang="en-US" dirty="0"/>
              <a:t>the cylinder to reduce engine torque</a:t>
            </a:r>
            <a:r>
              <a:rPr lang="en-US" dirty="0" smtClean="0"/>
              <a:t>.</a:t>
            </a:r>
          </a:p>
          <a:p>
            <a:pPr lvl="1"/>
            <a:r>
              <a:rPr lang="en-US" dirty="0"/>
              <a:t>Reduce the amount of intake air if the engine is </a:t>
            </a:r>
            <a:r>
              <a:rPr lang="en-US" dirty="0" smtClean="0"/>
              <a:t>equipped with </a:t>
            </a:r>
            <a:r>
              <a:rPr lang="en-US" dirty="0"/>
              <a:t>an electronic throttle control (ETC</a:t>
            </a:r>
            <a:r>
              <a:rPr lang="en-US" dirty="0" smtClean="0"/>
              <a:t>).</a:t>
            </a:r>
          </a:p>
          <a:p>
            <a:pPr lvl="1"/>
            <a:r>
              <a:rPr lang="en-US" dirty="0"/>
              <a:t>Upshift the automatic transmission/transaxle</a:t>
            </a:r>
            <a:r>
              <a:rPr lang="en-US" dirty="0" smtClean="0"/>
              <a:t>.</a:t>
            </a:r>
          </a:p>
          <a:p>
            <a:pPr lvl="1"/>
            <a:r>
              <a:rPr lang="en-US" dirty="0" smtClean="0"/>
              <a:t>Apply </a:t>
            </a:r>
            <a:r>
              <a:rPr lang="en-US" dirty="0"/>
              <a:t>individual wheel brakes to slow or stop the wheel </a:t>
            </a:r>
            <a:r>
              <a:rPr lang="en-US" dirty="0" smtClean="0"/>
              <a:t>from spinning</a:t>
            </a:r>
            <a:r>
              <a:rPr lang="en-US" dirty="0"/>
              <a:t>.</a:t>
            </a:r>
            <a:endParaRPr lang="en-US" dirty="0"/>
          </a:p>
        </p:txBody>
      </p:sp>
    </p:spTree>
    <p:extLst>
      <p:ext uri="{BB962C8B-B14F-4D97-AF65-F5344CB8AC3E}">
        <p14:creationId xmlns:p14="http://schemas.microsoft.com/office/powerpoint/2010/main" val="3994807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TRACTION CONTROL </a:t>
            </a:r>
            <a:r>
              <a:rPr lang="en-US" dirty="0" smtClean="0">
                <a:latin typeface="+mj-lt"/>
              </a:rPr>
              <a:t>(3 </a:t>
            </a:r>
            <a:r>
              <a:rPr lang="en-US" dirty="0">
                <a:latin typeface="+mj-lt"/>
              </a:rPr>
              <a:t>OF </a:t>
            </a:r>
            <a:r>
              <a:rPr lang="en-US" dirty="0" smtClean="0">
                <a:latin typeface="+mj-lt"/>
              </a:rPr>
              <a:t>3) </a:t>
            </a:r>
            <a:endParaRPr lang="en-US" dirty="0">
              <a:latin typeface="+mj-lt"/>
            </a:endParaRPr>
          </a:p>
        </p:txBody>
      </p:sp>
      <p:sp>
        <p:nvSpPr>
          <p:cNvPr id="3" name="Content Placeholder 2"/>
          <p:cNvSpPr>
            <a:spLocks noGrp="1"/>
          </p:cNvSpPr>
          <p:nvPr>
            <p:ph idx="1"/>
          </p:nvPr>
        </p:nvSpPr>
        <p:spPr/>
        <p:txBody>
          <a:bodyPr/>
          <a:lstStyle/>
          <a:p>
            <a:r>
              <a:rPr lang="en-US" dirty="0" smtClean="0"/>
              <a:t>Traction Active Light</a:t>
            </a:r>
          </a:p>
          <a:p>
            <a:pPr lvl="1"/>
            <a:r>
              <a:rPr lang="en-US" dirty="0"/>
              <a:t>This helps alert the driver that the wheels are losing traction</a:t>
            </a:r>
            <a:r>
              <a:rPr lang="en-US" dirty="0" smtClean="0"/>
              <a:t>.</a:t>
            </a:r>
          </a:p>
          <a:p>
            <a:r>
              <a:rPr lang="en-US" dirty="0" smtClean="0"/>
              <a:t>Traction Deactivation Switch</a:t>
            </a:r>
          </a:p>
          <a:p>
            <a:pPr lvl="1"/>
            <a:r>
              <a:rPr lang="en-US" dirty="0"/>
              <a:t>A</a:t>
            </a:r>
            <a:r>
              <a:rPr lang="en-US" dirty="0" smtClean="0"/>
              <a:t> </a:t>
            </a:r>
            <a:r>
              <a:rPr lang="en-US" dirty="0"/>
              <a:t>dash-mounted switch that allows the driver </a:t>
            </a:r>
            <a:r>
              <a:rPr lang="en-US" dirty="0" smtClean="0"/>
              <a:t>to deactivate </a:t>
            </a:r>
            <a:r>
              <a:rPr lang="en-US" dirty="0"/>
              <a:t>the system when </a:t>
            </a:r>
            <a:r>
              <a:rPr lang="en-US" dirty="0" smtClean="0"/>
              <a:t>desired.</a:t>
            </a:r>
            <a:endParaRPr lang="en-US" dirty="0"/>
          </a:p>
        </p:txBody>
      </p:sp>
    </p:spTree>
    <p:extLst>
      <p:ext uri="{BB962C8B-B14F-4D97-AF65-F5344CB8AC3E}">
        <p14:creationId xmlns:p14="http://schemas.microsoft.com/office/powerpoint/2010/main" val="1222302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112.10 </a:t>
            </a:r>
            <a:r>
              <a:rPr lang="en-US" sz="2000" dirty="0">
                <a:latin typeface="+mj-lt"/>
              </a:rPr>
              <a:t>Typical traction control system that uses wheel speed sensor information and the engine controller (PCM) to apply the brakes at lower speeds and also reduce engine power applied to the drive wheels</a:t>
            </a:r>
            <a:endParaRPr lang="en-US" sz="2000" dirty="0">
              <a:latin typeface="+mj-lt"/>
            </a:endParaRPr>
          </a:p>
        </p:txBody>
      </p:sp>
      <p:pic>
        <p:nvPicPr>
          <p:cNvPr id="3" name="Picture 2" descr="The figure shows the following:&#10;The wheel is equipped with Wheel speed sensor which sends speed information to engine traction and breaking control unit which in turn works with PCM to reduce power. The illustration shows a car with engine placed in front connected to a differential in the rear that divides the power in 2 parts and sends it to wheel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3175" y="2209800"/>
            <a:ext cx="641299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30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112.11 </a:t>
            </a:r>
            <a:r>
              <a:rPr lang="en-US" sz="2400" dirty="0">
                <a:latin typeface="+mj-lt"/>
              </a:rPr>
              <a:t>Wheel speed sensor information is used to monitor if a drive wheel is starting to spin</a:t>
            </a:r>
            <a:endParaRPr lang="en-US" dirty="0">
              <a:latin typeface="+mj-lt"/>
            </a:endParaRPr>
          </a:p>
        </p:txBody>
      </p:sp>
      <p:pic>
        <p:nvPicPr>
          <p:cNvPr id="3" name="Picture 2" descr="The figure shows the following:&#10;• The wheel speed sensor sends wheel speed information to TCACU which controls the breaks using hydraulic circuits and hydraulic control.&#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7923" y="1767264"/>
            <a:ext cx="6359984" cy="412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301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112.12 </a:t>
            </a:r>
            <a:r>
              <a:rPr lang="en-US" sz="2000" dirty="0">
                <a:latin typeface="+mj-lt"/>
              </a:rPr>
              <a:t>A traction control or low traction light on the dash is confusing to many drivers. When the lamp is on or flashing, it indicates that a low traction condition has been determined and the traction control system is working to restore traction.</a:t>
            </a:r>
            <a:endParaRPr lang="en-US" dirty="0">
              <a:latin typeface="+mj-lt"/>
            </a:endParaRPr>
          </a:p>
        </p:txBody>
      </p:sp>
      <p:pic>
        <p:nvPicPr>
          <p:cNvPr id="3" name="Picture 2" descr="A photo shows traction control warning lamp illuminated on the dash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3631" y="2133600"/>
            <a:ext cx="478536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168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ESC/TC DIAGNOSIS</a:t>
            </a:r>
            <a:endParaRPr lang="en-US" dirty="0">
              <a:latin typeface="+mj-lt"/>
            </a:endParaRPr>
          </a:p>
        </p:txBody>
      </p:sp>
      <p:sp>
        <p:nvSpPr>
          <p:cNvPr id="3" name="Content Placeholder 2"/>
          <p:cNvSpPr>
            <a:spLocks noGrp="1"/>
          </p:cNvSpPr>
          <p:nvPr>
            <p:ph idx="1"/>
          </p:nvPr>
        </p:nvSpPr>
        <p:spPr/>
        <p:txBody>
          <a:bodyPr/>
          <a:lstStyle/>
          <a:p>
            <a:r>
              <a:rPr lang="en-US" dirty="0"/>
              <a:t>Verify the customer concern (complaint</a:t>
            </a:r>
            <a:r>
              <a:rPr lang="en-US" dirty="0" smtClean="0"/>
              <a:t>).</a:t>
            </a:r>
          </a:p>
          <a:p>
            <a:r>
              <a:rPr lang="en-US" dirty="0"/>
              <a:t>Perform a thorough visual </a:t>
            </a:r>
            <a:r>
              <a:rPr lang="en-US" dirty="0" smtClean="0"/>
              <a:t>inspection.</a:t>
            </a:r>
          </a:p>
          <a:p>
            <a:r>
              <a:rPr lang="en-US" dirty="0"/>
              <a:t>Check service </a:t>
            </a:r>
            <a:r>
              <a:rPr lang="en-US" dirty="0" smtClean="0"/>
              <a:t>information.</a:t>
            </a:r>
          </a:p>
          <a:p>
            <a:r>
              <a:rPr lang="en-US" dirty="0"/>
              <a:t>Follow the troubleshooting </a:t>
            </a:r>
            <a:r>
              <a:rPr lang="en-US" dirty="0" smtClean="0"/>
              <a:t>procedure.</a:t>
            </a:r>
          </a:p>
          <a:p>
            <a:r>
              <a:rPr lang="en-US" dirty="0"/>
              <a:t>Repair the fault</a:t>
            </a:r>
            <a:r>
              <a:rPr lang="en-US" dirty="0" smtClean="0"/>
              <a:t>.</a:t>
            </a:r>
          </a:p>
          <a:p>
            <a:r>
              <a:rPr lang="en-US" dirty="0"/>
              <a:t>Road test the </a:t>
            </a:r>
            <a:r>
              <a:rPr lang="en-US" dirty="0" smtClean="0"/>
              <a:t>vehicle and verify the repair.</a:t>
            </a:r>
          </a:p>
          <a:p>
            <a:endParaRPr lang="en-US" dirty="0"/>
          </a:p>
        </p:txBody>
      </p:sp>
    </p:spTree>
    <p:extLst>
      <p:ext uri="{BB962C8B-B14F-4D97-AF65-F5344CB8AC3E}">
        <p14:creationId xmlns:p14="http://schemas.microsoft.com/office/powerpoint/2010/main" val="3630275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112.13 </a:t>
            </a:r>
            <a:r>
              <a:rPr lang="en-US" sz="2400" dirty="0">
                <a:latin typeface="+mj-lt"/>
              </a:rPr>
              <a:t>The use of a factory scan tool is often needed to diagnose the ESC system</a:t>
            </a:r>
            <a:endParaRPr lang="en-US" dirty="0">
              <a:latin typeface="+mj-lt"/>
            </a:endParaRPr>
          </a:p>
        </p:txBody>
      </p:sp>
      <p:pic>
        <p:nvPicPr>
          <p:cNvPr id="3" name="Picture 2" descr="A photo shows a factory scan tool connected to OBD DL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8989" y="1800518"/>
            <a:ext cx="5666018" cy="425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345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sz="2700" b="1" dirty="0" smtClean="0">
                <a:solidFill>
                  <a:srgbClr val="005A70"/>
                </a:solidFill>
              </a:rPr>
              <a:t>112.5</a:t>
            </a:r>
            <a:r>
              <a:rPr lang="en-US" sz="2700" dirty="0" smtClean="0"/>
              <a:t> </a:t>
            </a:r>
            <a:r>
              <a:rPr lang="en-US" sz="2700" dirty="0"/>
              <a:t>Describe how a traction control (TC) system works</a:t>
            </a:r>
            <a:r>
              <a:rPr lang="en-US" sz="2700" dirty="0" smtClean="0"/>
              <a:t>.</a:t>
            </a:r>
          </a:p>
          <a:p>
            <a:pPr marL="0" indent="0">
              <a:buNone/>
            </a:pPr>
            <a:r>
              <a:rPr lang="en-US" sz="2700" b="1" dirty="0" smtClean="0">
                <a:solidFill>
                  <a:srgbClr val="005A70"/>
                </a:solidFill>
              </a:rPr>
              <a:t>112.6</a:t>
            </a:r>
            <a:r>
              <a:rPr lang="en-US" sz="2700" dirty="0" smtClean="0"/>
              <a:t> </a:t>
            </a:r>
            <a:r>
              <a:rPr lang="en-US" sz="2700" dirty="0"/>
              <a:t>List the steps in the diagnostic process for ESC and </a:t>
            </a:r>
            <a:r>
              <a:rPr lang="en-US" sz="2700" dirty="0" smtClean="0"/>
              <a:t>TC system </a:t>
            </a:r>
            <a:r>
              <a:rPr lang="en-US" sz="2700" dirty="0"/>
              <a:t>faults.</a:t>
            </a:r>
            <a:r>
              <a:rPr lang="en-US" sz="2700" dirty="0" smtClean="0"/>
              <a:t> </a:t>
            </a:r>
          </a:p>
          <a:p>
            <a:pPr marL="0" indent="0">
              <a:buNone/>
            </a:pPr>
            <a:r>
              <a:rPr lang="en-US" sz="2700" b="1" dirty="0" smtClean="0">
                <a:solidFill>
                  <a:schemeClr val="accent2"/>
                </a:solidFill>
              </a:rPr>
              <a:t>112.7</a:t>
            </a:r>
            <a:r>
              <a:rPr lang="en-US" sz="2700" dirty="0" smtClean="0"/>
              <a:t> </a:t>
            </a:r>
            <a:r>
              <a:rPr lang="en-US" sz="2700" dirty="0"/>
              <a:t>This chapter will help prepare for Brakes (A5) ASE certification test content area "D" (Electronic Brake Control Systems: Antilock </a:t>
            </a:r>
            <a:r>
              <a:rPr lang="en-US" sz="2700" dirty="0" smtClean="0"/>
              <a:t>Brake System </a:t>
            </a:r>
            <a:r>
              <a:rPr lang="en-US" sz="2700" dirty="0"/>
              <a:t>(ABS), Traction Control System (TCS), and Electronic Stability Control System (ESC) Diagnosis and Repair).</a:t>
            </a:r>
            <a:endParaRPr lang="en-US" sz="2700"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a traction control system?</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Control wheel spin on acceleration.</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THE NEED FOR ELECTRONIC STABILITY CONTROL</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The electronic stability control system applies individual </a:t>
            </a:r>
            <a:r>
              <a:rPr lang="en-US" dirty="0" smtClean="0"/>
              <a:t>wheel brakes </a:t>
            </a:r>
            <a:r>
              <a:rPr lang="en-US" dirty="0"/>
              <a:t>to bring the vehicle under control if either </a:t>
            </a:r>
            <a:r>
              <a:rPr lang="en-US" dirty="0" smtClean="0"/>
              <a:t>understeering or oversteering conditions occur.</a:t>
            </a:r>
          </a:p>
          <a:p>
            <a:r>
              <a:rPr lang="en-US" dirty="0" smtClean="0"/>
              <a:t>Telltale Lamp</a:t>
            </a:r>
          </a:p>
          <a:p>
            <a:pPr lvl="1"/>
            <a:r>
              <a:rPr lang="en-US" dirty="0"/>
              <a:t>The ESC lamp, called a telltale light, is </a:t>
            </a:r>
            <a:r>
              <a:rPr lang="en-US" dirty="0" smtClean="0"/>
              <a:t>required to </a:t>
            </a:r>
            <a:r>
              <a:rPr lang="en-US" dirty="0"/>
              <a:t>remain on for as long as the malfunction exists, whenever </a:t>
            </a:r>
            <a:r>
              <a:rPr lang="en-US" dirty="0" smtClean="0"/>
              <a:t>the ignition </a:t>
            </a:r>
            <a:r>
              <a:rPr lang="en-US" dirty="0"/>
              <a:t>is in “On” (“Run”) position</a:t>
            </a:r>
            <a:r>
              <a:rPr lang="en-US" dirty="0" smtClean="0"/>
              <a:t>.</a:t>
            </a:r>
          </a:p>
          <a:p>
            <a:pPr lvl="1"/>
            <a:r>
              <a:rPr lang="en-US" dirty="0" smtClean="0"/>
              <a:t>Some manufacturers install a switch to limit or disable the system for the key cycle.</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112.1 </a:t>
            </a:r>
            <a:r>
              <a:rPr lang="en-US" sz="2400" dirty="0">
                <a:latin typeface="+mj-lt"/>
              </a:rPr>
              <a:t>The electronic stability control (ESC) system applies individual wheel brakes to keep the vehicle under control of the driver</a:t>
            </a:r>
            <a:endParaRPr lang="en-US" sz="2400" dirty="0">
              <a:latin typeface="+mj-lt"/>
            </a:endParaRPr>
          </a:p>
        </p:txBody>
      </p:sp>
      <p:pic>
        <p:nvPicPr>
          <p:cNvPr id="5" name="Picture 2" descr="In case of under steering – &#10;1. The ESC system detects the vehicle's direction is changing less quickly than the driver's intended direction.&#10;2. Esc applies the right rear brake to correct the vehicles path.&#10;3. Non-ESC vehicle plows off road.&#10;4. A vehicle may plow out (under steer) when entering a turn while running out of traction. &#10;In case of over steering -&#10;1. The esc system detects the vehicles direction is changing more quickly than the drivers intended direction.&#10;2. ESC applies the right front brake to correct the vehicle's path.&#10;3. Non-ESC vehicle spins off road.&#10;4. Spinning out (over steering) is a result of a vehicle entering a curve that is too extreme for the speed it is traveling.&#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1115" y="2261855"/>
            <a:ext cx="7620000" cy="371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FEDERAL MOTOR VEHICLE SAFETY STANDARD (FMVSS) NO. 26</a:t>
            </a:r>
            <a:endParaRPr lang="en-US" dirty="0">
              <a:latin typeface="+mj-lt"/>
            </a:endParaRPr>
          </a:p>
        </p:txBody>
      </p:sp>
      <p:sp>
        <p:nvSpPr>
          <p:cNvPr id="3" name="Content Placeholder 2"/>
          <p:cNvSpPr>
            <a:spLocks noGrp="1"/>
          </p:cNvSpPr>
          <p:nvPr>
            <p:ph idx="1"/>
          </p:nvPr>
        </p:nvSpPr>
        <p:spPr/>
        <p:txBody>
          <a:bodyPr/>
          <a:lstStyle/>
          <a:p>
            <a:r>
              <a:rPr lang="en-US" dirty="0"/>
              <a:t>Federal Motor Vehicle Safety Standard (FMVSS) No. 126 (</a:t>
            </a:r>
            <a:r>
              <a:rPr lang="en-US" dirty="0" smtClean="0"/>
              <a:t>June 26</a:t>
            </a:r>
            <a:r>
              <a:rPr lang="en-US" dirty="0"/>
              <a:t>, 2008), Electronic Stability Control Systems, requires that </a:t>
            </a:r>
            <a:r>
              <a:rPr lang="en-US" dirty="0" smtClean="0"/>
              <a:t>all passenger </a:t>
            </a:r>
            <a:r>
              <a:rPr lang="en-US" dirty="0"/>
              <a:t>cars, multipurpose passenger vehicles, trucks, </a:t>
            </a:r>
            <a:r>
              <a:rPr lang="en-US" dirty="0" smtClean="0"/>
              <a:t>and buses </a:t>
            </a:r>
            <a:r>
              <a:rPr lang="en-US" dirty="0"/>
              <a:t>that have a gross vehicle weight rating (GVWR) of </a:t>
            </a:r>
            <a:r>
              <a:rPr lang="en-US" dirty="0" smtClean="0"/>
              <a:t>10,000 pounds </a:t>
            </a:r>
            <a:r>
              <a:rPr lang="en-US" dirty="0"/>
              <a:t>(4,536 kg) or less to be equipped with an electronic </a:t>
            </a:r>
            <a:r>
              <a:rPr lang="en-US" dirty="0" smtClean="0"/>
              <a:t>stability control </a:t>
            </a:r>
            <a:r>
              <a:rPr lang="en-US" dirty="0"/>
              <a:t>system by September 1, 2011 (2012 </a:t>
            </a:r>
            <a:r>
              <a:rPr lang="en-US" dirty="0" smtClean="0"/>
              <a:t>model-year vehicles</a:t>
            </a:r>
            <a:r>
              <a:rPr lang="en-US" dirty="0"/>
              <a:t>).</a:t>
            </a:r>
            <a:endParaRPr lang="en-US" dirty="0"/>
          </a:p>
        </p:txBody>
      </p:sp>
    </p:spTree>
    <p:extLst>
      <p:ext uri="{BB962C8B-B14F-4D97-AF65-F5344CB8AC3E}">
        <p14:creationId xmlns:p14="http://schemas.microsoft.com/office/powerpoint/2010/main" val="806830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SINE WITH DWELL TEST</a:t>
            </a:r>
            <a:endParaRPr lang="en-US" dirty="0">
              <a:latin typeface="+mj-lt"/>
            </a:endParaRPr>
          </a:p>
        </p:txBody>
      </p:sp>
      <p:sp>
        <p:nvSpPr>
          <p:cNvPr id="3" name="Content Placeholder 2"/>
          <p:cNvSpPr>
            <a:spLocks noGrp="1"/>
          </p:cNvSpPr>
          <p:nvPr>
            <p:ph idx="1"/>
          </p:nvPr>
        </p:nvSpPr>
        <p:spPr/>
        <p:txBody>
          <a:bodyPr/>
          <a:lstStyle/>
          <a:p>
            <a:r>
              <a:rPr lang="en-US" dirty="0"/>
              <a:t>The standardized test used to determine if an electronic </a:t>
            </a:r>
            <a:r>
              <a:rPr lang="en-US" dirty="0" smtClean="0"/>
              <a:t>stability control </a:t>
            </a:r>
            <a:r>
              <a:rPr lang="en-US" dirty="0"/>
              <a:t>system functions okay is called the sine with dwell (</a:t>
            </a:r>
            <a:r>
              <a:rPr lang="en-US" dirty="0" smtClean="0"/>
              <a:t>SWD) test.</a:t>
            </a:r>
          </a:p>
          <a:p>
            <a:r>
              <a:rPr lang="en-US" dirty="0"/>
              <a:t>A vehicle is driven at 50 mph (80 km/h) and driven on a </a:t>
            </a:r>
            <a:r>
              <a:rPr lang="en-US" dirty="0" smtClean="0"/>
              <a:t>curved course </a:t>
            </a:r>
            <a:r>
              <a:rPr lang="en-US" dirty="0"/>
              <a:t>that looks like a sine wave or the letter “S” on its side.</a:t>
            </a:r>
            <a:endParaRPr lang="en-US" dirty="0"/>
          </a:p>
        </p:txBody>
      </p:sp>
    </p:spTree>
    <p:extLst>
      <p:ext uri="{BB962C8B-B14F-4D97-AF65-F5344CB8AC3E}">
        <p14:creationId xmlns:p14="http://schemas.microsoft.com/office/powerpoint/2010/main" val="1820778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1757363"/>
            <a:ext cx="577215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latin typeface="+mj-lt"/>
              </a:rPr>
              <a:t>Figure 112.2 </a:t>
            </a:r>
            <a:r>
              <a:rPr lang="en-US" dirty="0">
                <a:latin typeface="+mj-lt"/>
              </a:rPr>
              <a:t>The sine with dwell test is designed to test the electronic stability control (ESC) system to determine if the system can keep the vehicle under control</a:t>
            </a:r>
            <a:endParaRPr lang="en-US" dirty="0">
              <a:latin typeface="+mj-lt"/>
            </a:endParaRPr>
          </a:p>
        </p:txBody>
      </p:sp>
      <p:pic>
        <p:nvPicPr>
          <p:cNvPr id="6" name="Picture 2" descr="An illustration shows a vehicle moving in a path resembling a sine wave. The width of the car is labeled 500 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05482" y="2162254"/>
            <a:ext cx="5715854" cy="3897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397</TotalTime>
  <Words>1072</Words>
  <Application>Microsoft Office PowerPoint</Application>
  <PresentationFormat>On-screen Show (4:3)</PresentationFormat>
  <Paragraphs>87</Paragraphs>
  <Slides>32</Slides>
  <Notes>0</Notes>
  <HiddenSlides>0</HiddenSlides>
  <MMClips>0</MMClips>
  <ScaleCrop>false</ScaleCrop>
  <HeadingPairs>
    <vt:vector size="4" baseType="variant">
      <vt:variant>
        <vt:lpstr>Theme</vt:lpstr>
      </vt:variant>
      <vt:variant>
        <vt:i4>6</vt:i4>
      </vt:variant>
      <vt:variant>
        <vt:lpstr>Slide Titles</vt:lpstr>
      </vt:variant>
      <vt:variant>
        <vt:i4>32</vt:i4>
      </vt:variant>
    </vt:vector>
  </HeadingPairs>
  <TitlesOfParts>
    <vt:vector size="38"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THE NEED FOR ELECTRONIC STABILITY CONTROL</vt:lpstr>
      <vt:lpstr>Figure 112.1 The electronic stability control (ESC) system applies individual wheel brakes to keep the vehicle under control of the driver</vt:lpstr>
      <vt:lpstr>FEDERAL MOTOR VEHICLE SAFETY STANDARD (FMVSS) NO. 26</vt:lpstr>
      <vt:lpstr>SINE WITH DWELL TEST</vt:lpstr>
      <vt:lpstr>FREQUENTLY ASKED QUESTION</vt:lpstr>
      <vt:lpstr>Figure 112.2 The sine with dwell test is designed to test the electronic stability control (ESC) system to determine if the system can keep the vehicle under control</vt:lpstr>
      <vt:lpstr>Figure 112.3 Using a simulator is the most cost-effective way for vehicle and aftermarket suspension manufacturers to check that the vehicle is able to perform within the FMVSS No. 126 standard for vehicle stability</vt:lpstr>
      <vt:lpstr>ESC SENSORS (1 OF 2)</vt:lpstr>
      <vt:lpstr>ESC SENSORS (2 OF 2)</vt:lpstr>
      <vt:lpstr>Figure 112.4 The hand-wheel position sensor is usually located at the base of the steering column</vt:lpstr>
      <vt:lpstr>Figure 112.5 Hand-wheel (steering wheel) position sensor schematic</vt:lpstr>
      <vt:lpstr>Figure 112.6 The VS sensor information is transmitted to the EBCM by Class 2 serial data</vt:lpstr>
      <vt:lpstr>Figure 112.7 A schematic showing the lateral acceleration sensor and EBCM</vt:lpstr>
      <vt:lpstr>Tech Tip </vt:lpstr>
      <vt:lpstr>Figure 112.8 A lateral acceleration sensor is usually located under the center console and can be easily checked by unbolting it and turning it on its side while monitoring the sensor value using a scan tool. When it is on its side, the sensor value should read 1.0 G</vt:lpstr>
      <vt:lpstr>Figure112.9 Yaw rate sensor showing the typical location and schematic</vt:lpstr>
      <vt:lpstr>QUESTION 1: ?</vt:lpstr>
      <vt:lpstr>ANSWER 1:</vt:lpstr>
      <vt:lpstr>TRACTION CONTROL (1 OF 3) </vt:lpstr>
      <vt:lpstr>TRACTION CONTROL (2 OF 3) </vt:lpstr>
      <vt:lpstr>TRACTION CONTROL (3 OF 3) </vt:lpstr>
      <vt:lpstr>Figure 112.10 Typical traction control system that uses wheel speed sensor information and the engine controller (PCM) to apply the brakes at lower speeds and also reduce engine power applied to the drive wheels</vt:lpstr>
      <vt:lpstr>Figure 112.11 Wheel speed sensor information is used to monitor if a drive wheel is starting to spin</vt:lpstr>
      <vt:lpstr>Figure 112.12 A traction control or low traction light on the dash is confusing to many drivers. When the lamp is on or flashing, it indicates that a low traction condition has been determined and the traction control system is working to restore traction.</vt:lpstr>
      <vt:lpstr>ESC/TC DIAGNOSIS</vt:lpstr>
      <vt:lpstr>Figure 112.13 The use of a factory scan tool is often needed to diagnose the ESC system</vt:lpstr>
      <vt:lpstr>QUESTION 2: ?</vt:lpstr>
      <vt:lpstr>ANSWER 2:</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112</dc:title>
  <dc:creator>Curt &amp; Tammy</dc:creator>
  <cp:lastModifiedBy>Curt &amp; Tammy</cp:lastModifiedBy>
  <cp:revision>49</cp:revision>
  <dcterms:created xsi:type="dcterms:W3CDTF">2018-09-25T19:30:15Z</dcterms:created>
  <dcterms:modified xsi:type="dcterms:W3CDTF">2019-07-06T20:21:50Z</dcterms:modified>
</cp:coreProperties>
</file>