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38" r:id="rId11"/>
    <p:sldId id="315" r:id="rId12"/>
    <p:sldId id="316" r:id="rId13"/>
    <p:sldId id="337" r:id="rId14"/>
    <p:sldId id="317" r:id="rId15"/>
    <p:sldId id="267" r:id="rId16"/>
    <p:sldId id="268" r:id="rId17"/>
    <p:sldId id="339" r:id="rId18"/>
    <p:sldId id="270" r:id="rId19"/>
    <p:sldId id="318" r:id="rId20"/>
    <p:sldId id="340" r:id="rId21"/>
    <p:sldId id="341" r:id="rId22"/>
    <p:sldId id="326" r:id="rId23"/>
    <p:sldId id="272" r:id="rId24"/>
    <p:sldId id="327" r:id="rId25"/>
    <p:sldId id="328" r:id="rId26"/>
    <p:sldId id="342" r:id="rId27"/>
    <p:sldId id="343" r:id="rId28"/>
    <p:sldId id="329" r:id="rId29"/>
    <p:sldId id="330" r:id="rId30"/>
    <p:sldId id="331" r:id="rId31"/>
    <p:sldId id="332" r:id="rId32"/>
    <p:sldId id="274" r:id="rId33"/>
    <p:sldId id="333" r:id="rId34"/>
    <p:sldId id="334" r:id="rId35"/>
    <p:sldId id="286" r:id="rId36"/>
    <p:sldId id="287" r:id="rId37"/>
    <p:sldId id="344" r:id="rId38"/>
    <p:sldId id="335" r:id="rId39"/>
    <p:sldId id="336" r:id="rId40"/>
    <p:sldId id="345" r:id="rId41"/>
    <p:sldId id="32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111</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ABS Diagnosis and Service</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does an illuminated red brake warning lamp indicate?</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938992"/>
          </a:xfrm>
          <a:prstGeom prst="rect">
            <a:avLst/>
          </a:prstGeom>
        </p:spPr>
        <p:txBody>
          <a:bodyPr wrap="square">
            <a:spAutoFit/>
          </a:bodyPr>
          <a:lstStyle/>
          <a:p>
            <a:r>
              <a:rPr lang="en-US" sz="4000" dirty="0" smtClean="0">
                <a:solidFill>
                  <a:srgbClr val="000000"/>
                </a:solidFill>
              </a:rPr>
              <a:t>Possible low brake fluid, loss of brake pressure, the parking brake applied, or an ABS failure.</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RETREIVING ABS CODES PRIOR TO 1996</a:t>
            </a:r>
            <a:endParaRPr lang="en-US" dirty="0">
              <a:latin typeface="+mj-lt"/>
            </a:endParaRPr>
          </a:p>
        </p:txBody>
      </p:sp>
      <p:sp>
        <p:nvSpPr>
          <p:cNvPr id="3" name="Content Placeholder 2"/>
          <p:cNvSpPr>
            <a:spLocks noGrp="1"/>
          </p:cNvSpPr>
          <p:nvPr>
            <p:ph idx="1"/>
          </p:nvPr>
        </p:nvSpPr>
        <p:spPr/>
        <p:txBody>
          <a:bodyPr/>
          <a:lstStyle/>
          <a:p>
            <a:r>
              <a:rPr lang="en-US" sz="2400" dirty="0" smtClean="0"/>
              <a:t>Retrieval Methods</a:t>
            </a:r>
          </a:p>
          <a:p>
            <a:pPr lvl="1"/>
            <a:r>
              <a:rPr lang="en-US" sz="2000" dirty="0"/>
              <a:t>Depending on the exact make, model, and year of manufacture, </a:t>
            </a:r>
            <a:r>
              <a:rPr lang="en-US" sz="2000" dirty="0" smtClean="0"/>
              <a:t>the procedure </a:t>
            </a:r>
            <a:r>
              <a:rPr lang="en-US" sz="2000" dirty="0"/>
              <a:t>can include the use of one or more of the following</a:t>
            </a:r>
            <a:r>
              <a:rPr lang="en-US" sz="2000" dirty="0" smtClean="0"/>
              <a:t>:</a:t>
            </a:r>
          </a:p>
          <a:p>
            <a:pPr lvl="1"/>
            <a:r>
              <a:rPr lang="en-US" sz="2000" dirty="0" smtClean="0"/>
              <a:t>Scan Tool</a:t>
            </a:r>
          </a:p>
          <a:p>
            <a:pPr lvl="1"/>
            <a:r>
              <a:rPr lang="en-US" sz="2000" dirty="0" smtClean="0"/>
              <a:t>Special Tester</a:t>
            </a:r>
          </a:p>
          <a:p>
            <a:pPr lvl="1"/>
            <a:r>
              <a:rPr lang="en-US" sz="2000" dirty="0" smtClean="0"/>
              <a:t>Fused Jumper Wire</a:t>
            </a:r>
          </a:p>
          <a:p>
            <a:pPr lvl="1"/>
            <a:r>
              <a:rPr lang="en-US" sz="2000" dirty="0" smtClean="0"/>
              <a:t>Test Light</a:t>
            </a:r>
          </a:p>
          <a:p>
            <a:pPr marL="313182" indent="-342900"/>
            <a:r>
              <a:rPr lang="en-US" sz="2400" dirty="0" smtClean="0"/>
              <a:t>Flash Codes</a:t>
            </a:r>
          </a:p>
          <a:p>
            <a:pPr marL="800100" lvl="1" indent="-342900"/>
            <a:r>
              <a:rPr lang="en-US" sz="2000" dirty="0" smtClean="0"/>
              <a:t>The ABS light would blink the code when specific pins were jumped together.</a:t>
            </a:r>
          </a:p>
          <a:p>
            <a:pPr marL="800100" lvl="1" indent="-342900"/>
            <a:r>
              <a:rPr lang="en-US" sz="2000" dirty="0" smtClean="0"/>
              <a:t>Some vehicles would not store codes, a breakout box was the method of diagnosis.</a:t>
            </a:r>
          </a:p>
          <a:p>
            <a:pPr marL="800100" lvl="1" indent="-342900"/>
            <a:endParaRPr lang="en-US" dirty="0" smtClean="0"/>
          </a:p>
          <a:p>
            <a:pPr lvl="1"/>
            <a:endParaRPr lang="en-US" dirty="0"/>
          </a:p>
        </p:txBody>
      </p:sp>
    </p:spTree>
    <p:extLst>
      <p:ext uri="{BB962C8B-B14F-4D97-AF65-F5344CB8AC3E}">
        <p14:creationId xmlns:p14="http://schemas.microsoft.com/office/powerpoint/2010/main" val="2770007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55452"/>
          </a:xfrm>
        </p:spPr>
        <p:txBody>
          <a:bodyPr/>
          <a:lstStyle/>
          <a:p>
            <a:r>
              <a:rPr lang="en-IN" sz="2000" dirty="0">
                <a:latin typeface="Arial (Headings)"/>
              </a:rPr>
              <a:t>Figure 111.4 </a:t>
            </a:r>
            <a:r>
              <a:rPr lang="en-US" sz="2000" dirty="0">
                <a:latin typeface="Arial (Headings)"/>
              </a:rPr>
              <a:t>General Motors diagnostic connector. Flash codes are available by using a jumper wire to ground (terminal A) to terminal H. This connector is located under the dash near the steering column on older (pre-1996). General Motors vehicles</a:t>
            </a:r>
            <a:endParaRPr lang="en-US" sz="2000" dirty="0">
              <a:latin typeface="+mj-lt"/>
            </a:endParaRPr>
          </a:p>
        </p:txBody>
      </p:sp>
      <p:pic>
        <p:nvPicPr>
          <p:cNvPr id="4" name="Picture 2" descr="An illustration shows an A-H tool connecting A and H terminal of a 12 pin plu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36866" y="2133600"/>
            <a:ext cx="285902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000" dirty="0"/>
              <a:t>Figure 111.5 </a:t>
            </a:r>
            <a:r>
              <a:rPr lang="en-US" sz="2000" dirty="0">
                <a:latin typeface="Arial (Headings)"/>
              </a:rPr>
              <a:t>A breakout box is being used to diagnose an ABS problem. </a:t>
            </a:r>
            <a:r>
              <a:rPr lang="en-US" sz="2000" dirty="0" smtClean="0">
                <a:latin typeface="Arial (Headings)"/>
              </a:rPr>
              <a:t>A </a:t>
            </a:r>
            <a:r>
              <a:rPr lang="en-US" sz="2000" dirty="0">
                <a:latin typeface="Arial (Headings)"/>
              </a:rPr>
              <a:t>digital </a:t>
            </a:r>
            <a:r>
              <a:rPr lang="en-US" sz="2000" dirty="0" err="1">
                <a:latin typeface="Arial (Headings)"/>
              </a:rPr>
              <a:t>multimeter</a:t>
            </a:r>
            <a:r>
              <a:rPr lang="en-US" sz="2000" dirty="0">
                <a:latin typeface="Arial (Headings)"/>
              </a:rPr>
              <a:t> is being used to measure resistance and voltage at various points in the system, following the service manual procedure</a:t>
            </a:r>
            <a:endParaRPr lang="en-US" sz="2000" dirty="0">
              <a:latin typeface="+mj-lt"/>
            </a:endParaRPr>
          </a:p>
        </p:txBody>
      </p:sp>
      <p:pic>
        <p:nvPicPr>
          <p:cNvPr id="6" name="Picture 2" descr="A photo shows a breakout box connected to DLC and a multime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23934" y="2057400"/>
            <a:ext cx="529132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ABS DIAGNOSIS, OBD-II EQUIPPED VEHICLES (1 OF 2)</a:t>
            </a:r>
            <a:endParaRPr lang="en-US" dirty="0">
              <a:latin typeface="+mj-lt"/>
            </a:endParaRPr>
          </a:p>
        </p:txBody>
      </p:sp>
      <p:sp>
        <p:nvSpPr>
          <p:cNvPr id="3" name="Content Placeholder 2"/>
          <p:cNvSpPr>
            <a:spLocks noGrp="1"/>
          </p:cNvSpPr>
          <p:nvPr>
            <p:ph idx="1"/>
          </p:nvPr>
        </p:nvSpPr>
        <p:spPr/>
        <p:txBody>
          <a:bodyPr/>
          <a:lstStyle/>
          <a:p>
            <a:r>
              <a:rPr lang="en-US" dirty="0" smtClean="0"/>
              <a:t>Scan Tool Diagnosis</a:t>
            </a:r>
          </a:p>
          <a:p>
            <a:pPr lvl="1"/>
            <a:r>
              <a:rPr lang="en-US" dirty="0"/>
              <a:t>Most vehicles built since 1996 </a:t>
            </a:r>
            <a:r>
              <a:rPr lang="en-US" dirty="0" smtClean="0"/>
              <a:t>use the </a:t>
            </a:r>
            <a:r>
              <a:rPr lang="en-US" dirty="0"/>
              <a:t>OBD-II diagnostic connector to transmit ABS diagnostic </a:t>
            </a:r>
            <a:r>
              <a:rPr lang="en-US" dirty="0" smtClean="0"/>
              <a:t>trouble code </a:t>
            </a:r>
            <a:r>
              <a:rPr lang="en-US" dirty="0"/>
              <a:t>information to a scan tool</a:t>
            </a:r>
            <a:r>
              <a:rPr lang="en-US" dirty="0" smtClean="0"/>
              <a:t>.</a:t>
            </a:r>
          </a:p>
          <a:p>
            <a:pPr lvl="1"/>
            <a:r>
              <a:rPr lang="en-US" dirty="0" smtClean="0"/>
              <a:t>Three basic scan tool groups:</a:t>
            </a:r>
          </a:p>
          <a:p>
            <a:pPr lvl="2"/>
            <a:r>
              <a:rPr lang="en-US" dirty="0" smtClean="0"/>
              <a:t>Factory scan tools</a:t>
            </a:r>
          </a:p>
          <a:p>
            <a:pPr lvl="2"/>
            <a:r>
              <a:rPr lang="en-US" dirty="0" smtClean="0"/>
              <a:t>Aftermarket scan tools</a:t>
            </a:r>
          </a:p>
          <a:p>
            <a:pPr lvl="2"/>
            <a:r>
              <a:rPr lang="en-US" dirty="0" smtClean="0"/>
              <a:t>Code readers</a:t>
            </a:r>
          </a:p>
          <a:p>
            <a:r>
              <a:rPr lang="en-US" sz="2400" dirty="0" smtClean="0"/>
              <a:t>ODB-II Connector</a:t>
            </a:r>
          </a:p>
          <a:p>
            <a:pPr lvl="1"/>
            <a:r>
              <a:rPr lang="en-US" sz="2000" dirty="0"/>
              <a:t>The </a:t>
            </a:r>
            <a:r>
              <a:rPr lang="en-US" sz="2000" dirty="0" smtClean="0"/>
              <a:t>location </a:t>
            </a:r>
            <a:r>
              <a:rPr lang="en-US" sz="2000" dirty="0"/>
              <a:t>is under the dash on </a:t>
            </a:r>
            <a:r>
              <a:rPr lang="en-US" sz="2000" dirty="0" smtClean="0"/>
              <a:t>the driver’s </a:t>
            </a:r>
            <a:r>
              <a:rPr lang="en-US" sz="2000" dirty="0"/>
              <a:t>side usually located within 12 inches (30cm) of the </a:t>
            </a:r>
            <a:r>
              <a:rPr lang="en-US" sz="2000" dirty="0" smtClean="0"/>
              <a:t>center of </a:t>
            </a:r>
            <a:r>
              <a:rPr lang="en-US" sz="2000" dirty="0"/>
              <a:t>the vehicle.</a:t>
            </a:r>
            <a:endParaRPr lang="en-US" sz="2000" dirty="0"/>
          </a:p>
        </p:txBody>
      </p:sp>
    </p:spTree>
    <p:extLst>
      <p:ext uri="{BB962C8B-B14F-4D97-AF65-F5344CB8AC3E}">
        <p14:creationId xmlns:p14="http://schemas.microsoft.com/office/powerpoint/2010/main" val="2275109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ABS DIAGNOSIS, OBD-II EQUIPPED </a:t>
            </a:r>
            <a:r>
              <a:rPr lang="en-US" dirty="0" smtClean="0">
                <a:latin typeface="+mj-lt"/>
              </a:rPr>
              <a:t>VEHICLES (2 OF 2)</a:t>
            </a:r>
            <a:endParaRPr lang="en-US" dirty="0">
              <a:latin typeface="+mj-lt"/>
            </a:endParaRPr>
          </a:p>
        </p:txBody>
      </p:sp>
      <p:sp>
        <p:nvSpPr>
          <p:cNvPr id="3" name="Content Placeholder 2"/>
          <p:cNvSpPr>
            <a:spLocks noGrp="1"/>
          </p:cNvSpPr>
          <p:nvPr>
            <p:ph idx="1"/>
          </p:nvPr>
        </p:nvSpPr>
        <p:spPr/>
        <p:txBody>
          <a:bodyPr/>
          <a:lstStyle/>
          <a:p>
            <a:r>
              <a:rPr lang="en-US" dirty="0" smtClean="0"/>
              <a:t>Control Module Internal Performance Fault</a:t>
            </a:r>
          </a:p>
          <a:p>
            <a:pPr lvl="1"/>
            <a:r>
              <a:rPr lang="en-US" dirty="0"/>
              <a:t>Typically, if an EBCM reports an </a:t>
            </a:r>
            <a:r>
              <a:rPr lang="en-US" dirty="0" smtClean="0"/>
              <a:t>internal performance </a:t>
            </a:r>
            <a:r>
              <a:rPr lang="en-US" dirty="0"/>
              <a:t>fault, the EBCM must be replaced</a:t>
            </a:r>
            <a:r>
              <a:rPr lang="en-US" dirty="0" smtClean="0"/>
              <a:t>.</a:t>
            </a:r>
          </a:p>
          <a:p>
            <a:r>
              <a:rPr lang="en-US" dirty="0" smtClean="0"/>
              <a:t>Communications Fault</a:t>
            </a:r>
          </a:p>
          <a:p>
            <a:pPr lvl="1"/>
            <a:r>
              <a:rPr lang="en-US" dirty="0"/>
              <a:t>This type of fault likely does not </a:t>
            </a:r>
            <a:r>
              <a:rPr lang="en-US" dirty="0" smtClean="0"/>
              <a:t>indicate that </a:t>
            </a:r>
            <a:r>
              <a:rPr lang="en-US" dirty="0"/>
              <a:t>there is a problem within the ABS, but rather sets as a result </a:t>
            </a:r>
            <a:r>
              <a:rPr lang="en-US" dirty="0" smtClean="0"/>
              <a:t>of another </a:t>
            </a:r>
            <a:r>
              <a:rPr lang="en-US" dirty="0"/>
              <a:t>module failing to communicate with the EBCM</a:t>
            </a:r>
            <a:r>
              <a:rPr lang="en-US" dirty="0" smtClean="0"/>
              <a:t>.</a:t>
            </a:r>
          </a:p>
          <a:p>
            <a:r>
              <a:rPr lang="en-US" dirty="0" smtClean="0"/>
              <a:t>Component-Related Fault</a:t>
            </a:r>
          </a:p>
          <a:p>
            <a:pPr lvl="1"/>
            <a:r>
              <a:rPr lang="en-US" dirty="0" smtClean="0"/>
              <a:t>Identifies </a:t>
            </a:r>
            <a:r>
              <a:rPr lang="en-US" dirty="0"/>
              <a:t>an ABS component that is not </a:t>
            </a:r>
            <a:r>
              <a:rPr lang="en-US" dirty="0" smtClean="0"/>
              <a:t>functioning properly</a:t>
            </a:r>
            <a:r>
              <a:rPr lang="en-US" dirty="0"/>
              <a:t>.</a:t>
            </a:r>
            <a:endParaRPr lang="en-US" dirty="0" smtClean="0"/>
          </a:p>
          <a:p>
            <a:pPr lvl="1"/>
            <a:endParaRPr lang="en-US" dirty="0"/>
          </a:p>
        </p:txBody>
      </p:sp>
    </p:spTree>
    <p:extLst>
      <p:ext uri="{BB962C8B-B14F-4D97-AF65-F5344CB8AC3E}">
        <p14:creationId xmlns:p14="http://schemas.microsoft.com/office/powerpoint/2010/main" val="3366994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111.6 </a:t>
            </a:r>
            <a:r>
              <a:rPr lang="en-IN" sz="2400" dirty="0" smtClean="0">
                <a:latin typeface="+mj-lt"/>
              </a:rPr>
              <a:t>A </a:t>
            </a:r>
            <a:r>
              <a:rPr lang="en-US" sz="2400" dirty="0" smtClean="0">
                <a:latin typeface="+mj-lt"/>
              </a:rPr>
              <a:t>Tech </a:t>
            </a:r>
            <a:r>
              <a:rPr lang="en-US" sz="2400" dirty="0">
                <a:latin typeface="+mj-lt"/>
              </a:rPr>
              <a:t>2 scan tool being used to diagnose an ABS problem on a General Motors’ vehicle</a:t>
            </a:r>
            <a:endParaRPr lang="en-US" dirty="0">
              <a:latin typeface="+mj-lt"/>
            </a:endParaRPr>
          </a:p>
        </p:txBody>
      </p:sp>
      <p:pic>
        <p:nvPicPr>
          <p:cNvPr id="3" name="Picture 2" descr="A photo shows a Tech 2 scan tool connected to a DLC under the dash of a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94105" y="2027605"/>
            <a:ext cx="5334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045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1909763"/>
            <a:ext cx="5524500"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111.7</a:t>
            </a:r>
            <a:r>
              <a:rPr lang="en-US" sz="2400" dirty="0">
                <a:latin typeface="+mj-lt"/>
              </a:rPr>
              <a:t>(a) This corroded electrical connector to the ABS hydraulic control module helped explain why there were many stored diagnostic trouble codes (DTCs)</a:t>
            </a:r>
            <a:endParaRPr lang="en-US" dirty="0">
              <a:latin typeface="+mj-lt"/>
            </a:endParaRPr>
          </a:p>
        </p:txBody>
      </p:sp>
      <p:pic>
        <p:nvPicPr>
          <p:cNvPr id="3" name="Picture 2" descr="A photo shows corroded terminals of a female type electrical connec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03943" y="1981200"/>
            <a:ext cx="532790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689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111.1</a:t>
            </a:r>
            <a:r>
              <a:rPr lang="en-US" dirty="0" smtClean="0"/>
              <a:t> </a:t>
            </a:r>
            <a:r>
              <a:rPr lang="en-US" dirty="0"/>
              <a:t>Explain the ABS diagnostic procedure and retrieval of </a:t>
            </a:r>
            <a:r>
              <a:rPr lang="en-US" dirty="0" smtClean="0"/>
              <a:t>diagnostic codes.</a:t>
            </a:r>
          </a:p>
          <a:p>
            <a:pPr marL="0" indent="0">
              <a:buNone/>
            </a:pPr>
            <a:r>
              <a:rPr lang="en-US" b="1" dirty="0" smtClean="0">
                <a:solidFill>
                  <a:srgbClr val="005A70"/>
                </a:solidFill>
              </a:rPr>
              <a:t>111.2 </a:t>
            </a:r>
            <a:r>
              <a:rPr lang="en-US" dirty="0"/>
              <a:t>Explain how to diagnose the OBD-II ABS system</a:t>
            </a:r>
            <a:r>
              <a:rPr lang="en-US" dirty="0" smtClean="0"/>
              <a:t>.</a:t>
            </a:r>
          </a:p>
          <a:p>
            <a:pPr marL="0" indent="0">
              <a:buNone/>
            </a:pPr>
            <a:r>
              <a:rPr lang="en-US" b="1" dirty="0" smtClean="0">
                <a:solidFill>
                  <a:srgbClr val="005A70"/>
                </a:solidFill>
              </a:rPr>
              <a:t>111.3 </a:t>
            </a:r>
            <a:r>
              <a:rPr lang="en-US" dirty="0"/>
              <a:t>Explain how to diagnose wheel speed sensors</a:t>
            </a:r>
            <a:r>
              <a:rPr lang="en-US" dirty="0" smtClean="0"/>
              <a:t>.</a:t>
            </a:r>
          </a:p>
          <a:p>
            <a:pPr marL="0" indent="0">
              <a:buNone/>
            </a:pPr>
            <a:r>
              <a:rPr lang="en-US" b="1" dirty="0" smtClean="0">
                <a:solidFill>
                  <a:schemeClr val="accent2"/>
                </a:solidFill>
              </a:rPr>
              <a:t>111.4</a:t>
            </a:r>
            <a:r>
              <a:rPr lang="en-US" dirty="0" smtClean="0"/>
              <a:t> </a:t>
            </a:r>
            <a:r>
              <a:rPr lang="en-US" dirty="0"/>
              <a:t>List the steps in the hydraulic ABS service procedure.</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111.7</a:t>
            </a:r>
            <a:r>
              <a:rPr lang="en-US" sz="2400" dirty="0">
                <a:latin typeface="+mj-lt"/>
              </a:rPr>
              <a:t>(b) The male terminals also showed signs of corrosion inside this connector</a:t>
            </a:r>
            <a:endParaRPr lang="en-US" dirty="0">
              <a:latin typeface="+mj-lt"/>
            </a:endParaRPr>
          </a:p>
        </p:txBody>
      </p:sp>
      <p:pic>
        <p:nvPicPr>
          <p:cNvPr id="3" name="Picture 2" descr="A photo shows corroded terminals of a male type electrical connec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22835" y="2081342"/>
            <a:ext cx="47244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956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WHEEL SPEED SENSOR DIAGNOSIS (1 OF 2)</a:t>
            </a:r>
            <a:endParaRPr lang="en-US" dirty="0">
              <a:latin typeface="+mj-lt"/>
            </a:endParaRPr>
          </a:p>
        </p:txBody>
      </p:sp>
      <p:sp>
        <p:nvSpPr>
          <p:cNvPr id="3" name="Content Placeholder 2"/>
          <p:cNvSpPr>
            <a:spLocks noGrp="1"/>
          </p:cNvSpPr>
          <p:nvPr>
            <p:ph idx="1"/>
          </p:nvPr>
        </p:nvSpPr>
        <p:spPr/>
        <p:txBody>
          <a:bodyPr/>
          <a:lstStyle/>
          <a:p>
            <a:r>
              <a:rPr lang="en-US" dirty="0" smtClean="0"/>
              <a:t>Common Causes of Faults</a:t>
            </a:r>
          </a:p>
          <a:p>
            <a:pPr lvl="1"/>
            <a:r>
              <a:rPr lang="en-US" dirty="0" smtClean="0"/>
              <a:t>These components </a:t>
            </a:r>
            <a:r>
              <a:rPr lang="en-US" dirty="0"/>
              <a:t>may suffer from physical damage, buildup of </a:t>
            </a:r>
            <a:r>
              <a:rPr lang="en-US" dirty="0" smtClean="0"/>
              <a:t>metallic debris </a:t>
            </a:r>
            <a:r>
              <a:rPr lang="en-US" dirty="0"/>
              <a:t>on the sensor tip, corrosion, poor electrical connections, </a:t>
            </a:r>
            <a:r>
              <a:rPr lang="en-US" dirty="0" smtClean="0"/>
              <a:t>and damaged </a:t>
            </a:r>
            <a:r>
              <a:rPr lang="en-US" dirty="0"/>
              <a:t>wiring</a:t>
            </a:r>
            <a:r>
              <a:rPr lang="en-US" dirty="0" smtClean="0"/>
              <a:t>.</a:t>
            </a:r>
          </a:p>
          <a:p>
            <a:r>
              <a:rPr lang="en-US" dirty="0" smtClean="0"/>
              <a:t>Passive Wheel Speed Sensor Diagnosis</a:t>
            </a:r>
          </a:p>
          <a:p>
            <a:pPr lvl="1"/>
            <a:r>
              <a:rPr lang="en-US" dirty="0" smtClean="0"/>
              <a:t>Resistance measurement</a:t>
            </a:r>
          </a:p>
          <a:p>
            <a:pPr lvl="1"/>
            <a:r>
              <a:rPr lang="en-US" dirty="0" smtClean="0"/>
              <a:t>Checking for shorts-to-ground</a:t>
            </a:r>
          </a:p>
          <a:p>
            <a:pPr lvl="1"/>
            <a:r>
              <a:rPr lang="en-US" dirty="0" smtClean="0"/>
              <a:t>AC voltage check</a:t>
            </a:r>
          </a:p>
          <a:p>
            <a:pPr lvl="1"/>
            <a:r>
              <a:rPr lang="en-US" dirty="0" smtClean="0"/>
              <a:t>Scope Testing</a:t>
            </a:r>
          </a:p>
          <a:p>
            <a:pPr lvl="1"/>
            <a:r>
              <a:rPr lang="en-US" dirty="0" smtClean="0"/>
              <a:t>Scan tool testing</a:t>
            </a:r>
            <a:endParaRPr lang="en-US" dirty="0"/>
          </a:p>
        </p:txBody>
      </p:sp>
    </p:spTree>
    <p:extLst>
      <p:ext uri="{BB962C8B-B14F-4D97-AF65-F5344CB8AC3E}">
        <p14:creationId xmlns:p14="http://schemas.microsoft.com/office/powerpoint/2010/main" val="3174955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WHEEL SPEED SENSOR </a:t>
            </a:r>
            <a:r>
              <a:rPr lang="en-US" dirty="0" smtClean="0">
                <a:latin typeface="+mj-lt"/>
              </a:rPr>
              <a:t>DIAGNOSIS (2 OF 2)</a:t>
            </a:r>
            <a:endParaRPr lang="en-US" dirty="0">
              <a:latin typeface="+mj-lt"/>
            </a:endParaRPr>
          </a:p>
        </p:txBody>
      </p:sp>
      <p:sp>
        <p:nvSpPr>
          <p:cNvPr id="3" name="Content Placeholder 2"/>
          <p:cNvSpPr>
            <a:spLocks noGrp="1"/>
          </p:cNvSpPr>
          <p:nvPr>
            <p:ph idx="1"/>
          </p:nvPr>
        </p:nvSpPr>
        <p:spPr/>
        <p:txBody>
          <a:bodyPr/>
          <a:lstStyle/>
          <a:p>
            <a:r>
              <a:rPr lang="en-US" dirty="0" smtClean="0"/>
              <a:t>Active Wheel Speed Sensor Diagnosis</a:t>
            </a:r>
          </a:p>
          <a:p>
            <a:pPr lvl="1"/>
            <a:r>
              <a:rPr lang="en-US" dirty="0"/>
              <a:t>These sensors are most easily checked using a scan tool</a:t>
            </a:r>
            <a:r>
              <a:rPr lang="en-US" dirty="0" smtClean="0"/>
              <a:t>.</a:t>
            </a:r>
          </a:p>
          <a:p>
            <a:pPr lvl="1"/>
            <a:r>
              <a:rPr lang="en-US" dirty="0"/>
              <a:t>Check that battery voltage is available at the sensor </a:t>
            </a:r>
            <a:r>
              <a:rPr lang="en-US" dirty="0" smtClean="0"/>
              <a:t>with the </a:t>
            </a:r>
            <a:r>
              <a:rPr lang="en-US" dirty="0"/>
              <a:t>key on, engine off (KOEO</a:t>
            </a:r>
            <a:r>
              <a:rPr lang="en-US" dirty="0" smtClean="0"/>
              <a:t>).</a:t>
            </a:r>
          </a:p>
          <a:p>
            <a:pPr lvl="1"/>
            <a:r>
              <a:rPr lang="en-US" dirty="0"/>
              <a:t>Check the low reference (signal ground) circuit</a:t>
            </a:r>
            <a:r>
              <a:rPr lang="en-US" dirty="0" smtClean="0"/>
              <a:t>.</a:t>
            </a:r>
          </a:p>
          <a:p>
            <a:pPr lvl="1"/>
            <a:r>
              <a:rPr lang="en-US" dirty="0"/>
              <a:t>Measure the signal voltage provided by the EBCM </a:t>
            </a:r>
            <a:r>
              <a:rPr lang="en-US" dirty="0" smtClean="0"/>
              <a:t>along the </a:t>
            </a:r>
            <a:r>
              <a:rPr lang="en-US" dirty="0"/>
              <a:t>wheel speed sensor signal circuit KOEO.</a:t>
            </a:r>
            <a:endParaRPr lang="en-US" dirty="0" smtClean="0"/>
          </a:p>
          <a:p>
            <a:pPr marL="914400" lvl="2" indent="0">
              <a:buNone/>
            </a:pPr>
            <a:endParaRPr lang="en-US" dirty="0"/>
          </a:p>
        </p:txBody>
      </p:sp>
    </p:spTree>
    <p:extLst>
      <p:ext uri="{BB962C8B-B14F-4D97-AF65-F5344CB8AC3E}">
        <p14:creationId xmlns:p14="http://schemas.microsoft.com/office/powerpoint/2010/main" val="3051908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111.8 </a:t>
            </a:r>
            <a:r>
              <a:rPr lang="en-US" sz="2000" dirty="0">
                <a:latin typeface="+mj-lt"/>
              </a:rPr>
              <a:t>Typical wheel speed sensor. When a tooth on the sensor ring is close to the sensor, the strength of the magnetic field is stronger because the metal of the tooth conducts magnetic lines of force better than air.</a:t>
            </a:r>
            <a:endParaRPr lang="en-US" dirty="0">
              <a:latin typeface="+mj-lt"/>
            </a:endParaRPr>
          </a:p>
        </p:txBody>
      </p:sp>
      <p:pic>
        <p:nvPicPr>
          <p:cNvPr id="3" name="Picture 2" descr="When a tooth on the sensor ring is close to the sensor, the strength of the magnetic field is stronger because the metal of the tooth conducts magnetic lines of force better than air. When the tooth moves away, the magnetic field strength is reduced. It is this changing magnetic field strength that produces the changing voltage. Frequency of the signal is determined by the speed of the rotating senso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581883" y="2895600"/>
            <a:ext cx="3948545" cy="2448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316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111.9 </a:t>
            </a:r>
            <a:r>
              <a:rPr lang="en-US" sz="2400" dirty="0">
                <a:latin typeface="+mj-lt"/>
              </a:rPr>
              <a:t>Measuring the resistance of a wheel speed sensor</a:t>
            </a:r>
            <a:endParaRPr lang="en-US" dirty="0">
              <a:latin typeface="+mj-lt"/>
            </a:endParaRPr>
          </a:p>
        </p:txBody>
      </p:sp>
      <p:pic>
        <p:nvPicPr>
          <p:cNvPr id="3" name="Picture 2" descr="An illustration shows a multimeter connected to 2 terminals of a wheel speed sens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29652" y="1814560"/>
            <a:ext cx="446836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120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111.10 </a:t>
            </a:r>
            <a:r>
              <a:rPr lang="en-US" sz="2400" dirty="0">
                <a:latin typeface="+mj-lt"/>
              </a:rPr>
              <a:t>A scope can be used to check for proper operation of a wheel speed sensor</a:t>
            </a:r>
            <a:endParaRPr lang="en-US" dirty="0">
              <a:latin typeface="+mj-lt"/>
            </a:endParaRPr>
          </a:p>
        </p:txBody>
      </p:sp>
      <p:pic>
        <p:nvPicPr>
          <p:cNvPr id="3" name="Picture 2" descr="An illustration shows a graph of a perfectly fine wheel speed sensor. The graph is almost a perfect sine wa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4940" y="1959621"/>
            <a:ext cx="553516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551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111.11 </a:t>
            </a:r>
            <a:r>
              <a:rPr lang="en-US" sz="2400" dirty="0">
                <a:latin typeface="+mj-lt"/>
              </a:rPr>
              <a:t>A broken tooth on a wheel speed sensor tone ring shows on the scope trace as a missing wave</a:t>
            </a:r>
            <a:endParaRPr lang="en-US" dirty="0">
              <a:latin typeface="+mj-lt"/>
            </a:endParaRPr>
          </a:p>
        </p:txBody>
      </p:sp>
      <p:pic>
        <p:nvPicPr>
          <p:cNvPr id="3" name="Picture 2" descr="An illustration shows a graph of a broken tooth on a wheel speed sensor. The graph is almost a perfect sine wave, but with one wave miss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04299" y="2005757"/>
            <a:ext cx="552297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787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275" y="1676400"/>
            <a:ext cx="5505450" cy="465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111.12 </a:t>
            </a:r>
            <a:r>
              <a:rPr lang="en-US" dirty="0">
                <a:latin typeface="+mj-lt"/>
              </a:rPr>
              <a:t>(a) Always use a nonferrous (brass or plastic) feeler (thickness) gauge when measuring the gap between the toothed ring and the wheel speed sensor</a:t>
            </a:r>
          </a:p>
        </p:txBody>
      </p:sp>
      <p:pic>
        <p:nvPicPr>
          <p:cNvPr id="3" name="Picture 2" descr="An illustration shows a non-ferrous feeler gauge placed between a speed sensor and a toothed r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05728" y="2133600"/>
            <a:ext cx="512064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328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111.12 </a:t>
            </a:r>
            <a:r>
              <a:rPr lang="en-US" sz="2000" dirty="0">
                <a:latin typeface="+mj-lt"/>
              </a:rPr>
              <a:t>(b) Sometimes a sensor is equipped with a paper spacer that is the exact thickness of the spacing required between the toothed ring and the sensor.</a:t>
            </a:r>
            <a:endParaRPr lang="en-US" dirty="0">
              <a:latin typeface="+mj-lt"/>
            </a:endParaRPr>
          </a:p>
        </p:txBody>
      </p:sp>
      <p:pic>
        <p:nvPicPr>
          <p:cNvPr id="3" name="Picture 2" descr="An illustration shows a wheel speed sensor being placed near the toothed ring with a paper spacer in between the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22771" y="2057400"/>
            <a:ext cx="410260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453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111.5</a:t>
            </a:r>
            <a:r>
              <a:rPr lang="en-US" dirty="0" smtClean="0"/>
              <a:t> </a:t>
            </a:r>
            <a:r>
              <a:rPr lang="en-US" dirty="0"/>
              <a:t>Discuss ABS safety precautions</a:t>
            </a:r>
            <a:r>
              <a:rPr lang="en-US" dirty="0" smtClean="0"/>
              <a:t>.</a:t>
            </a:r>
          </a:p>
          <a:p>
            <a:pPr marL="0" indent="0">
              <a:buNone/>
            </a:pPr>
            <a:r>
              <a:rPr lang="en-US" b="1" dirty="0" smtClean="0">
                <a:solidFill>
                  <a:srgbClr val="005A70"/>
                </a:solidFill>
              </a:rPr>
              <a:t>111.6</a:t>
            </a:r>
            <a:r>
              <a:rPr lang="en-US" dirty="0" smtClean="0"/>
              <a:t> </a:t>
            </a:r>
            <a:r>
              <a:rPr lang="en-US" dirty="0"/>
              <a:t>This chapter will help prepare for Brakes (A5) ASE </a:t>
            </a:r>
            <a:r>
              <a:rPr lang="en-US" dirty="0" smtClean="0"/>
              <a:t>certification test </a:t>
            </a:r>
            <a:r>
              <a:rPr lang="en-US" dirty="0"/>
              <a:t>content area “D” (Electronic Brake Control Systems: </a:t>
            </a:r>
            <a:r>
              <a:rPr lang="en-US" dirty="0" smtClean="0"/>
              <a:t>Antilock Brake </a:t>
            </a:r>
            <a:r>
              <a:rPr lang="en-US" dirty="0"/>
              <a:t>System (ABS), Traction Control System (TCS), and </a:t>
            </a:r>
            <a:r>
              <a:rPr lang="en-US" dirty="0" smtClean="0"/>
              <a:t>Electronic Stability </a:t>
            </a:r>
            <a:r>
              <a:rPr lang="en-US" dirty="0"/>
              <a:t>Control System (ESC) Diagnosis and Repair).</a:t>
            </a: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the methods for testing a passive wheel speed sensor?</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3170099"/>
          </a:xfrm>
          <a:prstGeom prst="rect">
            <a:avLst/>
          </a:prstGeom>
        </p:spPr>
        <p:txBody>
          <a:bodyPr wrap="square">
            <a:spAutoFit/>
          </a:bodyPr>
          <a:lstStyle/>
          <a:p>
            <a:pPr lvl="1"/>
            <a:r>
              <a:rPr lang="en-US" sz="4000" dirty="0">
                <a:solidFill>
                  <a:schemeClr val="tx2"/>
                </a:solidFill>
              </a:rPr>
              <a:t>Resistance </a:t>
            </a:r>
            <a:r>
              <a:rPr lang="en-US" sz="4000" dirty="0" smtClean="0">
                <a:solidFill>
                  <a:schemeClr val="tx2"/>
                </a:solidFill>
              </a:rPr>
              <a:t>measurement</a:t>
            </a:r>
            <a:endParaRPr lang="en-US" sz="4000" dirty="0">
              <a:solidFill>
                <a:schemeClr val="tx2"/>
              </a:solidFill>
            </a:endParaRPr>
          </a:p>
          <a:p>
            <a:pPr lvl="1"/>
            <a:r>
              <a:rPr lang="en-US" sz="4000" dirty="0">
                <a:solidFill>
                  <a:schemeClr val="tx2"/>
                </a:solidFill>
              </a:rPr>
              <a:t>Checking for shorts-to-ground</a:t>
            </a:r>
          </a:p>
          <a:p>
            <a:pPr lvl="1"/>
            <a:r>
              <a:rPr lang="en-US" sz="4000" dirty="0">
                <a:solidFill>
                  <a:schemeClr val="tx2"/>
                </a:solidFill>
              </a:rPr>
              <a:t>AC voltage check</a:t>
            </a:r>
          </a:p>
          <a:p>
            <a:pPr lvl="1"/>
            <a:r>
              <a:rPr lang="en-US" sz="4000" dirty="0">
                <a:solidFill>
                  <a:schemeClr val="tx2"/>
                </a:solidFill>
              </a:rPr>
              <a:t>Scope Testing</a:t>
            </a:r>
          </a:p>
          <a:p>
            <a:pPr lvl="1"/>
            <a:r>
              <a:rPr lang="en-US" sz="4000" dirty="0">
                <a:solidFill>
                  <a:schemeClr val="tx2"/>
                </a:solidFill>
              </a:rPr>
              <a:t>Scan tool testing</a:t>
            </a:r>
            <a:endParaRPr lang="en-US" sz="4000" dirty="0">
              <a:solidFill>
                <a:schemeClr val="tx2"/>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HYDRAULIC ABS SERVICE</a:t>
            </a:r>
            <a:endParaRPr lang="en-US" dirty="0">
              <a:latin typeface="+mj-lt"/>
            </a:endParaRPr>
          </a:p>
        </p:txBody>
      </p:sp>
      <p:sp>
        <p:nvSpPr>
          <p:cNvPr id="3" name="Content Placeholder 2"/>
          <p:cNvSpPr>
            <a:spLocks noGrp="1"/>
          </p:cNvSpPr>
          <p:nvPr>
            <p:ph idx="1"/>
          </p:nvPr>
        </p:nvSpPr>
        <p:spPr/>
        <p:txBody>
          <a:bodyPr/>
          <a:lstStyle/>
          <a:p>
            <a:r>
              <a:rPr lang="en-US" dirty="0" smtClean="0"/>
              <a:t>Check Service Information</a:t>
            </a:r>
          </a:p>
          <a:p>
            <a:pPr lvl="1"/>
            <a:r>
              <a:rPr lang="en-US" dirty="0" smtClean="0"/>
              <a:t>Check the </a:t>
            </a:r>
            <a:r>
              <a:rPr lang="en-US" dirty="0"/>
              <a:t>service information for the exact vehicle being serviced</a:t>
            </a:r>
            <a:r>
              <a:rPr lang="en-US" dirty="0" smtClean="0"/>
              <a:t>.</a:t>
            </a:r>
          </a:p>
          <a:p>
            <a:r>
              <a:rPr lang="en-US" dirty="0" smtClean="0"/>
              <a:t>Bleeding the Electronic-Hydraulic Assembly</a:t>
            </a:r>
          </a:p>
          <a:p>
            <a:pPr lvl="1"/>
            <a:r>
              <a:rPr lang="en-US" dirty="0"/>
              <a:t>Some E-H units </a:t>
            </a:r>
            <a:r>
              <a:rPr lang="en-US" dirty="0" smtClean="0"/>
              <a:t>can be </a:t>
            </a:r>
            <a:r>
              <a:rPr lang="en-US" dirty="0"/>
              <a:t>bled through the use of a scan tool where the valves are </a:t>
            </a:r>
            <a:r>
              <a:rPr lang="en-US" dirty="0" smtClean="0"/>
              <a:t>pulsed in </a:t>
            </a:r>
            <a:r>
              <a:rPr lang="en-US" dirty="0"/>
              <a:t>sequence by the electronic brake controller (computer</a:t>
            </a:r>
            <a:r>
              <a:rPr lang="en-US" dirty="0" smtClean="0"/>
              <a:t>).</a:t>
            </a:r>
          </a:p>
          <a:p>
            <a:pPr lvl="1"/>
            <a:r>
              <a:rPr lang="en-US" dirty="0" smtClean="0"/>
              <a:t>Some units </a:t>
            </a:r>
            <a:r>
              <a:rPr lang="en-US" dirty="0"/>
              <a:t>are equipped with bleeder valves while others must be </a:t>
            </a:r>
            <a:r>
              <a:rPr lang="en-US" dirty="0" smtClean="0"/>
              <a:t>bled by </a:t>
            </a:r>
            <a:r>
              <a:rPr lang="en-US" dirty="0"/>
              <a:t>loosening the brake lines.</a:t>
            </a:r>
            <a:endParaRPr lang="en-US" dirty="0"/>
          </a:p>
        </p:txBody>
      </p:sp>
    </p:spTree>
    <p:extLst>
      <p:ext uri="{BB962C8B-B14F-4D97-AF65-F5344CB8AC3E}">
        <p14:creationId xmlns:p14="http://schemas.microsoft.com/office/powerpoint/2010/main" val="818996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111.13 </a:t>
            </a:r>
            <a:r>
              <a:rPr lang="en-US" sz="2400" dirty="0">
                <a:latin typeface="+mj-lt"/>
              </a:rPr>
              <a:t>Special bleed valve tools are often required when bleeding some ABS units such as the Kelsey-Hayes 4WAL system</a:t>
            </a:r>
            <a:endParaRPr lang="en-US" dirty="0">
              <a:latin typeface="+mj-lt"/>
            </a:endParaRPr>
          </a:p>
        </p:txBody>
      </p:sp>
      <p:pic>
        <p:nvPicPr>
          <p:cNvPr id="3" name="Picture 2" descr="An illustration shows a clip type bleed valve tool with a tightening screw."/>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98240" y="2286000"/>
            <a:ext cx="6927273" cy="3253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374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111.14 </a:t>
            </a:r>
            <a:r>
              <a:rPr lang="en-US" sz="2400" dirty="0">
                <a:latin typeface="+mj-lt"/>
              </a:rPr>
              <a:t>Two bleed valve tools are needed to bleed the Kelsey-Hayes 4WAL system, which attaches to the bleeder valves on the accumulator</a:t>
            </a:r>
            <a:endParaRPr lang="en-US" dirty="0">
              <a:latin typeface="+mj-lt"/>
            </a:endParaRPr>
          </a:p>
        </p:txBody>
      </p:sp>
      <p:pic>
        <p:nvPicPr>
          <p:cNvPr id="3" name="Picture 2" descr="An illustration shows a box shaped Kelsey-Hayes 4WAL system with 2 accumulator bleed valves. The special tools are installed at the bleed valv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34342" y="1981200"/>
            <a:ext cx="3123558" cy="3937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575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ABS SAFETY PRECAUTIONS</a:t>
            </a:r>
            <a:endParaRPr lang="en-US" dirty="0">
              <a:latin typeface="+mj-lt"/>
            </a:endParaRPr>
          </a:p>
        </p:txBody>
      </p:sp>
      <p:sp>
        <p:nvSpPr>
          <p:cNvPr id="3" name="Content Placeholder 2"/>
          <p:cNvSpPr>
            <a:spLocks noGrp="1"/>
          </p:cNvSpPr>
          <p:nvPr>
            <p:ph idx="1"/>
          </p:nvPr>
        </p:nvSpPr>
        <p:spPr/>
        <p:txBody>
          <a:bodyPr/>
          <a:lstStyle/>
          <a:p>
            <a:r>
              <a:rPr lang="en-US" sz="2600" dirty="0"/>
              <a:t>Avoid mounting the antenna for any transmitting device </a:t>
            </a:r>
            <a:r>
              <a:rPr lang="en-US" sz="2600" dirty="0" smtClean="0"/>
              <a:t>near the </a:t>
            </a:r>
            <a:r>
              <a:rPr lang="en-US" sz="2600" dirty="0"/>
              <a:t>ABS control </a:t>
            </a:r>
            <a:r>
              <a:rPr lang="en-US" sz="2600" dirty="0" smtClean="0"/>
              <a:t>unit.</a:t>
            </a:r>
          </a:p>
          <a:p>
            <a:r>
              <a:rPr lang="en-US" sz="2600" dirty="0"/>
              <a:t>Avoid mounting tires of different diameter than that of the </a:t>
            </a:r>
            <a:r>
              <a:rPr lang="en-US" sz="2600" dirty="0" smtClean="0"/>
              <a:t>original tires.</a:t>
            </a:r>
          </a:p>
          <a:p>
            <a:r>
              <a:rPr lang="en-US" sz="2600" dirty="0"/>
              <a:t>Never open a bleeder valve or loosen a hydraulic line while </a:t>
            </a:r>
            <a:r>
              <a:rPr lang="en-US" sz="2600" dirty="0" smtClean="0"/>
              <a:t>the ABS </a:t>
            </a:r>
            <a:r>
              <a:rPr lang="en-US" sz="2600" dirty="0"/>
              <a:t>is pressurized</a:t>
            </a:r>
            <a:r>
              <a:rPr lang="en-US" sz="2600" dirty="0" smtClean="0"/>
              <a:t>.</a:t>
            </a:r>
          </a:p>
          <a:p>
            <a:r>
              <a:rPr lang="en-US" sz="2600" dirty="0"/>
              <a:t>If arc welding on a vehicle, disconnect all computers (</a:t>
            </a:r>
            <a:r>
              <a:rPr lang="en-US" sz="2600" dirty="0" smtClean="0"/>
              <a:t>electronic control </a:t>
            </a:r>
            <a:r>
              <a:rPr lang="en-US" sz="2600" dirty="0"/>
              <a:t>modules</a:t>
            </a:r>
            <a:r>
              <a:rPr lang="en-US" sz="2600" dirty="0" smtClean="0"/>
              <a:t>).</a:t>
            </a:r>
          </a:p>
          <a:p>
            <a:r>
              <a:rPr lang="en-US" sz="2600" dirty="0"/>
              <a:t>Do not pry against or hit the wheel speed sensor ring.</a:t>
            </a:r>
            <a:endParaRPr lang="en-US" sz="2600" dirty="0"/>
          </a:p>
        </p:txBody>
      </p:sp>
    </p:spTree>
    <p:extLst>
      <p:ext uri="{BB962C8B-B14F-4D97-AF65-F5344CB8AC3E}">
        <p14:creationId xmlns:p14="http://schemas.microsoft.com/office/powerpoint/2010/main" val="2841717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ABS FAULT DIAGNOSIS (1 OF 2)</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ABS Diagnostic Steps</a:t>
            </a:r>
          </a:p>
          <a:p>
            <a:pPr lvl="1"/>
            <a:r>
              <a:rPr lang="en-US" dirty="0"/>
              <a:t>Verify the customer concern</a:t>
            </a:r>
            <a:r>
              <a:rPr lang="en-US" dirty="0" smtClean="0"/>
              <a:t>.</a:t>
            </a:r>
          </a:p>
          <a:p>
            <a:pPr lvl="1"/>
            <a:r>
              <a:rPr lang="en-US" dirty="0"/>
              <a:t>Perform a visual inspection</a:t>
            </a:r>
            <a:r>
              <a:rPr lang="en-US" dirty="0" smtClean="0"/>
              <a:t>.</a:t>
            </a:r>
          </a:p>
          <a:p>
            <a:pPr lvl="1"/>
            <a:r>
              <a:rPr lang="en-US" dirty="0"/>
              <a:t>Check for stored diagnostic trouble codes (DTCs</a:t>
            </a:r>
            <a:r>
              <a:rPr lang="en-US" dirty="0" smtClean="0"/>
              <a:t>).</a:t>
            </a:r>
          </a:p>
          <a:p>
            <a:pPr lvl="1"/>
            <a:r>
              <a:rPr lang="en-US" dirty="0"/>
              <a:t>Check for technical service bulletins (TSBs</a:t>
            </a:r>
            <a:r>
              <a:rPr lang="en-US" dirty="0" smtClean="0"/>
              <a:t>).</a:t>
            </a:r>
          </a:p>
          <a:p>
            <a:pPr lvl="1"/>
            <a:r>
              <a:rPr lang="en-US" dirty="0"/>
              <a:t>Determine the root cause</a:t>
            </a:r>
            <a:r>
              <a:rPr lang="en-US" dirty="0" smtClean="0"/>
              <a:t>.</a:t>
            </a:r>
          </a:p>
          <a:p>
            <a:pPr lvl="1"/>
            <a:r>
              <a:rPr lang="en-US" dirty="0"/>
              <a:t>Complete the repair</a:t>
            </a:r>
            <a:r>
              <a:rPr lang="en-US" dirty="0" smtClean="0"/>
              <a:t>.</a:t>
            </a:r>
          </a:p>
          <a:p>
            <a:pPr lvl="1"/>
            <a:r>
              <a:rPr lang="en-US" dirty="0"/>
              <a:t>Verify the repair.</a:t>
            </a:r>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ABS FAULT </a:t>
            </a:r>
            <a:r>
              <a:rPr lang="en-US" dirty="0" smtClean="0">
                <a:latin typeface="+mj-lt"/>
              </a:rPr>
              <a:t>DIAGNOSIS (2 OF 2)</a:t>
            </a:r>
            <a:endParaRPr lang="en-US" dirty="0">
              <a:latin typeface="+mj-lt"/>
            </a:endParaRPr>
          </a:p>
        </p:txBody>
      </p:sp>
      <p:sp>
        <p:nvSpPr>
          <p:cNvPr id="3" name="Content Placeholder 2"/>
          <p:cNvSpPr>
            <a:spLocks noGrp="1"/>
          </p:cNvSpPr>
          <p:nvPr>
            <p:ph idx="1"/>
          </p:nvPr>
        </p:nvSpPr>
        <p:spPr/>
        <p:txBody>
          <a:bodyPr/>
          <a:lstStyle/>
          <a:p>
            <a:r>
              <a:rPr lang="en-US" dirty="0" smtClean="0"/>
              <a:t>Brake Warning Lamp Operation</a:t>
            </a:r>
          </a:p>
          <a:p>
            <a:pPr lvl="1"/>
            <a:r>
              <a:rPr lang="en-US" dirty="0" smtClean="0"/>
              <a:t>Red brake warning lamp</a:t>
            </a:r>
          </a:p>
          <a:p>
            <a:pPr lvl="2"/>
            <a:r>
              <a:rPr lang="en-US" dirty="0"/>
              <a:t>Low brake fluid </a:t>
            </a:r>
            <a:r>
              <a:rPr lang="en-US" dirty="0" smtClean="0"/>
              <a:t>level</a:t>
            </a:r>
          </a:p>
          <a:p>
            <a:pPr lvl="2"/>
            <a:r>
              <a:rPr lang="en-US" dirty="0"/>
              <a:t>Low pressure in half of the hydraulic </a:t>
            </a:r>
            <a:r>
              <a:rPr lang="en-US" dirty="0" smtClean="0"/>
              <a:t>system</a:t>
            </a:r>
          </a:p>
          <a:p>
            <a:pPr lvl="2"/>
            <a:r>
              <a:rPr lang="en-US" dirty="0"/>
              <a:t>The parking brake is </a:t>
            </a:r>
            <a:r>
              <a:rPr lang="en-US" dirty="0" smtClean="0"/>
              <a:t>applied</a:t>
            </a:r>
          </a:p>
          <a:p>
            <a:pPr lvl="2"/>
            <a:r>
              <a:rPr lang="en-US" dirty="0"/>
              <a:t>May </a:t>
            </a:r>
            <a:r>
              <a:rPr lang="en-US" dirty="0" smtClean="0"/>
              <a:t>illuminate </a:t>
            </a:r>
            <a:r>
              <a:rPr lang="en-US" dirty="0"/>
              <a:t>due to an ABS failure</a:t>
            </a:r>
            <a:endParaRPr lang="en-US" dirty="0" smtClean="0"/>
          </a:p>
          <a:p>
            <a:pPr lvl="1"/>
            <a:r>
              <a:rPr lang="en-US" dirty="0" smtClean="0"/>
              <a:t>Amber ABS warning lamp</a:t>
            </a:r>
          </a:p>
          <a:p>
            <a:pPr lvl="2"/>
            <a:r>
              <a:rPr lang="en-US" dirty="0"/>
              <a:t>If the amber warning lamp stays on after the vehicle is started, </a:t>
            </a:r>
            <a:r>
              <a:rPr lang="en-US" dirty="0" smtClean="0"/>
              <a:t>this means </a:t>
            </a:r>
            <a:r>
              <a:rPr lang="en-US" dirty="0"/>
              <a:t>that a fault in the ABS system has been detected.</a:t>
            </a:r>
            <a:endParaRPr lang="en-US" dirty="0"/>
          </a:p>
        </p:txBody>
      </p:sp>
    </p:spTree>
    <p:extLst>
      <p:ext uri="{BB962C8B-B14F-4D97-AF65-F5344CB8AC3E}">
        <p14:creationId xmlns:p14="http://schemas.microsoft.com/office/powerpoint/2010/main" val="365249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111.1 On most vehicles equipped with ABS, the ABS and the BRAKE warning lamp should come on as a bulb check when the ignition is first switched on</a:t>
            </a:r>
            <a:endParaRPr lang="en-US" sz="2400" dirty="0">
              <a:latin typeface="+mj-lt"/>
            </a:endParaRPr>
          </a:p>
        </p:txBody>
      </p:sp>
      <p:pic>
        <p:nvPicPr>
          <p:cNvPr id="5" name="Picture 2" descr="An illustration shows ABS and brake warning light illuminated below the fuel gaug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46069" y="2133600"/>
            <a:ext cx="5439856" cy="3475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Figure 111.2 </a:t>
            </a:r>
            <a:r>
              <a:rPr lang="en-US" sz="2800" dirty="0">
                <a:latin typeface="+mj-lt"/>
              </a:rPr>
              <a:t>An amber ABS</a:t>
            </a:r>
            <a:endParaRPr lang="en-US" sz="2800" dirty="0">
              <a:latin typeface="+mj-lt"/>
            </a:endParaRPr>
          </a:p>
        </p:txBody>
      </p:sp>
      <p:pic>
        <p:nvPicPr>
          <p:cNvPr id="6" name="Picture 2" descr="A photo shows an amber colored ABS warning light illuminated on the dashboard of a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50389" y="1828800"/>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Chart 111-1 Items </a:t>
            </a:r>
            <a:r>
              <a:rPr lang="en-US" dirty="0">
                <a:latin typeface="+mj-lt"/>
              </a:rPr>
              <a:t>that should be checked when diagnosing a </a:t>
            </a:r>
            <a:r>
              <a:rPr lang="en-US" dirty="0" smtClean="0">
                <a:latin typeface="+mj-lt"/>
              </a:rPr>
              <a:t>concern about </a:t>
            </a:r>
            <a:r>
              <a:rPr lang="en-US" dirty="0">
                <a:latin typeface="+mj-lt"/>
              </a:rPr>
              <a:t>the antilock brake system (ABS).</a:t>
            </a:r>
            <a:endParaRPr lang="en-US"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447800"/>
            <a:ext cx="3581400" cy="4880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77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111.3 A visual inspection of the wheel speed sensor on this older vehicle showed metal “fuzz” had been attracted to the magnetic sensor</a:t>
            </a:r>
            <a:endParaRPr lang="en-US" sz="2400" dirty="0">
              <a:latin typeface="+mj-lt"/>
            </a:endParaRPr>
          </a:p>
        </p:txBody>
      </p:sp>
      <p:pic>
        <p:nvPicPr>
          <p:cNvPr id="4" name="Picture 2" descr="A photo shows metal fuzz on a magnetic sensor attached to reluctor teeth connected to an axel flang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09482" y="2057400"/>
            <a:ext cx="4716817" cy="3768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420</TotalTime>
  <Words>1262</Words>
  <Application>Microsoft Office PowerPoint</Application>
  <PresentationFormat>On-screen Show (4:3)</PresentationFormat>
  <Paragraphs>116</Paragraphs>
  <Slides>36</Slides>
  <Notes>0</Notes>
  <HiddenSlides>0</HiddenSlides>
  <MMClips>0</MMClips>
  <ScaleCrop>false</ScaleCrop>
  <HeadingPairs>
    <vt:vector size="4" baseType="variant">
      <vt:variant>
        <vt:lpstr>Theme</vt:lpstr>
      </vt:variant>
      <vt:variant>
        <vt:i4>6</vt:i4>
      </vt:variant>
      <vt:variant>
        <vt:lpstr>Slide Titles</vt:lpstr>
      </vt:variant>
      <vt:variant>
        <vt:i4>36</vt:i4>
      </vt:variant>
    </vt:vector>
  </HeadingPairs>
  <TitlesOfParts>
    <vt:vector size="42"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ABS FAULT DIAGNOSIS (1 OF 2)</vt:lpstr>
      <vt:lpstr>ABS FAULT DIAGNOSIS (2 OF 2)</vt:lpstr>
      <vt:lpstr>Figure 111.1 On most vehicles equipped with ABS, the ABS and the BRAKE warning lamp should come on as a bulb check when the ignition is first switched on</vt:lpstr>
      <vt:lpstr>Figure 111.2 An amber ABS</vt:lpstr>
      <vt:lpstr>Chart 111-1 Items that should be checked when diagnosing a concern about the antilock brake system (ABS).</vt:lpstr>
      <vt:lpstr>Figure 111.3 A visual inspection of the wheel speed sensor on this older vehicle showed metal “fuzz” had been attracted to the magnetic sensor</vt:lpstr>
      <vt:lpstr>QUESTION 1: ?</vt:lpstr>
      <vt:lpstr>ANSWER 1:</vt:lpstr>
      <vt:lpstr>RETREIVING ABS CODES PRIOR TO 1996</vt:lpstr>
      <vt:lpstr>Figure 111.4 General Motors diagnostic connector. Flash codes are available by using a jumper wire to ground (terminal A) to terminal H. This connector is located under the dash near the steering column on older (pre-1996). General Motors vehicles</vt:lpstr>
      <vt:lpstr>Figure 111.5 A breakout box is being used to diagnose an ABS problem. A digital multimeter is being used to measure resistance and voltage at various points in the system, following the service manual procedure</vt:lpstr>
      <vt:lpstr>ABS DIAGNOSIS, OBD-II EQUIPPED VEHICLES (1 OF 2)</vt:lpstr>
      <vt:lpstr>ABS DIAGNOSIS, OBD-II EQUIPPED VEHICLES (2 OF 2)</vt:lpstr>
      <vt:lpstr>Figure 111.6 A Tech 2 scan tool being used to diagnose an ABS problem on a General Motors’ vehicle</vt:lpstr>
      <vt:lpstr>Tech Tip </vt:lpstr>
      <vt:lpstr>Figure 111.7(a) This corroded electrical connector to the ABS hydraulic control module helped explain why there were many stored diagnostic trouble codes (DTCs)</vt:lpstr>
      <vt:lpstr>Figure 111.7(b) The male terminals also showed signs of corrosion inside this connector</vt:lpstr>
      <vt:lpstr>WHEEL SPEED SENSOR DIAGNOSIS (1 OF 2)</vt:lpstr>
      <vt:lpstr>WHEEL SPEED SENSOR DIAGNOSIS (2 OF 2)</vt:lpstr>
      <vt:lpstr>Figure 111.8 Typical wheel speed sensor. When a tooth on the sensor ring is close to the sensor, the strength of the magnetic field is stronger because the metal of the tooth conducts magnetic lines of force better than air.</vt:lpstr>
      <vt:lpstr>Figure 111.9 Measuring the resistance of a wheel speed sensor</vt:lpstr>
      <vt:lpstr>Figure 111.10 A scope can be used to check for proper operation of a wheel speed sensor</vt:lpstr>
      <vt:lpstr>Figure 111.11 A broken tooth on a wheel speed sensor tone ring shows on the scope trace as a missing wave</vt:lpstr>
      <vt:lpstr>FREQUENTLY ASKED QUESTION</vt:lpstr>
      <vt:lpstr>Figure 111.12 (a) Always use a nonferrous (brass or plastic) feeler (thickness) gauge when measuring the gap between the toothed ring and the wheel speed sensor</vt:lpstr>
      <vt:lpstr>Figure 111.12 (b) Sometimes a sensor is equipped with a paper spacer that is the exact thickness of the spacing required between the toothed ring and the sensor.</vt:lpstr>
      <vt:lpstr>QUESTION 2: ?</vt:lpstr>
      <vt:lpstr>ANSWER 2:</vt:lpstr>
      <vt:lpstr>HYDRAULIC ABS SERVICE</vt:lpstr>
      <vt:lpstr>Figure 111.13 Special bleed valve tools are often required when bleeding some ABS units such as the Kelsey-Hayes 4WAL system</vt:lpstr>
      <vt:lpstr>Figure 111.14 Two bleed valve tools are needed to bleed the Kelsey-Hayes 4WAL system, which attaches to the bleeder valves on the accumulator</vt:lpstr>
      <vt:lpstr>ABS SAFETY PRECAUTIONS</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111</dc:title>
  <dc:creator>Curt &amp; Tammy</dc:creator>
  <cp:lastModifiedBy>Curt &amp; Tammy</cp:lastModifiedBy>
  <cp:revision>51</cp:revision>
  <dcterms:created xsi:type="dcterms:W3CDTF">2018-09-25T19:30:15Z</dcterms:created>
  <dcterms:modified xsi:type="dcterms:W3CDTF">2019-07-06T18:50:58Z</dcterms:modified>
</cp:coreProperties>
</file>