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4" r:id="rId11"/>
    <p:sldId id="355" r:id="rId12"/>
    <p:sldId id="315" r:id="rId13"/>
    <p:sldId id="316" r:id="rId14"/>
    <p:sldId id="317" r:id="rId15"/>
    <p:sldId id="270" r:id="rId16"/>
    <p:sldId id="267" r:id="rId17"/>
    <p:sldId id="268" r:id="rId18"/>
    <p:sldId id="318" r:id="rId19"/>
    <p:sldId id="356" r:id="rId20"/>
    <p:sldId id="319" r:id="rId21"/>
    <p:sldId id="357" r:id="rId22"/>
    <p:sldId id="326" r:id="rId23"/>
    <p:sldId id="274" r:id="rId24"/>
    <p:sldId id="327" r:id="rId25"/>
    <p:sldId id="358" r:id="rId26"/>
    <p:sldId id="328" r:id="rId27"/>
    <p:sldId id="359" r:id="rId28"/>
    <p:sldId id="360" r:id="rId29"/>
    <p:sldId id="329" r:id="rId30"/>
    <p:sldId id="361" r:id="rId31"/>
    <p:sldId id="362" r:id="rId32"/>
    <p:sldId id="330" r:id="rId33"/>
    <p:sldId id="331" r:id="rId34"/>
    <p:sldId id="332" r:id="rId35"/>
    <p:sldId id="333" r:id="rId36"/>
    <p:sldId id="334" r:id="rId37"/>
    <p:sldId id="286" r:id="rId38"/>
    <p:sldId id="287" r:id="rId39"/>
    <p:sldId id="363" r:id="rId40"/>
    <p:sldId id="364" r:id="rId41"/>
    <p:sldId id="365" r:id="rId42"/>
    <p:sldId id="335" r:id="rId43"/>
    <p:sldId id="336" r:id="rId44"/>
    <p:sldId id="337" r:id="rId45"/>
    <p:sldId id="338" r:id="rId46"/>
    <p:sldId id="339" r:id="rId47"/>
    <p:sldId id="299" r:id="rId48"/>
    <p:sldId id="300" r:id="rId49"/>
    <p:sldId id="366" r:id="rId50"/>
    <p:sldId id="367" r:id="rId51"/>
    <p:sldId id="272" r:id="rId52"/>
    <p:sldId id="340" r:id="rId53"/>
    <p:sldId id="368"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99811"/>
            <a:ext cx="8229600" cy="524087"/>
          </a:xfrm>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quarter" idx="13"/>
          </p:nvPr>
        </p:nvSpPr>
        <p:spPr>
          <a:xfrm>
            <a:off x="457200" y="5703888"/>
            <a:ext cx="8229600" cy="468312"/>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5430977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ABS Components and Operation</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mj-lt"/>
              </a:rPr>
              <a:t>Figure 110.4 A wedge of gravel or snow in the front of a locked wheel can help stop a vehicle faster than would occur if the wheel brakes were pulsed on and off by an antilock brake system</a:t>
            </a:r>
            <a:endParaRPr lang="en-US" sz="2000" dirty="0">
              <a:latin typeface="+mj-lt"/>
            </a:endParaRPr>
          </a:p>
        </p:txBody>
      </p:sp>
      <p:pic>
        <p:nvPicPr>
          <p:cNvPr id="4" name="Picture 2" descr="A figure shows that loose gravel or deep snow on the grornd and debris built up in the front of a locked whe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 y="2667000"/>
            <a:ext cx="8153400" cy="31765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antilock brakes?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t>To help </a:t>
            </a:r>
            <a:r>
              <a:rPr lang="en-US" sz="4000" dirty="0"/>
              <a:t>prevent the wheels from locking during sudden braking, especially on slippery surfaces.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110.5 Being able to steer and control the vehicle during rapid braking is one major advantage of an antilock brake system</a:t>
            </a:r>
            <a:endParaRPr lang="en-US" dirty="0">
              <a:latin typeface="+mj-lt"/>
            </a:endParaRPr>
          </a:p>
        </p:txBody>
      </p:sp>
      <p:pic>
        <p:nvPicPr>
          <p:cNvPr id="6" name="Picture 2" descr="A figure shows that ABS cannot prevent a vehicle from leaving the road if it is turning at a corner at a speed greater than it shoul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8596" y="1981200"/>
            <a:ext cx="5017726" cy="38061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ABS PARTS INVOLVED</a:t>
            </a:r>
            <a:endParaRPr lang="en-US" dirty="0">
              <a:latin typeface="+mj-lt"/>
            </a:endParaRPr>
          </a:p>
        </p:txBody>
      </p:sp>
      <p:sp>
        <p:nvSpPr>
          <p:cNvPr id="3" name="Content Placeholder 2"/>
          <p:cNvSpPr>
            <a:spLocks noGrp="1"/>
          </p:cNvSpPr>
          <p:nvPr>
            <p:ph idx="1"/>
          </p:nvPr>
        </p:nvSpPr>
        <p:spPr/>
        <p:txBody>
          <a:bodyPr/>
          <a:lstStyle/>
          <a:p>
            <a:r>
              <a:rPr lang="en-US" dirty="0" smtClean="0"/>
              <a:t>Wheel Speed Sensor</a:t>
            </a:r>
          </a:p>
          <a:p>
            <a:pPr lvl="1"/>
            <a:r>
              <a:rPr lang="en-US" dirty="0" smtClean="0"/>
              <a:t>Monitors the speed of each wheel.</a:t>
            </a:r>
          </a:p>
          <a:p>
            <a:r>
              <a:rPr lang="en-US" dirty="0" smtClean="0"/>
              <a:t>Control Module</a:t>
            </a:r>
          </a:p>
          <a:p>
            <a:pPr lvl="1"/>
            <a:r>
              <a:rPr lang="en-US" dirty="0" smtClean="0"/>
              <a:t>Receives inputs and controls outputs.</a:t>
            </a:r>
          </a:p>
          <a:p>
            <a:r>
              <a:rPr lang="en-US" dirty="0" smtClean="0"/>
              <a:t>Valves</a:t>
            </a:r>
          </a:p>
          <a:p>
            <a:pPr lvl="1"/>
            <a:r>
              <a:rPr lang="en-US" dirty="0" smtClean="0"/>
              <a:t>Used to hold</a:t>
            </a:r>
            <a:r>
              <a:rPr lang="en-US" dirty="0"/>
              <a:t>, release, and reapply hydraulic pressure to the brakes</a:t>
            </a:r>
            <a:r>
              <a:rPr lang="en-US" dirty="0" smtClean="0"/>
              <a:t>.</a:t>
            </a:r>
          </a:p>
          <a:p>
            <a:r>
              <a:rPr lang="en-US" dirty="0" smtClean="0"/>
              <a:t>Pump</a:t>
            </a:r>
          </a:p>
          <a:p>
            <a:pPr lvl="1"/>
            <a:r>
              <a:rPr lang="en-US" dirty="0" smtClean="0"/>
              <a:t>Used to restore brake pressure.</a:t>
            </a:r>
          </a:p>
          <a:p>
            <a:pPr lvl="1"/>
            <a:endParaRPr lang="en-US" dirty="0"/>
          </a:p>
        </p:txBody>
      </p:sp>
    </p:spTree>
    <p:extLst>
      <p:ext uri="{BB962C8B-B14F-4D97-AF65-F5344CB8AC3E}">
        <p14:creationId xmlns:p14="http://schemas.microsoft.com/office/powerpoint/2010/main" val="182577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110.6 A typical stop on a slippery road surface without antilock brakes. Notice that the wheels stopped rotating and skidded until the vehicle finally came to a stop</a:t>
            </a:r>
            <a:endParaRPr lang="en-US" dirty="0">
              <a:latin typeface="+mj-lt"/>
            </a:endParaRPr>
          </a:p>
        </p:txBody>
      </p:sp>
      <p:pic>
        <p:nvPicPr>
          <p:cNvPr id="6" name="Picture 2" descr="The graph shows the following:&#10;A line representing start sequence when the brake pedal is depressed increases gradually and remains flat.As the time increases the hydraulic pressure remains stable throughout.&#10;A line represents vehicle speed.The speed of the vehicle gradually decreases and stops as the time increases.&#10;A line represents wheel speed.The speed decreases sharply and the wheels stops rotating and skids untill the vehicle finally comes to stop.&#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3160" y="2057400"/>
            <a:ext cx="4297680"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ABS CHANNELS</a:t>
            </a:r>
            <a:endParaRPr lang="en-US" dirty="0">
              <a:latin typeface="+mj-lt"/>
            </a:endParaRPr>
          </a:p>
        </p:txBody>
      </p:sp>
      <p:sp>
        <p:nvSpPr>
          <p:cNvPr id="3" name="Content Placeholder 2"/>
          <p:cNvSpPr>
            <a:spLocks noGrp="1"/>
          </p:cNvSpPr>
          <p:nvPr>
            <p:ph idx="1"/>
          </p:nvPr>
        </p:nvSpPr>
        <p:spPr/>
        <p:txBody>
          <a:bodyPr/>
          <a:lstStyle/>
          <a:p>
            <a:r>
              <a:rPr lang="en-US" dirty="0" smtClean="0"/>
              <a:t>Single-Channel Systems</a:t>
            </a:r>
          </a:p>
          <a:p>
            <a:pPr lvl="1"/>
            <a:r>
              <a:rPr lang="en-US" dirty="0"/>
              <a:t>The </a:t>
            </a:r>
            <a:r>
              <a:rPr lang="en-US" dirty="0" smtClean="0"/>
              <a:t>single-channel rear-wheel </a:t>
            </a:r>
            <a:r>
              <a:rPr lang="en-US" dirty="0"/>
              <a:t>only ABS is used on many rear-wheel-drive </a:t>
            </a:r>
            <a:r>
              <a:rPr lang="en-US" dirty="0" smtClean="0"/>
              <a:t>pickups and </a:t>
            </a:r>
            <a:r>
              <a:rPr lang="en-US" dirty="0"/>
              <a:t>vans</a:t>
            </a:r>
            <a:r>
              <a:rPr lang="en-US" dirty="0" smtClean="0"/>
              <a:t>.</a:t>
            </a:r>
          </a:p>
          <a:p>
            <a:r>
              <a:rPr lang="en-US" dirty="0" smtClean="0"/>
              <a:t>Three-Channel ABS Systems </a:t>
            </a:r>
          </a:p>
          <a:p>
            <a:pPr lvl="1"/>
            <a:r>
              <a:rPr lang="en-US" dirty="0" smtClean="0"/>
              <a:t>The system uses a separate channel for each front wheel and a common channel for the rear wheels.</a:t>
            </a:r>
          </a:p>
          <a:p>
            <a:r>
              <a:rPr lang="en-US" dirty="0" smtClean="0"/>
              <a:t>Four Channel ABS</a:t>
            </a:r>
          </a:p>
          <a:p>
            <a:pPr lvl="1"/>
            <a:r>
              <a:rPr lang="en-US" dirty="0" smtClean="0"/>
              <a:t>In this system each wheel speed </a:t>
            </a:r>
            <a:r>
              <a:rPr lang="en-US" dirty="0"/>
              <a:t>sensor provides input for a separate hydraulic </a:t>
            </a:r>
            <a:r>
              <a:rPr lang="en-US" dirty="0" smtClean="0"/>
              <a:t>control circuit </a:t>
            </a:r>
            <a:r>
              <a:rPr lang="en-US" dirty="0"/>
              <a:t>or </a:t>
            </a:r>
            <a:r>
              <a:rPr lang="en-US" dirty="0" smtClean="0"/>
              <a:t>channel.</a:t>
            </a:r>
            <a:endParaRPr lang="en-US" dirty="0"/>
          </a:p>
        </p:txBody>
      </p:sp>
    </p:spTree>
    <p:extLst>
      <p:ext uri="{BB962C8B-B14F-4D97-AF65-F5344CB8AC3E}">
        <p14:creationId xmlns:p14="http://schemas.microsoft.com/office/powerpoint/2010/main" val="5229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110.7 ABS configuration includes four channel, three channel, and single channel</a:t>
            </a:r>
            <a:endParaRPr lang="en-US" dirty="0">
              <a:latin typeface="+mj-lt"/>
            </a:endParaRPr>
          </a:p>
        </p:txBody>
      </p:sp>
      <p:pic>
        <p:nvPicPr>
          <p:cNvPr id="3" name="Picture 2" descr="A four channel ABS has ABS applied to all four wheels, a three channel ABS has ABS applied to the front wheels as a separate unit and the rear wheels as a single unit, and a one channel rear ABS that has ABS applied only to the rear whee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5591" y="1706450"/>
            <a:ext cx="7192818" cy="44629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3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985963"/>
            <a:ext cx="58483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110.8 A typical integral ABS unit that combines the function of the master cylinder, brake booster, and antilock brake system in one assembly</a:t>
            </a:r>
            <a:endParaRPr lang="en-US" dirty="0">
              <a:latin typeface="+mj-lt"/>
            </a:endParaRPr>
          </a:p>
        </p:txBody>
      </p:sp>
      <p:pic>
        <p:nvPicPr>
          <p:cNvPr id="3" name="Picture 2" descr="A figure shows a typical integral ABS unit that functions as a master cylinder, brake booster, and antilock brake system. It has a reservoir, accumulator, and uses a pump motor instead of a vacuum booster for power assis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8425" y="1905000"/>
            <a:ext cx="4270909" cy="39606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2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110.1</a:t>
            </a:r>
            <a:r>
              <a:rPr lang="en-US" dirty="0" smtClean="0"/>
              <a:t> </a:t>
            </a:r>
            <a:r>
              <a:rPr lang="en-US" dirty="0"/>
              <a:t>Explain the need for Antilock brake system (ABS</a:t>
            </a:r>
            <a:r>
              <a:rPr lang="en-US" dirty="0" smtClean="0"/>
              <a:t>).</a:t>
            </a:r>
          </a:p>
          <a:p>
            <a:pPr marL="0" indent="0">
              <a:buNone/>
            </a:pPr>
            <a:r>
              <a:rPr lang="en-US" b="1" dirty="0" smtClean="0">
                <a:solidFill>
                  <a:srgbClr val="005A70"/>
                </a:solidFill>
              </a:rPr>
              <a:t>110.2 </a:t>
            </a:r>
            <a:r>
              <a:rPr lang="en-US" dirty="0"/>
              <a:t>Describe the operation, components, and system </a:t>
            </a:r>
            <a:r>
              <a:rPr lang="en-US" dirty="0" smtClean="0"/>
              <a:t>configurations of </a:t>
            </a:r>
            <a:r>
              <a:rPr lang="en-US" dirty="0"/>
              <a:t>ABS</a:t>
            </a:r>
            <a:r>
              <a:rPr lang="en-US" dirty="0" smtClean="0"/>
              <a:t>.</a:t>
            </a:r>
          </a:p>
          <a:p>
            <a:pPr marL="0" indent="0">
              <a:buNone/>
            </a:pPr>
            <a:r>
              <a:rPr lang="en-US" b="1" dirty="0" smtClean="0">
                <a:solidFill>
                  <a:srgbClr val="005A70"/>
                </a:solidFill>
              </a:rPr>
              <a:t>110.3 </a:t>
            </a:r>
            <a:r>
              <a:rPr lang="en-US" dirty="0"/>
              <a:t>Explain the operation of passive and active wheel speed sensors</a:t>
            </a:r>
            <a:r>
              <a:rPr lang="en-US" dirty="0" smtClean="0"/>
              <a: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NONINTEGRAL  ABS</a:t>
            </a:r>
            <a:endParaRPr lang="en-US" dirty="0">
              <a:latin typeface="+mj-lt"/>
            </a:endParaRPr>
          </a:p>
        </p:txBody>
      </p:sp>
      <p:sp>
        <p:nvSpPr>
          <p:cNvPr id="3" name="Content Placeholder 2"/>
          <p:cNvSpPr>
            <a:spLocks noGrp="1"/>
          </p:cNvSpPr>
          <p:nvPr>
            <p:ph idx="1"/>
          </p:nvPr>
        </p:nvSpPr>
        <p:spPr/>
        <p:txBody>
          <a:bodyPr/>
          <a:lstStyle/>
          <a:p>
            <a:r>
              <a:rPr lang="en-US" dirty="0" smtClean="0"/>
              <a:t>Non-integral </a:t>
            </a:r>
            <a:r>
              <a:rPr lang="en-US" dirty="0"/>
              <a:t>ABS have a conventional brake master cylinder and </a:t>
            </a:r>
            <a:r>
              <a:rPr lang="en-US" dirty="0" smtClean="0"/>
              <a:t>vacuum power </a:t>
            </a:r>
            <a:r>
              <a:rPr lang="en-US" dirty="0"/>
              <a:t>booster with a separate hydraulic modulator unit</a:t>
            </a:r>
            <a:r>
              <a:rPr lang="en-US" dirty="0" smtClean="0"/>
              <a:t>.</a:t>
            </a:r>
          </a:p>
          <a:p>
            <a:r>
              <a:rPr lang="en-US" dirty="0" smtClean="0"/>
              <a:t>The pump is for </a:t>
            </a:r>
            <a:r>
              <a:rPr lang="en-US" dirty="0"/>
              <a:t>ABS braking (to reapply pressure </a:t>
            </a:r>
            <a:r>
              <a:rPr lang="en-US" dirty="0" smtClean="0"/>
              <a:t>during the </a:t>
            </a:r>
            <a:r>
              <a:rPr lang="en-US" dirty="0"/>
              <a:t>ABS hold–release–reapply cycle), but do not </a:t>
            </a:r>
            <a:r>
              <a:rPr lang="en-US" dirty="0" smtClean="0"/>
              <a:t>for normal </a:t>
            </a:r>
            <a:r>
              <a:rPr lang="en-US" dirty="0"/>
              <a:t>power assist.</a:t>
            </a:r>
            <a:endParaRPr lang="en-US" dirty="0" smtClean="0"/>
          </a:p>
          <a:p>
            <a:r>
              <a:rPr lang="en-US" dirty="0" smtClean="0"/>
              <a:t>Non-integral </a:t>
            </a:r>
            <a:r>
              <a:rPr lang="en-US" dirty="0"/>
              <a:t>ABS are the most common type </a:t>
            </a:r>
            <a:r>
              <a:rPr lang="en-US" dirty="0" smtClean="0"/>
              <a:t>of ABS </a:t>
            </a:r>
            <a:r>
              <a:rPr lang="en-US" dirty="0"/>
              <a:t>because of their lower cost and simplicity.</a:t>
            </a:r>
            <a:endParaRPr lang="en-US" dirty="0"/>
          </a:p>
        </p:txBody>
      </p:sp>
    </p:spTree>
    <p:extLst>
      <p:ext uri="{BB962C8B-B14F-4D97-AF65-F5344CB8AC3E}">
        <p14:creationId xmlns:p14="http://schemas.microsoft.com/office/powerpoint/2010/main" val="251850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110.9 A schematic drawing of a typical antilock brake system</a:t>
            </a:r>
            <a:endParaRPr lang="en-US" dirty="0">
              <a:latin typeface="+mj-lt"/>
            </a:endParaRPr>
          </a:p>
        </p:txBody>
      </p:sp>
      <p:pic>
        <p:nvPicPr>
          <p:cNvPr id="3" name="Picture 2" descr="The figure illustrates the following:&#10;• The electronic control unit that receives signals from sensors on all four wheels;&#10;• The hydraulic modulating device then controls the braking of all four wheels based on the signal received from the electronic control unit and pressure received from the dual master cylinde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473" y="1543395"/>
            <a:ext cx="8225055" cy="43750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6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ABS CONTROLLER INPUTS AND OUTPUTS (1 OF 2)</a:t>
            </a:r>
            <a:endParaRPr lang="en-US" dirty="0">
              <a:latin typeface="+mj-lt"/>
            </a:endParaRPr>
          </a:p>
        </p:txBody>
      </p:sp>
      <p:sp>
        <p:nvSpPr>
          <p:cNvPr id="3" name="Content Placeholder 2"/>
          <p:cNvSpPr>
            <a:spLocks noGrp="1"/>
          </p:cNvSpPr>
          <p:nvPr>
            <p:ph idx="1"/>
          </p:nvPr>
        </p:nvSpPr>
        <p:spPr/>
        <p:txBody>
          <a:bodyPr/>
          <a:lstStyle/>
          <a:p>
            <a:r>
              <a:rPr lang="en-US" sz="2400" dirty="0" smtClean="0"/>
              <a:t>Inputs</a:t>
            </a:r>
          </a:p>
          <a:p>
            <a:pPr lvl="1"/>
            <a:r>
              <a:rPr lang="en-US" sz="2000" dirty="0"/>
              <a:t>Wheel speed—from wheel speed </a:t>
            </a:r>
            <a:r>
              <a:rPr lang="en-US" sz="2000" dirty="0" smtClean="0"/>
              <a:t>sensors.</a:t>
            </a:r>
          </a:p>
          <a:p>
            <a:pPr lvl="1"/>
            <a:r>
              <a:rPr lang="en-US" sz="2000" dirty="0"/>
              <a:t>Brake on/off—from the brake pedal </a:t>
            </a:r>
            <a:r>
              <a:rPr lang="en-US" sz="2000" dirty="0" smtClean="0"/>
              <a:t>switch.</a:t>
            </a:r>
          </a:p>
          <a:p>
            <a:pPr lvl="1"/>
            <a:r>
              <a:rPr lang="en-US" sz="2000" dirty="0"/>
              <a:t>Steering wheel position—used for electronic stability </a:t>
            </a:r>
            <a:r>
              <a:rPr lang="en-US" sz="2000" dirty="0" smtClean="0"/>
              <a:t>control.</a:t>
            </a:r>
          </a:p>
          <a:p>
            <a:pPr lvl="1"/>
            <a:r>
              <a:rPr lang="en-US" sz="2000" dirty="0"/>
              <a:t>Yaw and accelerometer sensors—used for electronic </a:t>
            </a:r>
            <a:r>
              <a:rPr lang="en-US" sz="2000" dirty="0" smtClean="0"/>
              <a:t>stability control system.</a:t>
            </a:r>
          </a:p>
          <a:p>
            <a:r>
              <a:rPr lang="en-US" sz="2400" dirty="0" smtClean="0"/>
              <a:t>Outputs</a:t>
            </a:r>
          </a:p>
          <a:p>
            <a:pPr lvl="1"/>
            <a:r>
              <a:rPr lang="en-US" sz="2000" dirty="0"/>
              <a:t>System </a:t>
            </a:r>
            <a:r>
              <a:rPr lang="en-US" sz="2000" dirty="0" smtClean="0"/>
              <a:t>relay</a:t>
            </a:r>
          </a:p>
          <a:p>
            <a:pPr lvl="1"/>
            <a:r>
              <a:rPr lang="en-US" sz="2000" dirty="0" smtClean="0"/>
              <a:t>Inlet and outlet valves</a:t>
            </a:r>
          </a:p>
          <a:p>
            <a:pPr lvl="1"/>
            <a:r>
              <a:rPr lang="en-US" sz="2000" dirty="0" smtClean="0"/>
              <a:t>Pump motor</a:t>
            </a:r>
          </a:p>
          <a:p>
            <a:pPr lvl="1"/>
            <a:r>
              <a:rPr lang="en-US" sz="2000" dirty="0" smtClean="0"/>
              <a:t>ABS warning lamps</a:t>
            </a:r>
            <a:endParaRPr lang="en-US" sz="2000" dirty="0"/>
          </a:p>
        </p:txBody>
      </p:sp>
    </p:spTree>
    <p:extLst>
      <p:ext uri="{BB962C8B-B14F-4D97-AF65-F5344CB8AC3E}">
        <p14:creationId xmlns:p14="http://schemas.microsoft.com/office/powerpoint/2010/main" val="109723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ABS CONTROLLER INPUTS AND </a:t>
            </a:r>
            <a:r>
              <a:rPr lang="en-US" dirty="0" smtClean="0">
                <a:latin typeface="+mj-lt"/>
              </a:rPr>
              <a:t>OUTPUTS (2 OF 2)</a:t>
            </a:r>
            <a:endParaRPr lang="en-US" dirty="0">
              <a:latin typeface="+mj-lt"/>
            </a:endParaRPr>
          </a:p>
        </p:txBody>
      </p:sp>
      <p:sp>
        <p:nvSpPr>
          <p:cNvPr id="3" name="Content Placeholder 2"/>
          <p:cNvSpPr>
            <a:spLocks noGrp="1"/>
          </p:cNvSpPr>
          <p:nvPr>
            <p:ph idx="1"/>
          </p:nvPr>
        </p:nvSpPr>
        <p:spPr/>
        <p:txBody>
          <a:bodyPr/>
          <a:lstStyle/>
          <a:p>
            <a:r>
              <a:rPr lang="en-US" dirty="0" smtClean="0"/>
              <a:t>Module Operation</a:t>
            </a:r>
          </a:p>
          <a:p>
            <a:pPr lvl="1"/>
            <a:r>
              <a:rPr lang="en-US" dirty="0"/>
              <a:t>The </a:t>
            </a:r>
            <a:r>
              <a:rPr lang="en-US" dirty="0" smtClean="0"/>
              <a:t>control module </a:t>
            </a:r>
            <a:r>
              <a:rPr lang="en-US" dirty="0"/>
              <a:t>cycles the solenoid valves in the modulator assembly </a:t>
            </a:r>
            <a:r>
              <a:rPr lang="en-US" dirty="0" smtClean="0"/>
              <a:t>to pulsate </a:t>
            </a:r>
            <a:r>
              <a:rPr lang="en-US" dirty="0"/>
              <a:t>hydraulic pressure in the affected brake circuit (or circuits</a:t>
            </a:r>
            <a:r>
              <a:rPr lang="en-US" dirty="0" smtClean="0"/>
              <a:t>) based on inputs from the wheel speed sensors.</a:t>
            </a:r>
          </a:p>
          <a:p>
            <a:r>
              <a:rPr lang="en-US" dirty="0" smtClean="0"/>
              <a:t>ABS Warning Lamp</a:t>
            </a:r>
          </a:p>
          <a:p>
            <a:pPr lvl="1"/>
            <a:r>
              <a:rPr lang="en-US" dirty="0" smtClean="0"/>
              <a:t>Comes on/goes out for a bulb check at start.</a:t>
            </a:r>
          </a:p>
          <a:p>
            <a:pPr lvl="1"/>
            <a:r>
              <a:rPr lang="en-US" dirty="0" smtClean="0"/>
              <a:t>Illuminates when a fault is set in the system.</a:t>
            </a:r>
          </a:p>
          <a:p>
            <a:pPr lvl="1"/>
            <a:r>
              <a:rPr lang="en-US" dirty="0" smtClean="0"/>
              <a:t>Illuminates if the system becomes disabled.</a:t>
            </a:r>
            <a:endParaRPr lang="en-US" dirty="0"/>
          </a:p>
        </p:txBody>
      </p:sp>
    </p:spTree>
    <p:extLst>
      <p:ext uri="{BB962C8B-B14F-4D97-AF65-F5344CB8AC3E}">
        <p14:creationId xmlns:p14="http://schemas.microsoft.com/office/powerpoint/2010/main" val="1942257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110.10 Typical inputs and outputs for brake control modules</a:t>
            </a:r>
            <a:endParaRPr lang="en-US" dirty="0">
              <a:latin typeface="+mj-lt"/>
            </a:endParaRPr>
          </a:p>
        </p:txBody>
      </p:sp>
      <p:pic>
        <p:nvPicPr>
          <p:cNvPr id="3" name="Picture 2" descr="The figure shows the following inputs and outputs:&#10;• Input Signals from speed sensors to a control module from all four wheels, brake switch, lateral accelerometer, pump monitor, solenoid monitor, and brake fluid level sensor; &#10;• Output signals to valve solenoids of all four wheels, pump relay, valve solenoid relay, the ABS active and service ligh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758" y="1524000"/>
            <a:ext cx="7614484" cy="48810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1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WHEEL SPEED SENSORS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purpose and function </a:t>
            </a:r>
            <a:r>
              <a:rPr lang="en-US" dirty="0" smtClean="0"/>
              <a:t>of wheel </a:t>
            </a:r>
            <a:r>
              <a:rPr lang="en-US" dirty="0"/>
              <a:t>speed sensors, </a:t>
            </a:r>
            <a:r>
              <a:rPr lang="en-US" dirty="0" smtClean="0"/>
              <a:t>(WSS), </a:t>
            </a:r>
            <a:r>
              <a:rPr lang="en-US" dirty="0"/>
              <a:t>is to monitor the </a:t>
            </a:r>
            <a:r>
              <a:rPr lang="en-US" dirty="0" smtClean="0"/>
              <a:t>speed of </a:t>
            </a:r>
            <a:r>
              <a:rPr lang="en-US" dirty="0"/>
              <a:t>the wheels</a:t>
            </a:r>
            <a:r>
              <a:rPr lang="en-US" dirty="0" smtClean="0"/>
              <a:t>.</a:t>
            </a:r>
          </a:p>
          <a:p>
            <a:r>
              <a:rPr lang="en-US" dirty="0" smtClean="0"/>
              <a:t>Wheel Speed Sensor Locations</a:t>
            </a:r>
          </a:p>
          <a:p>
            <a:pPr lvl="1"/>
            <a:r>
              <a:rPr lang="en-US" dirty="0" smtClean="0"/>
              <a:t>Steering knuckle, </a:t>
            </a:r>
            <a:r>
              <a:rPr lang="en-US" sz="400" dirty="0" smtClean="0"/>
              <a:t> </a:t>
            </a:r>
            <a:r>
              <a:rPr lang="en-US" dirty="0"/>
              <a:t>wheel </a:t>
            </a:r>
            <a:r>
              <a:rPr lang="en-US" dirty="0" smtClean="0"/>
              <a:t>hub, </a:t>
            </a:r>
            <a:r>
              <a:rPr lang="en-US" sz="400" dirty="0" smtClean="0"/>
              <a:t> </a:t>
            </a:r>
            <a:r>
              <a:rPr lang="en-US" dirty="0"/>
              <a:t>brake backing </a:t>
            </a:r>
            <a:r>
              <a:rPr lang="en-US" dirty="0" smtClean="0"/>
              <a:t>plate, </a:t>
            </a:r>
            <a:r>
              <a:rPr lang="en-US" sz="400" dirty="0" smtClean="0"/>
              <a:t> </a:t>
            </a:r>
            <a:r>
              <a:rPr lang="en-US" dirty="0"/>
              <a:t>transmission tail shaft </a:t>
            </a:r>
            <a:r>
              <a:rPr lang="en-US" dirty="0" smtClean="0"/>
              <a:t>housing, and </a:t>
            </a:r>
            <a:r>
              <a:rPr lang="en-US" sz="400" dirty="0" smtClean="0"/>
              <a:t> </a:t>
            </a:r>
            <a:r>
              <a:rPr lang="en-US" dirty="0"/>
              <a:t>transfer </a:t>
            </a:r>
            <a:r>
              <a:rPr lang="en-US" dirty="0" smtClean="0"/>
              <a:t>case.</a:t>
            </a:r>
          </a:p>
          <a:p>
            <a:pPr lvl="1"/>
            <a:r>
              <a:rPr lang="en-US" dirty="0"/>
              <a:t>The sensor (</a:t>
            </a:r>
            <a:r>
              <a:rPr lang="en-US" dirty="0" err="1"/>
              <a:t>reluctor</a:t>
            </a:r>
            <a:r>
              <a:rPr lang="en-US" dirty="0"/>
              <a:t>) </a:t>
            </a:r>
            <a:r>
              <a:rPr lang="en-US" dirty="0" smtClean="0"/>
              <a:t>ring will be mounted near the sensor location.</a:t>
            </a:r>
            <a:endParaRPr lang="en-US" dirty="0"/>
          </a:p>
        </p:txBody>
      </p:sp>
    </p:spTree>
    <p:extLst>
      <p:ext uri="{BB962C8B-B14F-4D97-AF65-F5344CB8AC3E}">
        <p14:creationId xmlns:p14="http://schemas.microsoft.com/office/powerpoint/2010/main" val="338260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WHEEL SPEED </a:t>
            </a:r>
            <a:r>
              <a:rPr lang="en-US" dirty="0" smtClean="0">
                <a:latin typeface="+mj-lt"/>
              </a:rPr>
              <a:t>SENSORS (2 OF 2)</a:t>
            </a:r>
            <a:endParaRPr lang="en-US" dirty="0">
              <a:latin typeface="+mj-lt"/>
            </a:endParaRPr>
          </a:p>
        </p:txBody>
      </p:sp>
      <p:sp>
        <p:nvSpPr>
          <p:cNvPr id="3" name="Content Placeholder 2"/>
          <p:cNvSpPr>
            <a:spLocks noGrp="1"/>
          </p:cNvSpPr>
          <p:nvPr>
            <p:ph idx="1"/>
          </p:nvPr>
        </p:nvSpPr>
        <p:spPr/>
        <p:txBody>
          <a:bodyPr/>
          <a:lstStyle/>
          <a:p>
            <a:r>
              <a:rPr lang="en-US" dirty="0" smtClean="0"/>
              <a:t>Passive Wheel Speed Sensors</a:t>
            </a:r>
          </a:p>
          <a:p>
            <a:pPr lvl="1"/>
            <a:r>
              <a:rPr lang="en-US" dirty="0"/>
              <a:t>A passive </a:t>
            </a:r>
            <a:r>
              <a:rPr lang="en-US" dirty="0" smtClean="0"/>
              <a:t>wheel speed </a:t>
            </a:r>
            <a:r>
              <a:rPr lang="en-US" dirty="0"/>
              <a:t>sensor generates its own output signal and can </a:t>
            </a:r>
            <a:r>
              <a:rPr lang="en-US" dirty="0" smtClean="0"/>
              <a:t>operate without </a:t>
            </a:r>
            <a:r>
              <a:rPr lang="en-US" dirty="0"/>
              <a:t>an outside voltage being applied</a:t>
            </a:r>
            <a:r>
              <a:rPr lang="en-US" dirty="0" smtClean="0"/>
              <a:t>.</a:t>
            </a:r>
          </a:p>
          <a:p>
            <a:pPr lvl="1"/>
            <a:r>
              <a:rPr lang="en-US" dirty="0" smtClean="0"/>
              <a:t>The sensor generates </a:t>
            </a:r>
            <a:r>
              <a:rPr lang="en-US" dirty="0"/>
              <a:t>an alternating </a:t>
            </a:r>
            <a:r>
              <a:rPr lang="en-US" dirty="0" smtClean="0"/>
              <a:t>current (AC</a:t>
            </a:r>
            <a:r>
              <a:rPr lang="en-US" dirty="0"/>
              <a:t>) </a:t>
            </a:r>
            <a:r>
              <a:rPr lang="en-US" dirty="0" smtClean="0"/>
              <a:t>voltage.</a:t>
            </a:r>
          </a:p>
          <a:p>
            <a:r>
              <a:rPr lang="en-US" dirty="0" smtClean="0"/>
              <a:t>Active Wheel Speed Sensors</a:t>
            </a:r>
          </a:p>
          <a:p>
            <a:pPr lvl="1"/>
            <a:r>
              <a:rPr lang="en-US" dirty="0" smtClean="0"/>
              <a:t>Hall-effect</a:t>
            </a:r>
          </a:p>
          <a:p>
            <a:pPr lvl="1"/>
            <a:r>
              <a:rPr lang="en-US" dirty="0" smtClean="0"/>
              <a:t>Magneto resistive (MR)</a:t>
            </a:r>
          </a:p>
          <a:p>
            <a:pPr lvl="1"/>
            <a:r>
              <a:rPr lang="en-US" dirty="0" smtClean="0"/>
              <a:t>Require a voltage source and generate a digital square wave signal.</a:t>
            </a:r>
          </a:p>
          <a:p>
            <a:pPr lvl="1"/>
            <a:endParaRPr lang="en-US" dirty="0"/>
          </a:p>
        </p:txBody>
      </p:sp>
    </p:spTree>
    <p:extLst>
      <p:ext uri="{BB962C8B-B14F-4D97-AF65-F5344CB8AC3E}">
        <p14:creationId xmlns:p14="http://schemas.microsoft.com/office/powerpoint/2010/main" val="255772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110.11 Wheel speed sensors for the rear wheels may be located on the rear axle, on the transmission, or on the individual wheel knuckle</a:t>
            </a:r>
            <a:endParaRPr lang="en-US" dirty="0">
              <a:latin typeface="+mj-lt"/>
            </a:endParaRPr>
          </a:p>
        </p:txBody>
      </p:sp>
      <p:pic>
        <p:nvPicPr>
          <p:cNvPr id="3" name="Picture 2" descr="A figure shows three locations of speed sensors on rear wheels. Sensors may be placed on the rear axle, on the individual wheel knuckle, or on the transmis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732956"/>
            <a:ext cx="8169672" cy="30848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9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110.12 A schematic of a typical wheel speed sensor</a:t>
            </a:r>
            <a:endParaRPr lang="en-US" dirty="0">
              <a:latin typeface="+mj-lt"/>
            </a:endParaRPr>
          </a:p>
        </p:txBody>
      </p:sp>
      <p:pic>
        <p:nvPicPr>
          <p:cNvPr id="3" name="Picture 2" descr="A figure shows the schematic of a typical wheel speed sensor placed near the toothed ring with a small air gap in between. It houses a coil and magnet that generates a signal for the control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188" y="1524000"/>
            <a:ext cx="8207625" cy="48327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2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110.13 Wheel speed sensors produce an alternating current (AC) signal with a frequency that varies in proportion to wheel speed</a:t>
            </a:r>
            <a:endParaRPr lang="en-US" sz="2400" dirty="0">
              <a:latin typeface="+mj-lt"/>
            </a:endParaRPr>
          </a:p>
        </p:txBody>
      </p:sp>
      <p:pic>
        <p:nvPicPr>
          <p:cNvPr id="3" name="Picture 2" descr="A figure shows the alternating current signal produced by wheel speed sensor at two different wheel speeds. The signal frequency increases with an increase in spe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9829" y="2133600"/>
            <a:ext cx="4364342" cy="38061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4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a:solidFill>
                  <a:schemeClr val="accent2"/>
                </a:solidFill>
              </a:rPr>
              <a:t>110.4</a:t>
            </a:r>
            <a:r>
              <a:rPr lang="en-US" dirty="0"/>
              <a:t> This chapter will help prepare for the Brakes (A5) ASE certification test content area “D” (Electronic Brake Control Systems: Antilock Brake System (ABS), Traction Control System (TCS), and Electronic Stability Control System (ESC) Diagnosis and Repair).</a:t>
            </a:r>
          </a:p>
          <a:p>
            <a:pPr marL="0" indent="0">
              <a:buNone/>
            </a:pP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110.14 A typical passive variable-reluctance sensor produces a sine wave (continuously variable) output signal which is then converted to a square wave inside the PCM and/or the electronic brake control module (EBCM)</a:t>
            </a:r>
            <a:endParaRPr lang="en-US" sz="2000" dirty="0">
              <a:latin typeface="+mj-lt"/>
            </a:endParaRPr>
          </a:p>
        </p:txBody>
      </p:sp>
      <p:pic>
        <p:nvPicPr>
          <p:cNvPr id="3" name="Picture 2" descr="A schema of a typical passive variable-reluctance sensor. Wheel speed sensor produces sine wave signals which gets converted to square wave by a PCM microprocessor or an electronic brake control module (ECB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2417" y="2057400"/>
            <a:ext cx="4679166" cy="38511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7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110.15 A digital wheel speed sensor produces a square wave output signal</a:t>
            </a:r>
            <a:endParaRPr lang="en-US" dirty="0">
              <a:latin typeface="+mj-lt"/>
            </a:endParaRPr>
          </a:p>
        </p:txBody>
      </p:sp>
      <p:pic>
        <p:nvPicPr>
          <p:cNvPr id="3" name="Picture 2" descr="The figure illustrates:&#10;• Rotation of the exciter ring near the magnet produces a changing signal; &#10;• The IC measures this signal and conveys it to the microprocess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7015" y="1676400"/>
            <a:ext cx="6329971" cy="42483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3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types of active wheel speed sensors?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Hall-effect and magneto resistive.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HYDRAULIC MODULATOR ASSEMBLY (1 OF 3)</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modulator valve </a:t>
            </a:r>
            <a:r>
              <a:rPr lang="en-US" dirty="0" smtClean="0"/>
              <a:t>body houses the valves and pump motor needed to control hydraulic pressure at each wheel.</a:t>
            </a:r>
          </a:p>
          <a:p>
            <a:r>
              <a:rPr lang="en-US" dirty="0" smtClean="0"/>
              <a:t>ABS Solenoid</a:t>
            </a:r>
          </a:p>
          <a:p>
            <a:pPr lvl="1"/>
            <a:r>
              <a:rPr lang="en-US" dirty="0" smtClean="0"/>
              <a:t>The solenoid (when energized) is used to open or close a valve between the master cylinder and an individual brake.</a:t>
            </a:r>
            <a:endParaRPr lang="en-US" dirty="0"/>
          </a:p>
        </p:txBody>
      </p:sp>
    </p:spTree>
    <p:extLst>
      <p:ext uri="{BB962C8B-B14F-4D97-AF65-F5344CB8AC3E}">
        <p14:creationId xmlns:p14="http://schemas.microsoft.com/office/powerpoint/2010/main" val="196215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HYDRAULIC MODULATOR </a:t>
            </a:r>
            <a:r>
              <a:rPr lang="en-US" dirty="0" smtClean="0">
                <a:latin typeface="+mj-lt"/>
              </a:rPr>
              <a:t>ASSEMBLY (2 OF 3)</a:t>
            </a:r>
            <a:endParaRPr lang="en-US" dirty="0">
              <a:latin typeface="+mj-lt"/>
            </a:endParaRPr>
          </a:p>
        </p:txBody>
      </p:sp>
      <p:sp>
        <p:nvSpPr>
          <p:cNvPr id="3" name="Content Placeholder 2"/>
          <p:cNvSpPr>
            <a:spLocks noGrp="1"/>
          </p:cNvSpPr>
          <p:nvPr>
            <p:ph idx="1"/>
          </p:nvPr>
        </p:nvSpPr>
        <p:spPr/>
        <p:txBody>
          <a:bodyPr/>
          <a:lstStyle/>
          <a:p>
            <a:r>
              <a:rPr lang="en-US" dirty="0" smtClean="0"/>
              <a:t>ABS Control Pressure Stages</a:t>
            </a:r>
          </a:p>
          <a:p>
            <a:pPr lvl="1"/>
            <a:r>
              <a:rPr lang="en-US" dirty="0" smtClean="0"/>
              <a:t>Isolation (pressure hold);</a:t>
            </a:r>
            <a:r>
              <a:rPr lang="en-US" dirty="0"/>
              <a:t> </a:t>
            </a:r>
            <a:r>
              <a:rPr lang="en-US" dirty="0" smtClean="0"/>
              <a:t>prevents </a:t>
            </a:r>
            <a:r>
              <a:rPr lang="en-US" dirty="0"/>
              <a:t>any </a:t>
            </a:r>
            <a:r>
              <a:rPr lang="en-US" dirty="0" smtClean="0"/>
              <a:t>further pressure </a:t>
            </a:r>
            <a:r>
              <a:rPr lang="en-US" dirty="0"/>
              <a:t>from the master cylinder reaching the brake.</a:t>
            </a:r>
            <a:r>
              <a:rPr lang="en-US" dirty="0" smtClean="0"/>
              <a:t> </a:t>
            </a:r>
          </a:p>
          <a:p>
            <a:pPr lvl="1"/>
            <a:r>
              <a:rPr lang="en-US" dirty="0" smtClean="0"/>
              <a:t>Pressure Reduction (decay); </a:t>
            </a:r>
            <a:r>
              <a:rPr lang="en-US" dirty="0"/>
              <a:t>Releasing pressure in the brake circuit allows </a:t>
            </a:r>
            <a:r>
              <a:rPr lang="en-US" dirty="0" smtClean="0"/>
              <a:t>the brake </a:t>
            </a:r>
            <a:r>
              <a:rPr lang="en-US" dirty="0"/>
              <a:t>to loosen its grip so the wheel can speed up and </a:t>
            </a:r>
            <a:r>
              <a:rPr lang="en-US" dirty="0" smtClean="0"/>
              <a:t>regain traction.</a:t>
            </a:r>
          </a:p>
          <a:p>
            <a:pPr lvl="1"/>
            <a:r>
              <a:rPr lang="en-US" dirty="0" smtClean="0"/>
              <a:t>Pressure Increase (build); The circuit is hydraulically opened and the pump motor is energized.</a:t>
            </a:r>
          </a:p>
          <a:p>
            <a:pPr lvl="1"/>
            <a:r>
              <a:rPr lang="en-US" dirty="0" smtClean="0"/>
              <a:t>The cycle </a:t>
            </a:r>
            <a:r>
              <a:rPr lang="en-US" dirty="0"/>
              <a:t>repeats as many times </a:t>
            </a:r>
            <a:r>
              <a:rPr lang="en-US" dirty="0" smtClean="0"/>
              <a:t>as needed </a:t>
            </a:r>
            <a:r>
              <a:rPr lang="en-US" dirty="0"/>
              <a:t>until the vehicle either comes to a halt or the driver </a:t>
            </a:r>
            <a:r>
              <a:rPr lang="en-US" dirty="0" smtClean="0"/>
              <a:t>releases the </a:t>
            </a:r>
            <a:r>
              <a:rPr lang="en-US" dirty="0"/>
              <a:t>brake pedal.</a:t>
            </a:r>
            <a:endParaRPr lang="en-US" dirty="0"/>
          </a:p>
        </p:txBody>
      </p:sp>
    </p:spTree>
    <p:extLst>
      <p:ext uri="{BB962C8B-B14F-4D97-AF65-F5344CB8AC3E}">
        <p14:creationId xmlns:p14="http://schemas.microsoft.com/office/powerpoint/2010/main" val="3862245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HYDRAULIC MODULATOR </a:t>
            </a:r>
            <a:r>
              <a:rPr lang="en-US" dirty="0" smtClean="0">
                <a:latin typeface="+mj-lt"/>
              </a:rPr>
              <a:t>ASSEMBLY (3 OF 3)</a:t>
            </a:r>
            <a:endParaRPr lang="en-US" dirty="0">
              <a:latin typeface="+mj-lt"/>
            </a:endParaRPr>
          </a:p>
        </p:txBody>
      </p:sp>
      <p:sp>
        <p:nvSpPr>
          <p:cNvPr id="3" name="Content Placeholder 2"/>
          <p:cNvSpPr>
            <a:spLocks noGrp="1"/>
          </p:cNvSpPr>
          <p:nvPr>
            <p:ph idx="1"/>
          </p:nvPr>
        </p:nvSpPr>
        <p:spPr/>
        <p:txBody>
          <a:bodyPr/>
          <a:lstStyle/>
          <a:p>
            <a:r>
              <a:rPr lang="en-US" dirty="0" smtClean="0"/>
              <a:t>Pump Motor and Accumulator</a:t>
            </a:r>
          </a:p>
          <a:p>
            <a:pPr lvl="1"/>
            <a:r>
              <a:rPr lang="en-US" dirty="0"/>
              <a:t>A </a:t>
            </a:r>
            <a:r>
              <a:rPr lang="en-US" dirty="0" smtClean="0"/>
              <a:t>high-pressure electric </a:t>
            </a:r>
            <a:r>
              <a:rPr lang="en-US" dirty="0"/>
              <a:t>pump is used in some ABS to generate power assist </a:t>
            </a:r>
            <a:r>
              <a:rPr lang="en-US" dirty="0" smtClean="0"/>
              <a:t>for normal </a:t>
            </a:r>
            <a:r>
              <a:rPr lang="en-US" dirty="0"/>
              <a:t>braking, as well as the reapplication of brake </a:t>
            </a:r>
            <a:r>
              <a:rPr lang="en-US" dirty="0" smtClean="0"/>
              <a:t>pressure during </a:t>
            </a:r>
            <a:r>
              <a:rPr lang="en-US" dirty="0"/>
              <a:t>ABS </a:t>
            </a:r>
            <a:r>
              <a:rPr lang="en-US" dirty="0" smtClean="0"/>
              <a:t>braking.</a:t>
            </a:r>
          </a:p>
          <a:p>
            <a:pPr lvl="1"/>
            <a:r>
              <a:rPr lang="en-US" dirty="0"/>
              <a:t>The </a:t>
            </a:r>
            <a:r>
              <a:rPr lang="en-US" dirty="0" smtClean="0"/>
              <a:t>fluid pressure </a:t>
            </a:r>
            <a:r>
              <a:rPr lang="en-US" dirty="0"/>
              <a:t>generated by the pump is stored in the accumulator.</a:t>
            </a:r>
            <a:endParaRPr lang="en-US" dirty="0"/>
          </a:p>
        </p:txBody>
      </p:sp>
    </p:spTree>
    <p:extLst>
      <p:ext uri="{BB962C8B-B14F-4D97-AF65-F5344CB8AC3E}">
        <p14:creationId xmlns:p14="http://schemas.microsoft.com/office/powerpoint/2010/main" val="185531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110.16 An ABS three-way solenoid can increase, maintain, or decrease brake pressure to a given brake circuit</a:t>
            </a:r>
            <a:endParaRPr lang="en-US" dirty="0">
              <a:latin typeface="+mj-lt"/>
            </a:endParaRPr>
          </a:p>
        </p:txBody>
      </p:sp>
      <p:pic>
        <p:nvPicPr>
          <p:cNvPr id="3" name="Picture 2" descr="The figure illustrates the three positions of a three way ABS solenoid. &#10;By opening, closing, and partially opening the passageways between master cylinder and individual brake circuit, the solenoid respectively increases, decreases, or maintains brake pressure. &#10;Arrows indicate direction of forc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133600"/>
            <a:ext cx="8169672" cy="37384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38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110.17 The isolation or hold phase of an ABS on a Bosch 2 system</a:t>
            </a:r>
            <a:endParaRPr lang="en-US" sz="2400" dirty="0">
              <a:latin typeface="+mj-lt"/>
            </a:endParaRPr>
          </a:p>
        </p:txBody>
      </p:sp>
      <p:pic>
        <p:nvPicPr>
          <p:cNvPr id="3" name="Picture 2" descr="The figure illustrates the first stage in standard ABS control strategy when the electric solenoid closes the master cylinder line to the individual brake. Therefore, pressure in the brake circuit does not increas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6520" y="1595790"/>
            <a:ext cx="3611880" cy="45798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9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110.18 During the pressure reduction stage, pressure is vented from the brake circuit so the tire can speed up and regain traction</a:t>
            </a:r>
            <a:endParaRPr lang="en-US" sz="2400" dirty="0">
              <a:latin typeface="+mj-lt"/>
            </a:endParaRPr>
          </a:p>
        </p:txBody>
      </p:sp>
      <p:pic>
        <p:nvPicPr>
          <p:cNvPr id="3" name="Picture 2" descr="The figure illustrates the second stage in standard ABS control strategy called pressure reduction stage. When the wheel sensor detects excessive slowing of the wheel that can cause loss of traction, the electric solenoid opens vent port to reduce braking pressure. &#10;Arrows indicate backflow of pressure fluid from brake line to the vent port and then to the reservoi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000" y="1414311"/>
            <a:ext cx="3810000" cy="46939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7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ANTILOCK BRAKE SYSTEM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Antilock brake systems (</a:t>
            </a:r>
            <a:r>
              <a:rPr lang="en-US" dirty="0" smtClean="0"/>
              <a:t>ABS) help </a:t>
            </a:r>
            <a:r>
              <a:rPr lang="en-US" dirty="0"/>
              <a:t>prevent the wheels from locking during sudden </a:t>
            </a:r>
            <a:r>
              <a:rPr lang="en-US" dirty="0" smtClean="0"/>
              <a:t>braking, especially </a:t>
            </a:r>
            <a:r>
              <a:rPr lang="en-US" dirty="0"/>
              <a:t>on slippery surfaces</a:t>
            </a:r>
            <a:r>
              <a:rPr lang="en-US" dirty="0" smtClean="0"/>
              <a:t>.</a:t>
            </a:r>
          </a:p>
          <a:p>
            <a:r>
              <a:rPr lang="en-US" dirty="0" smtClean="0"/>
              <a:t>ABS and Tire Traction</a:t>
            </a:r>
          </a:p>
          <a:p>
            <a:pPr lvl="1"/>
            <a:r>
              <a:rPr lang="en-US" dirty="0"/>
              <a:t>The brakes slow the rotation of the wheels, but it is </a:t>
            </a:r>
            <a:r>
              <a:rPr lang="en-US" dirty="0" smtClean="0"/>
              <a:t>friction between </a:t>
            </a:r>
            <a:r>
              <a:rPr lang="en-US" dirty="0"/>
              <a:t>the tire and road that stops the vehicle and allows it to </a:t>
            </a:r>
            <a:r>
              <a:rPr lang="en-US" dirty="0" smtClean="0"/>
              <a:t>be steered</a:t>
            </a:r>
            <a:r>
              <a:rPr lang="en-US" dirty="0"/>
              <a:t>.</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110.19 The control module reapplies pressure to the affected brake circuit once the tire achieves traction so that normal braking can continue</a:t>
            </a:r>
            <a:endParaRPr lang="en-US" dirty="0">
              <a:latin typeface="+mj-lt"/>
            </a:endParaRPr>
          </a:p>
        </p:txBody>
      </p:sp>
      <p:pic>
        <p:nvPicPr>
          <p:cNvPr id="3" name="Picture 2" descr="A figure shows the third stage in standard ABS control strategy called pressure increase stage. The electric solenoid opens the line from the master cylinder to the individual brake circuit causing a reapplication of brake pressur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70088" y="1491585"/>
            <a:ext cx="3803824" cy="46939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98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110.20 A typical ABS hydraulic control assembly</a:t>
            </a:r>
            <a:endParaRPr lang="en-US" dirty="0">
              <a:latin typeface="+mj-lt"/>
            </a:endParaRPr>
          </a:p>
        </p:txBody>
      </p:sp>
      <p:pic>
        <p:nvPicPr>
          <p:cNvPr id="3" name="Picture 2" descr="A photo shows a typical ABS hydraulic control assembly with a control unit and pump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5674" y="1524000"/>
            <a:ext cx="6132652" cy="47849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8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ABS pressure control stages?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Isolation, pressure reduction, pressure increase.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ADVANCED ABS FUNCTIONS (1 OF 2)</a:t>
            </a:r>
            <a:endParaRPr lang="en-US" dirty="0">
              <a:latin typeface="+mj-lt"/>
            </a:endParaRPr>
          </a:p>
        </p:txBody>
      </p:sp>
      <p:sp>
        <p:nvSpPr>
          <p:cNvPr id="3" name="Content Placeholder 2"/>
          <p:cNvSpPr>
            <a:spLocks noGrp="1"/>
          </p:cNvSpPr>
          <p:nvPr>
            <p:ph idx="1"/>
          </p:nvPr>
        </p:nvSpPr>
        <p:spPr/>
        <p:txBody>
          <a:bodyPr/>
          <a:lstStyle/>
          <a:p>
            <a:r>
              <a:rPr lang="en-US" dirty="0" smtClean="0"/>
              <a:t>Traction Control</a:t>
            </a:r>
          </a:p>
          <a:p>
            <a:pPr lvl="1"/>
            <a:r>
              <a:rPr lang="en-US" dirty="0"/>
              <a:t>Much of the same equipment that allows an </a:t>
            </a:r>
            <a:r>
              <a:rPr lang="en-US" dirty="0" smtClean="0"/>
              <a:t>ABS system </a:t>
            </a:r>
            <a:r>
              <a:rPr lang="en-US" dirty="0"/>
              <a:t>to control wheel lockup during deceleration can be </a:t>
            </a:r>
            <a:r>
              <a:rPr lang="en-US" dirty="0" smtClean="0"/>
              <a:t>adopted to </a:t>
            </a:r>
            <a:r>
              <a:rPr lang="en-US" dirty="0"/>
              <a:t>control wheel spin during </a:t>
            </a:r>
            <a:r>
              <a:rPr lang="en-US" dirty="0" smtClean="0"/>
              <a:t>acceleration.</a:t>
            </a:r>
          </a:p>
          <a:p>
            <a:r>
              <a:rPr lang="en-US" dirty="0" smtClean="0"/>
              <a:t>Stability Control</a:t>
            </a:r>
          </a:p>
          <a:p>
            <a:pPr lvl="1"/>
            <a:r>
              <a:rPr lang="en-US" dirty="0"/>
              <a:t>The software balances brake forces </a:t>
            </a:r>
            <a:r>
              <a:rPr lang="en-US" dirty="0" smtClean="0"/>
              <a:t>at wheels </a:t>
            </a:r>
            <a:r>
              <a:rPr lang="en-US" dirty="0"/>
              <a:t>(side-to-side) to counteract a yaw movement and </a:t>
            </a:r>
            <a:r>
              <a:rPr lang="en-US" dirty="0" smtClean="0"/>
              <a:t>improve the </a:t>
            </a:r>
            <a:r>
              <a:rPr lang="en-US" dirty="0"/>
              <a:t>vehicle stability while braking in cornering maneuvers.</a:t>
            </a:r>
            <a:endParaRPr lang="en-US" dirty="0" smtClean="0"/>
          </a:p>
          <a:p>
            <a:pPr lvl="1"/>
            <a:endParaRPr lang="en-US" dirty="0"/>
          </a:p>
        </p:txBody>
      </p:sp>
    </p:spTree>
    <p:extLst>
      <p:ext uri="{BB962C8B-B14F-4D97-AF65-F5344CB8AC3E}">
        <p14:creationId xmlns:p14="http://schemas.microsoft.com/office/powerpoint/2010/main" val="204466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ADVANCED ABS </a:t>
            </a:r>
            <a:r>
              <a:rPr lang="en-US" dirty="0" smtClean="0">
                <a:latin typeface="+mj-lt"/>
              </a:rPr>
              <a:t>FUNCTIONS (2 OF 2)</a:t>
            </a:r>
            <a:endParaRPr lang="en-US" dirty="0">
              <a:latin typeface="+mj-lt"/>
            </a:endParaRPr>
          </a:p>
        </p:txBody>
      </p:sp>
      <p:sp>
        <p:nvSpPr>
          <p:cNvPr id="3" name="Content Placeholder 2"/>
          <p:cNvSpPr>
            <a:spLocks noGrp="1"/>
          </p:cNvSpPr>
          <p:nvPr>
            <p:ph idx="1"/>
          </p:nvPr>
        </p:nvSpPr>
        <p:spPr/>
        <p:txBody>
          <a:bodyPr/>
          <a:lstStyle/>
          <a:p>
            <a:r>
              <a:rPr lang="en-US" dirty="0" smtClean="0"/>
              <a:t>Electronic Proportioning</a:t>
            </a:r>
          </a:p>
          <a:p>
            <a:pPr lvl="1"/>
            <a:r>
              <a:rPr lang="en-US" dirty="0"/>
              <a:t>By using EBCM control </a:t>
            </a:r>
            <a:r>
              <a:rPr lang="en-US" dirty="0" smtClean="0"/>
              <a:t>software and </a:t>
            </a:r>
            <a:r>
              <a:rPr lang="en-US" dirty="0"/>
              <a:t>the hydraulic modulator assembly, </a:t>
            </a:r>
            <a:r>
              <a:rPr lang="en-US" dirty="0" smtClean="0"/>
              <a:t>the best </a:t>
            </a:r>
            <a:r>
              <a:rPr lang="en-US" dirty="0"/>
              <a:t>front-to-rear </a:t>
            </a:r>
            <a:r>
              <a:rPr lang="en-US" dirty="0" smtClean="0"/>
              <a:t>brake balance </a:t>
            </a:r>
            <a:r>
              <a:rPr lang="en-US" dirty="0"/>
              <a:t>can be maintained at all times</a:t>
            </a:r>
            <a:r>
              <a:rPr lang="en-US" dirty="0" smtClean="0"/>
              <a:t>.</a:t>
            </a:r>
          </a:p>
          <a:p>
            <a:r>
              <a:rPr lang="en-US" dirty="0" smtClean="0"/>
              <a:t>TPMS</a:t>
            </a:r>
          </a:p>
          <a:p>
            <a:pPr lvl="1"/>
            <a:r>
              <a:rPr lang="en-US" dirty="0"/>
              <a:t>The type </a:t>
            </a:r>
            <a:r>
              <a:rPr lang="en-US" dirty="0" smtClean="0"/>
              <a:t>is an </a:t>
            </a:r>
            <a:r>
              <a:rPr lang="en-US" dirty="0"/>
              <a:t>indirect</a:t>
            </a:r>
            <a:r>
              <a:rPr lang="en-US" i="1" dirty="0"/>
              <a:t> </a:t>
            </a:r>
            <a:r>
              <a:rPr lang="en-US" dirty="0"/>
              <a:t>system that used the wheel speed sensors</a:t>
            </a:r>
            <a:r>
              <a:rPr lang="en-US" dirty="0" smtClean="0"/>
              <a:t>.</a:t>
            </a:r>
          </a:p>
          <a:p>
            <a:endParaRPr lang="en-US" dirty="0"/>
          </a:p>
        </p:txBody>
      </p:sp>
    </p:spTree>
    <p:extLst>
      <p:ext uri="{BB962C8B-B14F-4D97-AF65-F5344CB8AC3E}">
        <p14:creationId xmlns:p14="http://schemas.microsoft.com/office/powerpoint/2010/main" val="3048928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714" y="1447800"/>
            <a:ext cx="5586412" cy="493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latin typeface="+mj-lt"/>
              </a:rPr>
              <a:t>Figure 110.21 Sensors are used to detect when the distance is closing fast enough that a collision may be possible and the system intervenes and automatically applies the brakes if needed</a:t>
            </a:r>
            <a:endParaRPr lang="en-US" sz="2100" dirty="0">
              <a:latin typeface="+mj-lt"/>
            </a:endParaRPr>
          </a:p>
        </p:txBody>
      </p:sp>
      <p:pic>
        <p:nvPicPr>
          <p:cNvPr id="3" name="Picture 2" descr="A figure shows three decreasing distances between two cars at which the automatic braking system will respectively deliver a warning, provide brake assist for vehicle slowdown, or apply brakes automatical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438400"/>
            <a:ext cx="8169672" cy="33659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4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latin typeface="+mj-lt"/>
              </a:rPr>
              <a:t>WHEEL SPEED SENSOR</a:t>
            </a:r>
            <a:endParaRPr lang="en-US" sz="4000"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754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7200"/>
            <a:ext cx="8229600" cy="738664"/>
          </a:xfrm>
        </p:spPr>
        <p:txBody>
          <a:bodyPr>
            <a:spAutoFit/>
          </a:bodyPr>
          <a:lstStyle/>
          <a:p>
            <a:r>
              <a:rPr lang="en-US" sz="2400" b="0" dirty="0" smtClean="0"/>
              <a:t>1. A </a:t>
            </a:r>
            <a:r>
              <a:rPr lang="en-US" sz="2400" b="0" dirty="0"/>
              <a:t>tone ring and a wheel speed sensor on the rear of </a:t>
            </a:r>
            <a:r>
              <a:rPr lang="en-US" sz="2400" b="0" dirty="0" smtClean="0"/>
              <a:t>a Dodge </a:t>
            </a:r>
            <a:r>
              <a:rPr lang="en-US" sz="2400" b="0" dirty="0"/>
              <a:t>Caravan.</a:t>
            </a:r>
            <a:endParaRPr lang="en-US" sz="2400" dirty="0">
              <a:latin typeface="+mj-lt"/>
            </a:endParaRPr>
          </a:p>
        </p:txBody>
      </p:sp>
      <p:pic>
        <p:nvPicPr>
          <p:cNvPr id="6" name="Picture 2" descr="A photo shows a tone or exciter ring and wheel speed sensor on the rear part of a Dodge Caravan mode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0811" y="1600200"/>
            <a:ext cx="6502735" cy="45526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86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ANTILOCK BRAKE </a:t>
            </a:r>
            <a:r>
              <a:rPr lang="en-US" dirty="0" smtClean="0">
                <a:latin typeface="+mj-lt"/>
              </a:rPr>
              <a:t>SYSTEM (2 OF 3)</a:t>
            </a:r>
            <a:endParaRPr lang="en-US" dirty="0">
              <a:latin typeface="+mj-lt"/>
            </a:endParaRPr>
          </a:p>
        </p:txBody>
      </p:sp>
      <p:sp>
        <p:nvSpPr>
          <p:cNvPr id="3" name="Content Placeholder 2"/>
          <p:cNvSpPr>
            <a:spLocks noGrp="1"/>
          </p:cNvSpPr>
          <p:nvPr>
            <p:ph idx="1"/>
          </p:nvPr>
        </p:nvSpPr>
        <p:spPr/>
        <p:txBody>
          <a:bodyPr/>
          <a:lstStyle/>
          <a:p>
            <a:r>
              <a:rPr lang="en-US" dirty="0" smtClean="0"/>
              <a:t>Tire Slip and Braking Distance</a:t>
            </a:r>
          </a:p>
          <a:p>
            <a:pPr lvl="1"/>
            <a:r>
              <a:rPr lang="en-US" dirty="0" smtClean="0"/>
              <a:t>On </a:t>
            </a:r>
            <a:r>
              <a:rPr lang="en-US" dirty="0"/>
              <a:t>dry or </a:t>
            </a:r>
            <a:r>
              <a:rPr lang="en-US" dirty="0" smtClean="0"/>
              <a:t>wet pavement</a:t>
            </a:r>
            <a:r>
              <a:rPr lang="en-US" dirty="0"/>
              <a:t>, maximum braking traction occurs when tire slip is </a:t>
            </a:r>
            <a:r>
              <a:rPr lang="en-US" dirty="0" smtClean="0"/>
              <a:t>held between </a:t>
            </a:r>
            <a:r>
              <a:rPr lang="en-US" dirty="0"/>
              <a:t>approximately 15% and 25</a:t>
            </a:r>
            <a:r>
              <a:rPr lang="en-US" dirty="0" smtClean="0"/>
              <a:t>%.</a:t>
            </a:r>
          </a:p>
          <a:p>
            <a:r>
              <a:rPr lang="en-US" dirty="0" smtClean="0"/>
              <a:t>Tire Slip and Vehicle Stability</a:t>
            </a:r>
          </a:p>
          <a:p>
            <a:pPr lvl="1"/>
            <a:r>
              <a:rPr lang="en-US" dirty="0" smtClean="0"/>
              <a:t>In </a:t>
            </a:r>
            <a:r>
              <a:rPr lang="en-US" dirty="0"/>
              <a:t>a straight line, nearly all of the </a:t>
            </a:r>
            <a:r>
              <a:rPr lang="en-US" dirty="0" smtClean="0"/>
              <a:t>available traction </a:t>
            </a:r>
            <a:r>
              <a:rPr lang="en-US" dirty="0"/>
              <a:t>can be used to provide braking force</a:t>
            </a:r>
            <a:r>
              <a:rPr lang="en-US" dirty="0" smtClean="0"/>
              <a:t>.</a:t>
            </a:r>
          </a:p>
          <a:p>
            <a:pPr lvl="1"/>
            <a:r>
              <a:rPr lang="en-US" dirty="0" smtClean="0"/>
              <a:t>If </a:t>
            </a:r>
            <a:r>
              <a:rPr lang="en-US" dirty="0"/>
              <a:t>a vehicle has to stop and turn </a:t>
            </a:r>
            <a:r>
              <a:rPr lang="en-US" dirty="0" smtClean="0"/>
              <a:t>at the </a:t>
            </a:r>
            <a:r>
              <a:rPr lang="en-US" dirty="0"/>
              <a:t>same time, the available traction must be divided</a:t>
            </a:r>
            <a:r>
              <a:rPr lang="en-US" i="1" dirty="0"/>
              <a:t> </a:t>
            </a:r>
            <a:r>
              <a:rPr lang="en-US" dirty="0"/>
              <a:t>to provide </a:t>
            </a:r>
            <a:r>
              <a:rPr lang="en-US" dirty="0" smtClean="0"/>
              <a:t>both cornering </a:t>
            </a:r>
            <a:r>
              <a:rPr lang="en-US" dirty="0"/>
              <a:t>(lateral) and braking force.</a:t>
            </a:r>
            <a:endParaRPr lang="en-US" dirty="0"/>
          </a:p>
        </p:txBody>
      </p:sp>
    </p:spTree>
    <p:extLst>
      <p:ext uri="{BB962C8B-B14F-4D97-AF65-F5344CB8AC3E}">
        <p14:creationId xmlns:p14="http://schemas.microsoft.com/office/powerpoint/2010/main" val="157594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7200"/>
            <a:ext cx="8229600" cy="738664"/>
          </a:xfrm>
        </p:spPr>
        <p:txBody>
          <a:bodyPr>
            <a:spAutoFit/>
          </a:bodyPr>
          <a:lstStyle/>
          <a:p>
            <a:r>
              <a:rPr lang="en-US" sz="2400" b="0" dirty="0" smtClean="0"/>
              <a:t>2. The </a:t>
            </a:r>
            <a:r>
              <a:rPr lang="en-US" sz="2400" b="0" dirty="0"/>
              <a:t>wiring from the wheel speed sensor should be </a:t>
            </a:r>
            <a:r>
              <a:rPr lang="en-US" sz="2400" b="0" dirty="0" smtClean="0"/>
              <a:t>inspected for </a:t>
            </a:r>
            <a:r>
              <a:rPr lang="en-US" sz="2400" b="0" dirty="0"/>
              <a:t>damage.</a:t>
            </a:r>
            <a:endParaRPr lang="en-US" sz="2400" dirty="0">
              <a:latin typeface="+mj-lt"/>
            </a:endParaRPr>
          </a:p>
        </p:txBody>
      </p:sp>
      <p:pic>
        <p:nvPicPr>
          <p:cNvPr id="6" name="Picture 2" descr="A photo shows the inspection of the wiring from the wheel speed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3" y="1676400"/>
            <a:ext cx="6502735" cy="45526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7200"/>
            <a:ext cx="8229600" cy="738664"/>
          </a:xfrm>
        </p:spPr>
        <p:txBody>
          <a:bodyPr>
            <a:spAutoFit/>
          </a:bodyPr>
          <a:lstStyle/>
          <a:p>
            <a:r>
              <a:rPr lang="en-US" sz="2400" b="0" dirty="0" smtClean="0"/>
              <a:t>3. To </a:t>
            </a:r>
            <a:r>
              <a:rPr lang="en-US" sz="2400" b="0" dirty="0"/>
              <a:t>test a wheel speed sensor, disconnect the </a:t>
            </a:r>
            <a:r>
              <a:rPr lang="en-US" sz="2400" b="0" dirty="0" smtClean="0"/>
              <a:t>sensor connector </a:t>
            </a:r>
            <a:r>
              <a:rPr lang="en-US" sz="2400" b="0" dirty="0"/>
              <a:t>to gain access to the terminals.</a:t>
            </a:r>
            <a:endParaRPr lang="en-US" sz="2400" dirty="0">
              <a:latin typeface="+mj-lt"/>
            </a:endParaRPr>
          </a:p>
        </p:txBody>
      </p:sp>
      <p:pic>
        <p:nvPicPr>
          <p:cNvPr id="6" name="Picture 2" descr="A photo shows the disconnection of the wheel speed sensor to inspect its termina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3" y="1600200"/>
            <a:ext cx="6502734" cy="45526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464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685800"/>
            <a:ext cx="8229600" cy="369332"/>
          </a:xfrm>
        </p:spPr>
        <p:txBody>
          <a:bodyPr>
            <a:spAutoFit/>
          </a:bodyPr>
          <a:lstStyle/>
          <a:p>
            <a:r>
              <a:rPr lang="en-US" sz="2400" b="0" dirty="0" smtClean="0"/>
              <a:t>4. Pulling </a:t>
            </a:r>
            <a:r>
              <a:rPr lang="en-US" sz="2400" b="0" dirty="0"/>
              <a:t>down the rubber seal reveals the connector.</a:t>
            </a:r>
            <a:endParaRPr lang="en-US" sz="2400" dirty="0">
              <a:latin typeface="+mj-lt"/>
            </a:endParaRPr>
          </a:p>
        </p:txBody>
      </p:sp>
      <p:pic>
        <p:nvPicPr>
          <p:cNvPr id="6" name="Picture 2" descr="A photo shows the connector that is revealed after removing the rubber se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3" y="1524000"/>
            <a:ext cx="6502734" cy="45526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99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199" y="381000"/>
            <a:ext cx="8229600" cy="738664"/>
          </a:xfrm>
        </p:spPr>
        <p:txBody>
          <a:bodyPr>
            <a:spAutoFit/>
          </a:bodyPr>
          <a:lstStyle/>
          <a:p>
            <a:r>
              <a:rPr lang="en-US" sz="2400" b="0" dirty="0" smtClean="0"/>
              <a:t>5. The </a:t>
            </a:r>
            <a:r>
              <a:rPr lang="en-US" sz="2400" b="0" dirty="0"/>
              <a:t>ABS controller (computer) on this vehicle supplies </a:t>
            </a:r>
            <a:r>
              <a:rPr lang="en-US" sz="2400" b="0" dirty="0" smtClean="0"/>
              <a:t>a 2.5-volt </a:t>
            </a:r>
            <a:r>
              <a:rPr lang="en-US" sz="2400" b="0" dirty="0"/>
              <a:t>reference signal to the wheel speed sensors.</a:t>
            </a:r>
            <a:endParaRPr lang="en-US" sz="2400" dirty="0">
              <a:latin typeface="+mj-lt"/>
            </a:endParaRPr>
          </a:p>
        </p:txBody>
      </p:sp>
      <p:pic>
        <p:nvPicPr>
          <p:cNvPr id="6" name="Picture 2" descr="A photo shows a multimeter being used to measures a reference signal supplied by the ABS controller to the wheel speed sensor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8740" y="1524000"/>
            <a:ext cx="6502733" cy="45526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06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199" y="457200"/>
            <a:ext cx="8229600" cy="738664"/>
          </a:xfrm>
        </p:spPr>
        <p:txBody>
          <a:bodyPr>
            <a:spAutoFit/>
          </a:bodyPr>
          <a:lstStyle/>
          <a:p>
            <a:r>
              <a:rPr lang="en-US" sz="2400" b="0" dirty="0" smtClean="0"/>
              <a:t>6. The </a:t>
            </a:r>
            <a:r>
              <a:rPr lang="en-US" sz="2400" b="0" dirty="0"/>
              <a:t>meter reads about 2.4 volts, indicating that the </a:t>
            </a:r>
            <a:r>
              <a:rPr lang="en-US" sz="2400" b="0" dirty="0" smtClean="0"/>
              <a:t>ABS controller </a:t>
            </a:r>
            <a:r>
              <a:rPr lang="en-US" sz="2400" b="0" dirty="0"/>
              <a:t>is supplying the voltage to the wheel </a:t>
            </a:r>
            <a:r>
              <a:rPr lang="en-US" sz="2400" b="0" dirty="0" smtClean="0"/>
              <a:t>speed sensor</a:t>
            </a:r>
            <a:r>
              <a:rPr lang="en-US" sz="2400" b="0" dirty="0"/>
              <a:t>.</a:t>
            </a:r>
            <a:endParaRPr lang="en-US" sz="2400" dirty="0">
              <a:latin typeface="+mj-lt"/>
            </a:endParaRPr>
          </a:p>
        </p:txBody>
      </p:sp>
      <p:pic>
        <p:nvPicPr>
          <p:cNvPr id="6" name="Picture 2" descr="A photo shows a multimeter measuring a 2.4-volt reference signal supplied by the ABS controller to the wheel speed sens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3" y="1600200"/>
            <a:ext cx="6502733" cy="45526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90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199" y="457200"/>
            <a:ext cx="8229600" cy="738664"/>
          </a:xfrm>
        </p:spPr>
        <p:txBody>
          <a:bodyPr>
            <a:spAutoFit/>
          </a:bodyPr>
          <a:lstStyle/>
          <a:p>
            <a:r>
              <a:rPr lang="en-US" sz="2400" b="0" dirty="0" smtClean="0"/>
              <a:t>7. The </a:t>
            </a:r>
            <a:r>
              <a:rPr lang="en-US" sz="2400" b="0" dirty="0"/>
              <a:t>test probes are touched to the terminals leading </a:t>
            </a:r>
            <a:r>
              <a:rPr lang="en-US" sz="2400" b="0" dirty="0" smtClean="0"/>
              <a:t>to the </a:t>
            </a:r>
            <a:r>
              <a:rPr lang="en-US" sz="2400" b="0" dirty="0"/>
              <a:t>wheel speed sensor and the resistance is 1.1032 </a:t>
            </a:r>
            <a:r>
              <a:rPr lang="en-US" sz="2400" b="0" dirty="0" smtClean="0"/>
              <a:t>k ohms </a:t>
            </a:r>
            <a:r>
              <a:rPr lang="en-US" sz="2400" b="0" dirty="0"/>
              <a:t>or 1,103.2 ohms.</a:t>
            </a:r>
            <a:endParaRPr lang="en-US" sz="2400" dirty="0">
              <a:latin typeface="+mj-lt"/>
            </a:endParaRPr>
          </a:p>
        </p:txBody>
      </p:sp>
      <p:pic>
        <p:nvPicPr>
          <p:cNvPr id="6" name="Picture 2" descr="A photo shows a multimeter displaying a 1.1032 kilo ohm resistance when its probes touch the terminal from the ABS controller to the wheel speed sens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9317" y="1538335"/>
            <a:ext cx="6502731" cy="45526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627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381000"/>
            <a:ext cx="8229600" cy="738664"/>
          </a:xfrm>
        </p:spPr>
        <p:txBody>
          <a:bodyPr>
            <a:spAutoFit/>
          </a:bodyPr>
          <a:lstStyle/>
          <a:p>
            <a:r>
              <a:rPr lang="en-US" sz="2400" b="0" dirty="0" smtClean="0"/>
              <a:t>8. The </a:t>
            </a:r>
            <a:r>
              <a:rPr lang="en-US" sz="2400" b="0" dirty="0"/>
              <a:t>meter should (and does) read “OL,” indicating </a:t>
            </a:r>
            <a:r>
              <a:rPr lang="en-US" sz="2400" b="0" dirty="0" smtClean="0"/>
              <a:t>that the </a:t>
            </a:r>
            <a:r>
              <a:rPr lang="en-US" sz="2400" b="0" dirty="0"/>
              <a:t>wheel speed sensor and pigtail wiring is not </a:t>
            </a:r>
            <a:r>
              <a:rPr lang="en-US" sz="2400" b="0" dirty="0" smtClean="0"/>
              <a:t>shorted to </a:t>
            </a:r>
            <a:r>
              <a:rPr lang="en-US" sz="2400" b="0" dirty="0"/>
              <a:t>ground.</a:t>
            </a:r>
            <a:endParaRPr lang="en-US" sz="2400" dirty="0">
              <a:latin typeface="+mj-lt"/>
            </a:endParaRPr>
          </a:p>
        </p:txBody>
      </p:sp>
      <p:pic>
        <p:nvPicPr>
          <p:cNvPr id="6" name="Picture 2" descr="A photo shows a multimeter displaying OL as expected when one terminal each is connected to the wheel speed sensor and pigtail wiring. OL indicates the sensor and wiring are not shorted to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5" y="1600200"/>
            <a:ext cx="6502731" cy="45526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227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7200"/>
            <a:ext cx="8229600" cy="738664"/>
          </a:xfrm>
        </p:spPr>
        <p:txBody>
          <a:bodyPr>
            <a:spAutoFit/>
          </a:bodyPr>
          <a:lstStyle/>
          <a:p>
            <a:r>
              <a:rPr lang="en-US" sz="2400" b="0" dirty="0" smtClean="0"/>
              <a:t>9. To </a:t>
            </a:r>
            <a:r>
              <a:rPr lang="en-US" sz="2400" b="0" dirty="0"/>
              <a:t>measure the output of the wheel speed sensor, </a:t>
            </a:r>
            <a:r>
              <a:rPr lang="en-US" sz="2400" b="0" dirty="0" smtClean="0"/>
              <a:t>select AC </a:t>
            </a:r>
            <a:r>
              <a:rPr lang="en-US" sz="2400" b="0" dirty="0"/>
              <a:t>volts on the digital </a:t>
            </a:r>
            <a:r>
              <a:rPr lang="en-US" sz="2400" b="0" dirty="0" err="1"/>
              <a:t>multimeter</a:t>
            </a:r>
            <a:r>
              <a:rPr lang="en-US" sz="2400" b="0" dirty="0"/>
              <a:t>.</a:t>
            </a:r>
            <a:endParaRPr lang="en-US" sz="2400" dirty="0">
              <a:latin typeface="+mj-lt"/>
            </a:endParaRPr>
          </a:p>
        </p:txBody>
      </p:sp>
      <p:pic>
        <p:nvPicPr>
          <p:cNvPr id="6" name="Picture 2" descr="A photo shows the setting of the digital multimeter to AC Volts when measuring the output of wheel speed sens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2706" y="1600200"/>
            <a:ext cx="6502730" cy="45526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7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7200"/>
            <a:ext cx="8229600" cy="738664"/>
          </a:xfrm>
        </p:spPr>
        <p:txBody>
          <a:bodyPr>
            <a:spAutoFit/>
          </a:bodyPr>
          <a:lstStyle/>
          <a:p>
            <a:r>
              <a:rPr lang="en-US" sz="2400" b="0" dirty="0" smtClean="0"/>
              <a:t>10. Rotate </a:t>
            </a:r>
            <a:r>
              <a:rPr lang="en-US" sz="2400" b="0" dirty="0"/>
              <a:t>the wheel and tire assembly by hand </a:t>
            </a:r>
            <a:r>
              <a:rPr lang="en-US" sz="2400" b="0" dirty="0" smtClean="0"/>
              <a:t>while observing </a:t>
            </a:r>
            <a:r>
              <a:rPr lang="en-US" sz="2400" b="0" dirty="0"/>
              <a:t>the AC voltage output on the </a:t>
            </a:r>
            <a:r>
              <a:rPr lang="en-US" sz="2400" b="0" dirty="0" smtClean="0"/>
              <a:t>digital </a:t>
            </a:r>
            <a:r>
              <a:rPr lang="en-US" sz="2400" b="0" dirty="0" err="1" smtClean="0"/>
              <a:t>multimeter</a:t>
            </a:r>
            <a:r>
              <a:rPr lang="en-US" sz="2400" b="0" dirty="0"/>
              <a:t>.</a:t>
            </a:r>
            <a:endParaRPr lang="en-US" sz="2400" dirty="0">
              <a:latin typeface="+mj-lt"/>
            </a:endParaRPr>
          </a:p>
        </p:txBody>
      </p:sp>
      <p:pic>
        <p:nvPicPr>
          <p:cNvPr id="4" name="Picture 2" descr="A photo shows the rotation of the wheel and tire assembly by hand when observing the AC voltage output signal on the digital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5" y="1600200"/>
            <a:ext cx="6502730" cy="45526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44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457200"/>
            <a:ext cx="8229600" cy="738664"/>
          </a:xfrm>
        </p:spPr>
        <p:txBody>
          <a:bodyPr>
            <a:spAutoFit/>
          </a:bodyPr>
          <a:lstStyle/>
          <a:p>
            <a:r>
              <a:rPr lang="en-US" sz="2400" b="0" dirty="0" smtClean="0"/>
              <a:t>11. A </a:t>
            </a:r>
            <a:r>
              <a:rPr lang="en-US" sz="2400" b="0" dirty="0"/>
              <a:t>good wheel speed sensor should be able </a:t>
            </a:r>
            <a:r>
              <a:rPr lang="en-US" sz="2400" b="0" dirty="0" smtClean="0"/>
              <a:t>to produce </a:t>
            </a:r>
            <a:r>
              <a:rPr lang="en-US" sz="2400" b="0" dirty="0"/>
              <a:t>at least 100 mV (0.1 V) when the wheel </a:t>
            </a:r>
            <a:r>
              <a:rPr lang="en-US" sz="2400" b="0" dirty="0" smtClean="0"/>
              <a:t>is spun </a:t>
            </a:r>
            <a:r>
              <a:rPr lang="en-US" sz="2400" b="0" dirty="0"/>
              <a:t>by hand.</a:t>
            </a:r>
            <a:endParaRPr lang="en-US" sz="2400" dirty="0">
              <a:latin typeface="+mj-lt"/>
            </a:endParaRPr>
          </a:p>
        </p:txBody>
      </p:sp>
      <p:pic>
        <p:nvPicPr>
          <p:cNvPr id="4" name="Picture 2" descr="A photo shows the rotation of the wheel and tire assembly by hand when observing the AC voltage output signal on the digital multi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6" y="1600200"/>
            <a:ext cx="6502728" cy="45526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7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ANTILOCK BRAKE </a:t>
            </a:r>
            <a:r>
              <a:rPr lang="en-US" dirty="0" smtClean="0">
                <a:latin typeface="+mj-lt"/>
              </a:rPr>
              <a:t>SYSTEM (3 OF 3)</a:t>
            </a:r>
            <a:endParaRPr lang="en-US" dirty="0">
              <a:latin typeface="+mj-lt"/>
            </a:endParaRPr>
          </a:p>
        </p:txBody>
      </p:sp>
      <p:sp>
        <p:nvSpPr>
          <p:cNvPr id="3" name="Content Placeholder 2"/>
          <p:cNvSpPr>
            <a:spLocks noGrp="1"/>
          </p:cNvSpPr>
          <p:nvPr>
            <p:ph idx="1"/>
          </p:nvPr>
        </p:nvSpPr>
        <p:spPr/>
        <p:txBody>
          <a:bodyPr/>
          <a:lstStyle/>
          <a:p>
            <a:r>
              <a:rPr lang="en-US" dirty="0" smtClean="0"/>
              <a:t>ABS Limitations</a:t>
            </a:r>
          </a:p>
          <a:p>
            <a:pPr lvl="1"/>
            <a:r>
              <a:rPr lang="en-US" dirty="0"/>
              <a:t>There are two situations in which an </a:t>
            </a:r>
            <a:r>
              <a:rPr lang="en-US" dirty="0" smtClean="0"/>
              <a:t>antilock brake </a:t>
            </a:r>
            <a:r>
              <a:rPr lang="en-US" dirty="0"/>
              <a:t>system will not</a:t>
            </a:r>
            <a:r>
              <a:rPr lang="en-US" i="1" dirty="0"/>
              <a:t> </a:t>
            </a:r>
            <a:r>
              <a:rPr lang="en-US" dirty="0"/>
              <a:t>provide the shortest </a:t>
            </a:r>
            <a:r>
              <a:rPr lang="en-US" dirty="0" smtClean="0"/>
              <a:t>stopping </a:t>
            </a:r>
            <a:r>
              <a:rPr lang="en-US" dirty="0"/>
              <a:t>distances</a:t>
            </a:r>
            <a:r>
              <a:rPr lang="en-US" dirty="0" smtClean="0"/>
              <a:t>.</a:t>
            </a:r>
          </a:p>
          <a:p>
            <a:pPr lvl="1"/>
            <a:r>
              <a:rPr lang="en-US" dirty="0" smtClean="0"/>
              <a:t>Straight </a:t>
            </a:r>
            <a:r>
              <a:rPr lang="en-US" dirty="0"/>
              <a:t>stops made on smooth, dry </a:t>
            </a:r>
            <a:r>
              <a:rPr lang="en-US" dirty="0" smtClean="0"/>
              <a:t>pavement by </a:t>
            </a:r>
            <a:r>
              <a:rPr lang="en-US" dirty="0"/>
              <a:t>an expert</a:t>
            </a:r>
            <a:r>
              <a:rPr lang="en-US" i="1" dirty="0"/>
              <a:t> </a:t>
            </a:r>
            <a:r>
              <a:rPr lang="en-US" dirty="0"/>
              <a:t>driver</a:t>
            </a:r>
            <a:r>
              <a:rPr lang="en-US" dirty="0" smtClean="0"/>
              <a:t>.</a:t>
            </a:r>
          </a:p>
          <a:p>
            <a:pPr lvl="1"/>
            <a:r>
              <a:rPr lang="en-US" dirty="0" smtClean="0"/>
              <a:t>When </a:t>
            </a:r>
            <a:r>
              <a:rPr lang="en-US" dirty="0"/>
              <a:t>braking on loose gravel or dirt, </a:t>
            </a:r>
            <a:r>
              <a:rPr lang="en-US" dirty="0" smtClean="0"/>
              <a:t>or in </a:t>
            </a:r>
            <a:r>
              <a:rPr lang="en-US" dirty="0"/>
              <a:t>deep, fluffy snow</a:t>
            </a:r>
            <a:r>
              <a:rPr lang="en-US" dirty="0" smtClean="0"/>
              <a:t>.</a:t>
            </a:r>
          </a:p>
          <a:p>
            <a:r>
              <a:rPr lang="en-US" dirty="0" smtClean="0"/>
              <a:t>ABS and the Law of Physics</a:t>
            </a:r>
          </a:p>
          <a:p>
            <a:pPr lvl="1"/>
            <a:r>
              <a:rPr lang="en-US" dirty="0"/>
              <a:t>No ABS can </a:t>
            </a:r>
            <a:r>
              <a:rPr lang="en-US" dirty="0" smtClean="0"/>
              <a:t>overcome the </a:t>
            </a:r>
            <a:r>
              <a:rPr lang="en-US" dirty="0"/>
              <a:t>laws of physics.</a:t>
            </a:r>
            <a:endParaRPr lang="en-US" dirty="0"/>
          </a:p>
        </p:txBody>
      </p:sp>
    </p:spTree>
    <p:extLst>
      <p:ext uri="{BB962C8B-B14F-4D97-AF65-F5344CB8AC3E}">
        <p14:creationId xmlns:p14="http://schemas.microsoft.com/office/powerpoint/2010/main" val="1252806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533400"/>
            <a:ext cx="8229600" cy="738664"/>
          </a:xfrm>
        </p:spPr>
        <p:txBody>
          <a:bodyPr>
            <a:spAutoFit/>
          </a:bodyPr>
          <a:lstStyle/>
          <a:p>
            <a:r>
              <a:rPr lang="en-US" sz="2400" b="0" dirty="0" smtClean="0"/>
              <a:t>12. After </a:t>
            </a:r>
            <a:r>
              <a:rPr lang="en-US" sz="2400" b="0" dirty="0"/>
              <a:t>testing, carefully reinstall the </a:t>
            </a:r>
            <a:r>
              <a:rPr lang="en-US" sz="2400" b="0" dirty="0" smtClean="0"/>
              <a:t>wiring connector </a:t>
            </a:r>
            <a:r>
              <a:rPr lang="en-US" sz="2400" b="0" dirty="0"/>
              <a:t>into the body and under the </a:t>
            </a:r>
            <a:r>
              <a:rPr lang="en-US" sz="2400" b="0" dirty="0" smtClean="0"/>
              <a:t> rubber grommet</a:t>
            </a:r>
            <a:r>
              <a:rPr lang="en-US" sz="2400" b="0" dirty="0"/>
              <a:t>.</a:t>
            </a:r>
            <a:endParaRPr lang="en-US" sz="2400" dirty="0">
              <a:latin typeface="+mj-lt"/>
            </a:endParaRPr>
          </a:p>
        </p:txBody>
      </p:sp>
      <p:pic>
        <p:nvPicPr>
          <p:cNvPr id="4" name="Picture 2" descr="A photo shows the reinstallation of the wiring connector in the body and under the rubber grommet after inspection is comple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0636" y="1353312"/>
            <a:ext cx="6502728" cy="45526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90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110.1 Maximum braking traction occurs when tire slip is between 10% and 20%. A rotating tire has 0% slip and a locked-up wheel has 100% slip</a:t>
            </a:r>
            <a:endParaRPr lang="en-US" sz="2400" dirty="0">
              <a:latin typeface="+mj-lt"/>
            </a:endParaRPr>
          </a:p>
        </p:txBody>
      </p:sp>
      <p:pic>
        <p:nvPicPr>
          <p:cNvPr id="5" name="Picture 2" descr="A figure shows two slip conditions. When the tire is not rotating and the vehicle is moving, the slip is 100 percent. When the tire is rotating and the vehicle is moving, the slip is 0 percent Braking traction is maximum when slip is between 10 percent and 20 perc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6801" y="1752600"/>
            <a:ext cx="2229246" cy="413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110.2 Traction is determined by pavement conditions and tire slip</a:t>
            </a:r>
            <a:endParaRPr lang="en-US" sz="2800" dirty="0">
              <a:latin typeface="+mj-lt"/>
            </a:endParaRPr>
          </a:p>
        </p:txBody>
      </p:sp>
      <p:pic>
        <p:nvPicPr>
          <p:cNvPr id="6" name="Picture 2" descr="The graph shows the following:&#10;• The tire slip on the x axis with intervals of 10 and cornering force and braking force on the y axis.&#10;The lower half of y axis represents cornering force and the upper half of the y axis represents the braking force.&#10;A line starts at 0 rises  and peaks at 20 with a braking force remaining flat forming dry concrete&#10;A line starts at 0 rises  and peaks at 20   with a braking force below the dry concrete gradusally decreasing forming dry asphalt&#10;A line starts at 0 rises  and peaks at 20a braking force  below the dryasphalt gradually gliding down forming wet asphalt&#10;A line starts at 0 rises  and peaks at 20 with a cornering force  below the wet asphalt gradually gliding up forming  snow&#10;A line starts at 0 rises  and peaks at 20  with a cornering force below the snow remains flat forming ice.&#10;&#10;• The curve for cornering force across all surfaces reduces sharply with an increase in tire sli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5628" y="1447800"/>
            <a:ext cx="6392744" cy="48614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110.3 A good driver can control tire slip more accurately than an ABS if the vehicle is traveling on a smooth, dry road surface</a:t>
            </a:r>
            <a:endParaRPr lang="en-US" sz="2400" dirty="0">
              <a:latin typeface="+mj-lt"/>
            </a:endParaRPr>
          </a:p>
        </p:txBody>
      </p:sp>
      <p:pic>
        <p:nvPicPr>
          <p:cNvPr id="4" name="Picture 2" descr="The graph shows the following:&#10;• Tire slip on the x axis in percentage from 0 to 100 with intervals of 10 .Braking and cornering force on the y axis.&#10;The lower range of the x axis represents free rolling wheel and the upper range represents locked wheel.&#10;• The antilock slip range is between 5 to 20 percent of tire slip.The expert driver slip range is between 5 to 15 percent.&#10;The bottom part of the line graph represents cornering force and upper part of the line graph represents braking forc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3135" y="1981200"/>
            <a:ext cx="3936187" cy="402336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1419</TotalTime>
  <Words>1895</Words>
  <Application>Microsoft Office PowerPoint</Application>
  <PresentationFormat>On-screen Show (4:3)</PresentationFormat>
  <Paragraphs>156</Paragraphs>
  <Slides>61</Slides>
  <Notes>0</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ANTILOCK BRAKE SYSTEM (1 OF 3)</vt:lpstr>
      <vt:lpstr>ANTILOCK BRAKE SYSTEM (2 OF 3)</vt:lpstr>
      <vt:lpstr>ANTILOCK BRAKE SYSTEM (3 OF 3)</vt:lpstr>
      <vt:lpstr>Figure 110.1 Maximum braking traction occurs when tire slip is between 10% and 20%. A rotating tire has 0% slip and a locked-up wheel has 100% slip</vt:lpstr>
      <vt:lpstr>Figure 110.2 Traction is determined by pavement conditions and tire slip</vt:lpstr>
      <vt:lpstr>Figure 110.3 A good driver can control tire slip more accurately than an ABS if the vehicle is traveling on a smooth, dry road surface</vt:lpstr>
      <vt:lpstr>Figure 110.4 A wedge of gravel or snow in the front of a locked wheel can help stop a vehicle faster than would occur if the wheel brakes were pulsed on and off by an antilock brake system</vt:lpstr>
      <vt:lpstr>QUESTION 1: ?</vt:lpstr>
      <vt:lpstr>ANSWER 1:</vt:lpstr>
      <vt:lpstr>Figure 110.5 Being able to steer and control the vehicle during rapid braking is one major advantage of an antilock brake system</vt:lpstr>
      <vt:lpstr>ABS PARTS INVOLVED</vt:lpstr>
      <vt:lpstr>Figure 110.6 A typical stop on a slippery road surface without antilock brakes. Notice that the wheels stopped rotating and skidded until the vehicle finally came to a stop</vt:lpstr>
      <vt:lpstr>ABS CHANNELS</vt:lpstr>
      <vt:lpstr>Figure 110.7 ABS configuration includes four channel, three channel, and single channel</vt:lpstr>
      <vt:lpstr>FREQUENTLY ASKED QUESTION</vt:lpstr>
      <vt:lpstr>Figure 110.8 A typical integral ABS unit that combines the function of the master cylinder, brake booster, and antilock brake system in one assembly</vt:lpstr>
      <vt:lpstr>NONINTEGRAL  ABS</vt:lpstr>
      <vt:lpstr>Figure 110.9 A schematic drawing of a typical antilock brake system</vt:lpstr>
      <vt:lpstr>ABS CONTROLLER INPUTS AND OUTPUTS (1 OF 2)</vt:lpstr>
      <vt:lpstr>ABS CONTROLLER INPUTS AND OUTPUTS (2 OF 2)</vt:lpstr>
      <vt:lpstr>Figure 110.10 Typical inputs and outputs for brake control modules</vt:lpstr>
      <vt:lpstr>WHEEL SPEED SENSORS (1 OF 2)</vt:lpstr>
      <vt:lpstr>WHEEL SPEED SENSORS (2 OF 2)</vt:lpstr>
      <vt:lpstr>Figure 110.11 Wheel speed sensors for the rear wheels may be located on the rear axle, on the transmission, or on the individual wheel knuckle</vt:lpstr>
      <vt:lpstr>Figure 110.12 A schematic of a typical wheel speed sensor</vt:lpstr>
      <vt:lpstr>Figure 110.13 Wheel speed sensors produce an alternating current (AC) signal with a frequency that varies in proportion to wheel speed</vt:lpstr>
      <vt:lpstr>Figure 110.14 A typical passive variable-reluctance sensor produces a sine wave (continuously variable) output signal which is then converted to a square wave inside the PCM and/or the electronic brake control module (EBCM)</vt:lpstr>
      <vt:lpstr>Figure 110.15 A digital wheel speed sensor produces a square wave output signal</vt:lpstr>
      <vt:lpstr>QUESTION 2: ?</vt:lpstr>
      <vt:lpstr>ANSWER 2:</vt:lpstr>
      <vt:lpstr>HYDRAULIC MODULATOR ASSEMBLY (1 OF 3)</vt:lpstr>
      <vt:lpstr>HYDRAULIC MODULATOR ASSEMBLY (2 OF 3)</vt:lpstr>
      <vt:lpstr>HYDRAULIC MODULATOR ASSEMBLY (3 OF 3)</vt:lpstr>
      <vt:lpstr>Figure 110.16 An ABS three-way solenoid can increase, maintain, or decrease brake pressure to a given brake circuit</vt:lpstr>
      <vt:lpstr>Figure 110.17 The isolation or hold phase of an ABS on a Bosch 2 system</vt:lpstr>
      <vt:lpstr>Figure 110.18 During the pressure reduction stage, pressure is vented from the brake circuit so the tire can speed up and regain traction</vt:lpstr>
      <vt:lpstr>Figure 110.19 The control module reapplies pressure to the affected brake circuit once the tire achieves traction so that normal braking can continue</vt:lpstr>
      <vt:lpstr>Figure 110.20 A typical ABS hydraulic control assembly</vt:lpstr>
      <vt:lpstr>QUESTION 3: ?</vt:lpstr>
      <vt:lpstr>ANSWER 3:</vt:lpstr>
      <vt:lpstr>ADVANCED ABS FUNCTIONS (1 OF 2)</vt:lpstr>
      <vt:lpstr>ADVANCED ABS FUNCTIONS (2 OF 2)</vt:lpstr>
      <vt:lpstr>FREQUENTLY ASKED QUESTION </vt:lpstr>
      <vt:lpstr>Figure 110.21 Sensors are used to detect when the distance is closing fast enough that a collision may be possible and the system intervenes and automatically applies the brakes if needed</vt:lpstr>
      <vt:lpstr>WHEEL SPEED SENSOR</vt:lpstr>
      <vt:lpstr>1. A tone ring and a wheel speed sensor on the rear of a Dodge Caravan.</vt:lpstr>
      <vt:lpstr>2. The wiring from the wheel speed sensor should be inspected for damage.</vt:lpstr>
      <vt:lpstr>3. To test a wheel speed sensor, disconnect the sensor connector to gain access to the terminals.</vt:lpstr>
      <vt:lpstr>4. Pulling down the rubber seal reveals the connector.</vt:lpstr>
      <vt:lpstr>5. The ABS controller (computer) on this vehicle supplies a 2.5-volt reference signal to the wheel speed sensors.</vt:lpstr>
      <vt:lpstr>6. The meter reads about 2.4 volts, indicating that the ABS controller is supplying the voltage to the wheel speed sensor.</vt:lpstr>
      <vt:lpstr>7. The test probes are touched to the terminals leading to the wheel speed sensor and the resistance is 1.1032 k ohms or 1,103.2 ohms.</vt:lpstr>
      <vt:lpstr>8. The meter should (and does) read “OL,” indicating that the wheel speed sensor and pigtail wiring is not shorted to ground.</vt:lpstr>
      <vt:lpstr>9. To measure the output of the wheel speed sensor, select AC volts on the digital multimeter.</vt:lpstr>
      <vt:lpstr>10. Rotate the wheel and tire assembly by hand while observing the AC voltage output on the digital multimeter.</vt:lpstr>
      <vt:lpstr>11. A good wheel speed sensor should be able to produce at least 100 mV (0.1 V) when the wheel is spun by hand.</vt:lpstr>
      <vt:lpstr>12. After testing, carefully reinstall the wiring connector into the body and under the  rubber grommet.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110</dc:title>
  <dc:creator>Curt &amp; Tammy</dc:creator>
  <cp:lastModifiedBy>Curt &amp; Tammy</cp:lastModifiedBy>
  <cp:revision>59</cp:revision>
  <dcterms:created xsi:type="dcterms:W3CDTF">2018-09-25T19:30:15Z</dcterms:created>
  <dcterms:modified xsi:type="dcterms:W3CDTF">2019-07-06T16:59:44Z</dcterms:modified>
</cp:coreProperties>
</file>