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 id="2147483697" r:id="rId4"/>
    <p:sldMasterId id="2147483709" r:id="rId5"/>
  </p:sldMasterIdLst>
  <p:sldIdLst>
    <p:sldId id="257" r:id="rId6"/>
    <p:sldId id="259" r:id="rId7"/>
    <p:sldId id="262" r:id="rId8"/>
    <p:sldId id="315" r:id="rId9"/>
    <p:sldId id="326" r:id="rId10"/>
    <p:sldId id="267" r:id="rId11"/>
    <p:sldId id="268" r:id="rId12"/>
    <p:sldId id="263" r:id="rId13"/>
    <p:sldId id="269" r:id="rId14"/>
    <p:sldId id="316" r:id="rId15"/>
    <p:sldId id="327" r:id="rId16"/>
    <p:sldId id="328" r:id="rId17"/>
    <p:sldId id="329" r:id="rId18"/>
    <p:sldId id="330" r:id="rId19"/>
    <p:sldId id="286" r:id="rId20"/>
    <p:sldId id="287" r:id="rId21"/>
    <p:sldId id="271" r:id="rId22"/>
    <p:sldId id="317" r:id="rId23"/>
    <p:sldId id="273" r:id="rId24"/>
    <p:sldId id="270" r:id="rId25"/>
    <p:sldId id="331" r:id="rId26"/>
    <p:sldId id="332" r:id="rId27"/>
    <p:sldId id="333" r:id="rId28"/>
    <p:sldId id="334" r:id="rId29"/>
    <p:sldId id="335" r:id="rId30"/>
    <p:sldId id="336" r:id="rId31"/>
    <p:sldId id="337" r:id="rId32"/>
    <p:sldId id="338" r:id="rId33"/>
    <p:sldId id="339" r:id="rId34"/>
    <p:sldId id="340" r:id="rId35"/>
    <p:sldId id="341" r:id="rId36"/>
    <p:sldId id="32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1/13/2019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1/13/2019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1/13/2019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1/13/2019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1/13/2019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1/13/2019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1/13/2019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1/13/2019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1/13/2019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1/13/2019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1/13/2019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1/13/2019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1/13/2019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1/13/2019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1/13/2019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1/13/2019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11</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Vehicle Lifting and Hoisting</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a:latin typeface="+mj-lt"/>
              </a:rPr>
              <a:t>Figure 11.3 Most newer vehicles have a triangular symbol indicating the recommended hoisting lift points</a:t>
            </a:r>
            <a:endParaRPr lang="en-US" sz="2800" dirty="0">
              <a:latin typeface="+mj-lt"/>
            </a:endParaRPr>
          </a:p>
        </p:txBody>
      </p:sp>
      <p:pic>
        <p:nvPicPr>
          <p:cNvPr id="6" name="Picture 2" descr="Photo of a vehicle with a triangular notch that indicates the recommended hoisting lift point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27065" y="1855847"/>
            <a:ext cx="6889870" cy="4253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11.4 (a) Tall safety stands can be used to provide additional support for a vehicle while on a hoist. (b) A block of wood should be used to avoid the possibility of doing damage to components supported by the stand</a:t>
            </a:r>
            <a:endParaRPr lang="en-US" dirty="0">
              <a:latin typeface="+mj-lt"/>
            </a:endParaRPr>
          </a:p>
        </p:txBody>
      </p:sp>
      <p:pic>
        <p:nvPicPr>
          <p:cNvPr id="3" name="Picture 2" descr="A photo shows a tall safety stand used to support a vehicle on a hoist. The base of the stand has three leg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25793" y="2067887"/>
            <a:ext cx="271272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482474"/>
            <a:ext cx="2444750"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4952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11.5 This training vehicle fell from the hoist when the pads were not set correctly. No one was hurt, but the vehicle was damaged</a:t>
            </a:r>
            <a:endParaRPr lang="en-US" dirty="0">
              <a:latin typeface="+mj-lt"/>
            </a:endParaRPr>
          </a:p>
        </p:txBody>
      </p:sp>
      <p:pic>
        <p:nvPicPr>
          <p:cNvPr id="3" name="Picture 2" descr="A photo shows a training vehicle that fell down from a hois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90965" y="2363121"/>
            <a:ext cx="487070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609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06" y="304800"/>
            <a:ext cx="8229600" cy="1097280"/>
          </a:xfrm>
        </p:spPr>
        <p:txBody>
          <a:bodyPr/>
          <a:lstStyle/>
          <a:p>
            <a:r>
              <a:rPr lang="en-IN" sz="1800" dirty="0">
                <a:latin typeface="+mj-lt"/>
              </a:rPr>
              <a:t>Figure 11.6 (a) An assortment of hoist pad adapters that are often necessary to safely hoist many pickup trucks, vans, and sport utility vehicles. (b) A view from underneath a Chevrolet pickup truck showing how the pad extensions are used to attach the hoist lifting pad to contact the frame</a:t>
            </a:r>
            <a:endParaRPr lang="en-US" sz="18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443" y="2667000"/>
            <a:ext cx="3687763" cy="323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666999"/>
            <a:ext cx="3687763" cy="323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805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1800" dirty="0">
                <a:latin typeface="+mj-lt"/>
              </a:rPr>
              <a:t>Figure 11.7 (a) In this photo, the pad arm is just contacting the rocker panel of the vehicle. (b) This photo shows what can occur if the technician places the pad too far inward underneath the vehicle. The arm of the hoist has dented in the rocker panel</a:t>
            </a:r>
            <a:endParaRPr lang="en-US" sz="18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95600"/>
            <a:ext cx="3998913" cy="300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980" y="2928795"/>
            <a:ext cx="4005263" cy="300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7546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Before working on a vehicle that is on a hoist, what must be done?</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Lower the vehicle onto the mechanical locks.</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DRIVE-ON RAMPS</a:t>
            </a:r>
            <a:endParaRPr lang="en-US" dirty="0">
              <a:latin typeface="+mj-lt"/>
            </a:endParaRPr>
          </a:p>
        </p:txBody>
      </p:sp>
      <p:sp>
        <p:nvSpPr>
          <p:cNvPr id="28675" name="Content Placeholder 2"/>
          <p:cNvSpPr>
            <a:spLocks noGrp="1"/>
          </p:cNvSpPr>
          <p:nvPr>
            <p:ph idx="1"/>
          </p:nvPr>
        </p:nvSpPr>
        <p:spPr/>
        <p:txBody>
          <a:bodyPr/>
          <a:lstStyle/>
          <a:p>
            <a:r>
              <a:rPr lang="en-US" dirty="0" smtClean="0"/>
              <a:t>Inexpensive way to raise the front or rear of the vehicle.</a:t>
            </a:r>
          </a:p>
          <a:p>
            <a:r>
              <a:rPr lang="en-US" dirty="0" smtClean="0"/>
              <a:t>Ramps store easily.</a:t>
            </a:r>
          </a:p>
          <a:p>
            <a:r>
              <a:rPr lang="en-US" dirty="0" smtClean="0"/>
              <a:t>Caution must be used when placing the vehicle on the ramps.</a:t>
            </a:r>
          </a:p>
          <a:p>
            <a:r>
              <a:rPr lang="en-US" dirty="0" smtClean="0"/>
              <a:t>Wheels on the ground need to be blocked to prevent movement.</a:t>
            </a:r>
            <a:endParaRPr lang="en-US" dirty="0" smtClean="0"/>
          </a:p>
        </p:txBody>
      </p:sp>
    </p:spTree>
    <p:extLst>
      <p:ext uri="{BB962C8B-B14F-4D97-AF65-F5344CB8AC3E}">
        <p14:creationId xmlns:p14="http://schemas.microsoft.com/office/powerpoint/2010/main" val="34435882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11.8 Drive-on-type ramps. The wheels on the ground level </a:t>
            </a:r>
            <a:r>
              <a:rPr lang="en-IN" sz="2400" i="1" dirty="0">
                <a:latin typeface="+mj-lt"/>
              </a:rPr>
              <a:t>must</a:t>
            </a:r>
            <a:r>
              <a:rPr lang="en-IN" sz="2400" dirty="0">
                <a:latin typeface="+mj-lt"/>
              </a:rPr>
              <a:t> be chocked (blocked) to prevent accidental movement down the ramp</a:t>
            </a:r>
            <a:endParaRPr lang="en-US" sz="2400" dirty="0">
              <a:latin typeface="+mj-lt"/>
            </a:endParaRPr>
          </a:p>
        </p:txBody>
      </p:sp>
      <p:pic>
        <p:nvPicPr>
          <p:cNvPr id="4" name="Picture 2" descr="A figure shows the front end of a car lifted off the ground with drive-on ramps and the rear wheels held in place by chocks. Drive-on ramps are triangular in shape over which the vehicle is driven and chock are simply rectangular block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56525" y="2363121"/>
            <a:ext cx="473659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p:txBody>
          <a:bodyPr/>
          <a:lstStyle/>
          <a:p>
            <a:pPr algn="ctr"/>
            <a:r>
              <a:rPr lang="en-US" dirty="0" smtClean="0">
                <a:latin typeface="+mj-lt"/>
              </a:rPr>
              <a:t>HOISTING THE VEHICLE</a:t>
            </a:r>
            <a:endParaRPr lang="en-US" dirty="0">
              <a:latin typeface="+mj-lt"/>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812858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11.1</a:t>
            </a:r>
            <a:r>
              <a:rPr lang="en-US" dirty="0" smtClean="0"/>
              <a:t> </a:t>
            </a:r>
            <a:r>
              <a:rPr lang="en-US" dirty="0"/>
              <a:t>Discuss the purpose of floor jacks and creepers</a:t>
            </a:r>
            <a:r>
              <a:rPr lang="en-US" dirty="0" smtClean="0"/>
              <a:t>.</a:t>
            </a:r>
          </a:p>
          <a:p>
            <a:pPr marL="0" indent="0">
              <a:buNone/>
            </a:pPr>
            <a:r>
              <a:rPr lang="en-US" b="1" dirty="0" smtClean="0">
                <a:solidFill>
                  <a:srgbClr val="005A70"/>
                </a:solidFill>
              </a:rPr>
              <a:t>11.2</a:t>
            </a:r>
            <a:r>
              <a:rPr lang="en-US" b="1" dirty="0">
                <a:solidFill>
                  <a:srgbClr val="005A70"/>
                </a:solidFill>
              </a:rPr>
              <a:t>. </a:t>
            </a:r>
            <a:r>
              <a:rPr lang="en-US" dirty="0"/>
              <a:t>Describe vehicle hoists and drive-on ramps, and discuss </a:t>
            </a:r>
            <a:r>
              <a:rPr lang="en-US" dirty="0" smtClean="0"/>
              <a:t>the proper </a:t>
            </a:r>
            <a:r>
              <a:rPr lang="en-US" dirty="0"/>
              <a:t>methods for safely hoisting a vehicle</a:t>
            </a:r>
            <a:r>
              <a:rPr lang="en-US" dirty="0" smtClean="0"/>
              <a:t>.</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855452"/>
          </a:xfrm>
        </p:spPr>
        <p:txBody>
          <a:bodyPr/>
          <a:lstStyle/>
          <a:p>
            <a:r>
              <a:rPr lang="en-US" sz="2400" b="0" dirty="0">
                <a:latin typeface="+mj-lt"/>
              </a:rPr>
              <a:t>The first step in hoisting a vehicle is to properly </a:t>
            </a:r>
            <a:r>
              <a:rPr lang="en-US" sz="2400" b="0" dirty="0" smtClean="0">
                <a:latin typeface="+mj-lt"/>
              </a:rPr>
              <a:t>align the </a:t>
            </a:r>
            <a:r>
              <a:rPr lang="en-US" sz="2400" b="0" dirty="0">
                <a:latin typeface="+mj-lt"/>
              </a:rPr>
              <a:t>vehicle in the center of the stall.</a:t>
            </a:r>
            <a:endParaRPr lang="en-US" sz="2400" dirty="0">
              <a:latin typeface="+mj-lt"/>
            </a:endParaRPr>
          </a:p>
        </p:txBody>
      </p:sp>
      <p:pic>
        <p:nvPicPr>
          <p:cNvPr id="4" name="Picture 2" descr="Photo of a vehicle properly aligned with a tire pad on the shop flo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34286" y="1600200"/>
            <a:ext cx="6675425"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a:latin typeface="+mj-lt"/>
              </a:rPr>
              <a:t>Most vehicles will be correctly positioned when the </a:t>
            </a:r>
            <a:r>
              <a:rPr lang="en-US" sz="2800" b="0" dirty="0" smtClean="0">
                <a:latin typeface="+mj-lt"/>
              </a:rPr>
              <a:t>left front </a:t>
            </a:r>
            <a:r>
              <a:rPr lang="en-US" sz="2800" b="0" dirty="0">
                <a:latin typeface="+mj-lt"/>
              </a:rPr>
              <a:t>tire is centered on the tire pad.</a:t>
            </a:r>
            <a:endParaRPr lang="en-US" sz="2800" dirty="0">
              <a:latin typeface="+mj-lt"/>
            </a:endParaRPr>
          </a:p>
        </p:txBody>
      </p:sp>
      <p:pic>
        <p:nvPicPr>
          <p:cNvPr id="3" name="Picture 2" descr="Photo of the left front wheel of a vehicle positioned and centered on top of a tire pa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9200" y="1828800"/>
            <a:ext cx="6675425"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902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dirty="0">
                <a:latin typeface="+mj-lt"/>
              </a:rPr>
              <a:t>The arms can be moved in and out and most pads </a:t>
            </a:r>
            <a:r>
              <a:rPr lang="en-US" sz="2400" b="0" dirty="0" smtClean="0">
                <a:latin typeface="+mj-lt"/>
              </a:rPr>
              <a:t>can be </a:t>
            </a:r>
            <a:r>
              <a:rPr lang="en-US" sz="2400" b="0" dirty="0">
                <a:latin typeface="+mj-lt"/>
              </a:rPr>
              <a:t>rotated to allow for many different types of </a:t>
            </a:r>
            <a:r>
              <a:rPr lang="en-US" sz="2400" b="0" dirty="0" smtClean="0">
                <a:latin typeface="+mj-lt"/>
              </a:rPr>
              <a:t>vehicle construction</a:t>
            </a:r>
            <a:r>
              <a:rPr lang="en-US" sz="2400" b="0" dirty="0">
                <a:latin typeface="+mj-lt"/>
              </a:rPr>
              <a:t>.</a:t>
            </a:r>
            <a:endParaRPr lang="en-US" sz="2400" dirty="0">
              <a:latin typeface="+mj-lt"/>
            </a:endParaRPr>
          </a:p>
        </p:txBody>
      </p:sp>
      <p:pic>
        <p:nvPicPr>
          <p:cNvPr id="3" name="Picture 2" descr="A photo shows a technician rotating the pads of a lift ar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47114" y="1676400"/>
            <a:ext cx="6675425"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866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4800"/>
            <a:ext cx="8229600" cy="1097280"/>
          </a:xfrm>
        </p:spPr>
        <p:txBody>
          <a:bodyPr/>
          <a:lstStyle/>
          <a:p>
            <a:r>
              <a:rPr lang="en-US" b="0" dirty="0">
                <a:latin typeface="+mj-lt"/>
              </a:rPr>
              <a:t>Most lifts are equipped with short pad extensions </a:t>
            </a:r>
            <a:r>
              <a:rPr lang="en-US" b="0" dirty="0" smtClean="0">
                <a:latin typeface="+mj-lt"/>
              </a:rPr>
              <a:t>that are </a:t>
            </a:r>
            <a:r>
              <a:rPr lang="en-US" b="0" dirty="0">
                <a:latin typeface="+mj-lt"/>
              </a:rPr>
              <a:t>often necessary to use to allow the pad to </a:t>
            </a:r>
            <a:r>
              <a:rPr lang="en-US" b="0" dirty="0" smtClean="0">
                <a:latin typeface="+mj-lt"/>
              </a:rPr>
              <a:t>contact the </a:t>
            </a:r>
            <a:r>
              <a:rPr lang="en-US" b="0" dirty="0">
                <a:latin typeface="+mj-lt"/>
              </a:rPr>
              <a:t>frame of a vehicle without causing the arm of the </a:t>
            </a:r>
            <a:r>
              <a:rPr lang="en-US" b="0" dirty="0" smtClean="0">
                <a:latin typeface="+mj-lt"/>
              </a:rPr>
              <a:t>lift to </a:t>
            </a:r>
            <a:r>
              <a:rPr lang="en-US" b="0" dirty="0">
                <a:latin typeface="+mj-lt"/>
              </a:rPr>
              <a:t>hit and damage parts of the body.</a:t>
            </a:r>
            <a:endParaRPr lang="en-US" dirty="0">
              <a:latin typeface="+mj-lt"/>
            </a:endParaRPr>
          </a:p>
        </p:txBody>
      </p:sp>
      <p:pic>
        <p:nvPicPr>
          <p:cNvPr id="3" name="Picture 2" descr="A photo shows a technician lifting the short pad extension of the arm of a li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34287" y="1752600"/>
            <a:ext cx="6675425"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123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mj-lt"/>
              </a:rPr>
              <a:t>Tall pad extensions can also be used to gain </a:t>
            </a:r>
            <a:r>
              <a:rPr lang="en-US" b="0" dirty="0" smtClean="0">
                <a:latin typeface="+mj-lt"/>
              </a:rPr>
              <a:t>access to </a:t>
            </a:r>
            <a:r>
              <a:rPr lang="en-US" b="0" dirty="0">
                <a:latin typeface="+mj-lt"/>
              </a:rPr>
              <a:t>the frame of a vehicle. This position is needed </a:t>
            </a:r>
            <a:r>
              <a:rPr lang="en-US" b="0" dirty="0" smtClean="0">
                <a:latin typeface="+mj-lt"/>
              </a:rPr>
              <a:t>to safely </a:t>
            </a:r>
            <a:r>
              <a:rPr lang="en-US" b="0" dirty="0">
                <a:latin typeface="+mj-lt"/>
              </a:rPr>
              <a:t>hoist many pickup trucks, vans, and sport </a:t>
            </a:r>
            <a:r>
              <a:rPr lang="en-US" b="0" dirty="0" smtClean="0">
                <a:latin typeface="+mj-lt"/>
              </a:rPr>
              <a:t>utility vehicles</a:t>
            </a:r>
            <a:r>
              <a:rPr lang="en-US" b="0" dirty="0">
                <a:latin typeface="+mj-lt"/>
              </a:rPr>
              <a:t>.</a:t>
            </a:r>
            <a:endParaRPr lang="en-US" dirty="0">
              <a:latin typeface="+mj-lt"/>
            </a:endParaRPr>
          </a:p>
        </p:txBody>
      </p:sp>
      <p:pic>
        <p:nvPicPr>
          <p:cNvPr id="3" name="Picture 2" descr="A photo shows a technician lifting the long pad extension of the arm of a li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34288" y="1828800"/>
            <a:ext cx="6675425"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815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dirty="0">
                <a:latin typeface="+mj-lt"/>
              </a:rPr>
              <a:t>An additional extension may be necessary to hoist </a:t>
            </a:r>
            <a:r>
              <a:rPr lang="en-US" sz="2400" b="0" dirty="0" smtClean="0">
                <a:latin typeface="+mj-lt"/>
              </a:rPr>
              <a:t>a truck </a:t>
            </a:r>
            <a:r>
              <a:rPr lang="en-US" sz="2400" b="0" dirty="0">
                <a:latin typeface="+mj-lt"/>
              </a:rPr>
              <a:t>or </a:t>
            </a:r>
            <a:r>
              <a:rPr lang="en-US" sz="2400" b="0" dirty="0" smtClean="0">
                <a:latin typeface="+mj-lt"/>
              </a:rPr>
              <a:t>van equipped </a:t>
            </a:r>
            <a:r>
              <a:rPr lang="en-US" sz="2400" b="0" dirty="0">
                <a:latin typeface="+mj-lt"/>
              </a:rPr>
              <a:t>with running boards to give </a:t>
            </a:r>
            <a:r>
              <a:rPr lang="en-US" sz="2400" b="0" dirty="0" smtClean="0">
                <a:latin typeface="+mj-lt"/>
              </a:rPr>
              <a:t>the necessary </a:t>
            </a:r>
            <a:r>
              <a:rPr lang="en-US" sz="2400" b="0" dirty="0">
                <a:latin typeface="+mj-lt"/>
              </a:rPr>
              <a:t>clearance.</a:t>
            </a:r>
            <a:endParaRPr lang="en-US" sz="2400" dirty="0">
              <a:latin typeface="+mj-lt"/>
            </a:endParaRPr>
          </a:p>
        </p:txBody>
      </p:sp>
      <p:pic>
        <p:nvPicPr>
          <p:cNvPr id="3" name="Picture 2" descr="A photo shows a technician fitting an additional extension on the arm of a li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41833" y="1676400"/>
            <a:ext cx="6675425"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205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dirty="0">
                <a:latin typeface="+mj-lt"/>
              </a:rPr>
              <a:t>Position the pads under the vehicle in the </a:t>
            </a:r>
            <a:r>
              <a:rPr lang="en-US" sz="2400" b="0" dirty="0" smtClean="0">
                <a:latin typeface="+mj-lt"/>
              </a:rPr>
              <a:t>recommended locations</a:t>
            </a:r>
            <a:r>
              <a:rPr lang="en-US" sz="2400" b="0" dirty="0">
                <a:latin typeface="+mj-lt"/>
              </a:rPr>
              <a:t>.</a:t>
            </a:r>
            <a:endParaRPr lang="en-US" sz="2400" dirty="0">
              <a:latin typeface="+mj-lt"/>
            </a:endParaRPr>
          </a:p>
        </p:txBody>
      </p:sp>
      <p:pic>
        <p:nvPicPr>
          <p:cNvPr id="3" name="Picture 2" descr="A photo shows a technician positioning the pads of a lift under a vehicle in the recommended loca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24480" y="1676400"/>
            <a:ext cx="6675425"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554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dirty="0">
                <a:latin typeface="+mj-lt"/>
              </a:rPr>
              <a:t>After being sure all pads are correctly positioned, </a:t>
            </a:r>
            <a:r>
              <a:rPr lang="en-US" sz="2400" b="0" dirty="0" smtClean="0">
                <a:latin typeface="+mj-lt"/>
              </a:rPr>
              <a:t>use the electromechanical </a:t>
            </a:r>
            <a:r>
              <a:rPr lang="en-US" sz="2400" b="0" dirty="0">
                <a:latin typeface="+mj-lt"/>
              </a:rPr>
              <a:t>controls to raise the vehicle.</a:t>
            </a:r>
            <a:endParaRPr lang="en-US" sz="2400" dirty="0">
              <a:latin typeface="+mj-lt"/>
            </a:endParaRPr>
          </a:p>
        </p:txBody>
      </p:sp>
      <p:pic>
        <p:nvPicPr>
          <p:cNvPr id="3" name="Picture 2" descr="A photo shows a technician using the electromechanical controls of a li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34287" y="1600200"/>
            <a:ext cx="6675425"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121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0" dirty="0">
                <a:latin typeface="+mj-lt"/>
              </a:rPr>
              <a:t>With the vehicle raised one foot (30 cm) off the </a:t>
            </a:r>
            <a:r>
              <a:rPr lang="en-US" sz="1800" b="0" dirty="0" smtClean="0">
                <a:latin typeface="+mj-lt"/>
              </a:rPr>
              <a:t>ground, push </a:t>
            </a:r>
            <a:r>
              <a:rPr lang="en-US" sz="1800" b="0" dirty="0">
                <a:latin typeface="+mj-lt"/>
              </a:rPr>
              <a:t>down on the vehicle to check to see if it is </a:t>
            </a:r>
            <a:r>
              <a:rPr lang="en-US" sz="1800" b="0" dirty="0" smtClean="0">
                <a:latin typeface="+mj-lt"/>
              </a:rPr>
              <a:t>stable on </a:t>
            </a:r>
            <a:r>
              <a:rPr lang="en-US" sz="1800" b="0" dirty="0">
                <a:latin typeface="+mj-lt"/>
              </a:rPr>
              <a:t>the pads. If the vehicle rocks, lower the vehicle </a:t>
            </a:r>
            <a:r>
              <a:rPr lang="en-US" sz="1800" b="0" dirty="0" smtClean="0">
                <a:latin typeface="+mj-lt"/>
              </a:rPr>
              <a:t>and reset </a:t>
            </a:r>
            <a:r>
              <a:rPr lang="en-US" sz="1800" b="0" dirty="0">
                <a:latin typeface="+mj-lt"/>
              </a:rPr>
              <a:t>the pads. The vehicle can be raised to any </a:t>
            </a:r>
            <a:r>
              <a:rPr lang="en-US" sz="1800" b="0" dirty="0" smtClean="0">
                <a:latin typeface="+mj-lt"/>
              </a:rPr>
              <a:t>desired working </a:t>
            </a:r>
            <a:r>
              <a:rPr lang="en-US" sz="1800" b="0" dirty="0">
                <a:latin typeface="+mj-lt"/>
              </a:rPr>
              <a:t>level. Be sure the safety mechanism is </a:t>
            </a:r>
            <a:r>
              <a:rPr lang="en-US" sz="1800" b="0" dirty="0" smtClean="0">
                <a:latin typeface="+mj-lt"/>
              </a:rPr>
              <a:t>engaged before </a:t>
            </a:r>
            <a:r>
              <a:rPr lang="en-US" sz="1800" b="0" dirty="0">
                <a:latin typeface="+mj-lt"/>
              </a:rPr>
              <a:t>working on or under the vehicle.</a:t>
            </a:r>
            <a:endParaRPr lang="en-US" sz="1800" dirty="0">
              <a:latin typeface="+mj-lt"/>
            </a:endParaRPr>
          </a:p>
        </p:txBody>
      </p:sp>
      <p:pic>
        <p:nvPicPr>
          <p:cNvPr id="3" name="Picture 2" descr="A photo shows a technician pushing down on a vehicle lifted on a hois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27498" y="1676400"/>
            <a:ext cx="6675425"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551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dirty="0">
                <a:latin typeface="+mj-lt"/>
              </a:rPr>
              <a:t>If raising a vehicle without a frame, place the </a:t>
            </a:r>
            <a:r>
              <a:rPr lang="en-US" sz="2400" b="0" dirty="0" smtClean="0">
                <a:latin typeface="+mj-lt"/>
              </a:rPr>
              <a:t>flat pads </a:t>
            </a:r>
            <a:r>
              <a:rPr lang="en-US" sz="2400" b="0" dirty="0">
                <a:latin typeface="+mj-lt"/>
              </a:rPr>
              <a:t>under the pinch weld seam to spread </a:t>
            </a:r>
            <a:r>
              <a:rPr lang="en-US" sz="2400" b="0" dirty="0" smtClean="0">
                <a:latin typeface="+mj-lt"/>
              </a:rPr>
              <a:t>the load</a:t>
            </a:r>
            <a:r>
              <a:rPr lang="en-US" sz="2400" b="0" dirty="0">
                <a:latin typeface="+mj-lt"/>
              </a:rPr>
              <a:t>. If additional clearance is necessary, the </a:t>
            </a:r>
            <a:r>
              <a:rPr lang="en-US" sz="2400" b="0" dirty="0" smtClean="0">
                <a:latin typeface="+mj-lt"/>
              </a:rPr>
              <a:t>pads can </a:t>
            </a:r>
            <a:r>
              <a:rPr lang="en-US" sz="2400" b="0" dirty="0">
                <a:latin typeface="+mj-lt"/>
              </a:rPr>
              <a:t>be raised as shown.</a:t>
            </a:r>
            <a:endParaRPr lang="en-US" sz="2400" dirty="0">
              <a:latin typeface="+mj-lt"/>
            </a:endParaRPr>
          </a:p>
        </p:txBody>
      </p:sp>
      <p:pic>
        <p:nvPicPr>
          <p:cNvPr id="3" name="Picture 2" descr="A photo shows the pad of a lift arm raised and placed under the pinch weld seam of a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34288" y="1600200"/>
            <a:ext cx="6675425"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529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Floor Jack</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A hand operated hydraulic device used for lifting vehicles or components.</a:t>
            </a:r>
          </a:p>
          <a:p>
            <a:r>
              <a:rPr lang="en-US" dirty="0" smtClean="0"/>
              <a:t>Uses four casters to move easily</a:t>
            </a:r>
          </a:p>
          <a:p>
            <a:r>
              <a:rPr lang="en-US" dirty="0" smtClean="0"/>
              <a:t>Not designed to hold a load</a:t>
            </a:r>
          </a:p>
          <a:p>
            <a:r>
              <a:rPr lang="en-US" dirty="0" smtClean="0"/>
              <a:t>Requires the use of jack stands</a:t>
            </a:r>
            <a:endParaRPr lang="en-US" dirty="0" smtClean="0"/>
          </a:p>
          <a:p>
            <a:endParaRPr lang="en-US" dirty="0" smtClean="0"/>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dirty="0">
                <a:latin typeface="+mj-lt"/>
              </a:rPr>
              <a:t>When the service work is completed, the hoist </a:t>
            </a:r>
            <a:r>
              <a:rPr lang="en-US" sz="2400" b="0" dirty="0" smtClean="0">
                <a:latin typeface="+mj-lt"/>
              </a:rPr>
              <a:t>should be </a:t>
            </a:r>
            <a:r>
              <a:rPr lang="en-US" sz="2400" b="0" dirty="0">
                <a:latin typeface="+mj-lt"/>
              </a:rPr>
              <a:t>raised slightly and the safety mechanism </a:t>
            </a:r>
            <a:r>
              <a:rPr lang="en-US" sz="2400" b="0" dirty="0" smtClean="0">
                <a:latin typeface="+mj-lt"/>
              </a:rPr>
              <a:t>released before </a:t>
            </a:r>
            <a:r>
              <a:rPr lang="en-US" sz="2400" b="0" dirty="0">
                <a:latin typeface="+mj-lt"/>
              </a:rPr>
              <a:t>using the hydraulics to </a:t>
            </a:r>
            <a:r>
              <a:rPr lang="en-US" sz="2400" b="0" dirty="0" smtClean="0">
                <a:latin typeface="+mj-lt"/>
              </a:rPr>
              <a:t>lower the </a:t>
            </a:r>
            <a:r>
              <a:rPr lang="en-US" sz="2400" b="0" dirty="0">
                <a:latin typeface="+mj-lt"/>
              </a:rPr>
              <a:t>vehicle.</a:t>
            </a:r>
            <a:endParaRPr lang="en-US" sz="2400" dirty="0">
              <a:latin typeface="+mj-lt"/>
            </a:endParaRPr>
          </a:p>
        </p:txBody>
      </p:sp>
      <p:pic>
        <p:nvPicPr>
          <p:cNvPr id="3" name="Picture 2" descr="A photo shows a technician releasing the safety mechanism of a hoist before lowering the vehicle from the hois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37306" y="1600200"/>
            <a:ext cx="6675425"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416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dirty="0">
                <a:latin typeface="+mj-lt"/>
              </a:rPr>
              <a:t>After lowering the vehicle, be sure all arms of </a:t>
            </a:r>
            <a:r>
              <a:rPr lang="en-US" sz="2400" b="0" dirty="0" smtClean="0">
                <a:latin typeface="+mj-lt"/>
              </a:rPr>
              <a:t>the lift </a:t>
            </a:r>
            <a:r>
              <a:rPr lang="en-US" sz="2400" b="0" dirty="0">
                <a:latin typeface="+mj-lt"/>
              </a:rPr>
              <a:t>are moved out of the way before driving </a:t>
            </a:r>
            <a:r>
              <a:rPr lang="en-US" sz="2400" b="0" dirty="0" smtClean="0">
                <a:latin typeface="+mj-lt"/>
              </a:rPr>
              <a:t>the vehicle </a:t>
            </a:r>
            <a:r>
              <a:rPr lang="en-US" sz="2400" b="0" dirty="0">
                <a:latin typeface="+mj-lt"/>
              </a:rPr>
              <a:t>out of the work stall.</a:t>
            </a:r>
            <a:endParaRPr lang="en-US" sz="2400" dirty="0">
              <a:latin typeface="+mj-lt"/>
            </a:endParaRPr>
          </a:p>
        </p:txBody>
      </p:sp>
      <p:pic>
        <p:nvPicPr>
          <p:cNvPr id="3" name="Picture 2" descr="A photo shows a technician retracting the arms of a lift from under a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24480" y="1676400"/>
            <a:ext cx="6675425"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196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dirty="0">
                <a:latin typeface="+mj-lt"/>
              </a:rPr>
              <a:t>Figure 11.1 A hydraulic hand-operated floor jack</a:t>
            </a:r>
            <a:endParaRPr lang="en-US" dirty="0">
              <a:latin typeface="+mj-lt"/>
            </a:endParaRPr>
          </a:p>
        </p:txBody>
      </p:sp>
      <p:pic>
        <p:nvPicPr>
          <p:cNvPr id="5" name="Picture 2" descr="The floor jack consists of a long handle that is connected to a release valve in the body of the jack. The body of the jack has two front wheels and two rear casters along with a lifting arm. A saddle is placed at the top of the lifting arm. Clockwise rotation of the handle closes the release valve, anticlockwise rotation of the handle opens the release valve, and downward movement of the handle rises the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78837" y="1463398"/>
            <a:ext cx="5786327" cy="4697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11.2 Safety stands are being used to support the rear of this vehicle</a:t>
            </a:r>
            <a:endParaRPr lang="en-US" sz="2800" dirty="0">
              <a:latin typeface="+mj-lt"/>
            </a:endParaRPr>
          </a:p>
        </p:txBody>
      </p:sp>
      <p:pic>
        <p:nvPicPr>
          <p:cNvPr id="3" name="Picture 2" descr="A photo shows the rear axle of a vehicle supported by two safety stands. The base of the stand has four legs that are connected to each oth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2810" y="1749326"/>
            <a:ext cx="7058380" cy="4375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156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must be used after lifting a vehicle with a floor jack?</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707886"/>
          </a:xfrm>
          <a:prstGeom prst="rect">
            <a:avLst/>
          </a:prstGeom>
        </p:spPr>
        <p:txBody>
          <a:bodyPr wrap="square">
            <a:spAutoFit/>
          </a:bodyPr>
          <a:lstStyle/>
          <a:p>
            <a:r>
              <a:rPr lang="en-US" sz="4000" dirty="0" smtClean="0">
                <a:solidFill>
                  <a:srgbClr val="000000"/>
                </a:solidFill>
              </a:rPr>
              <a:t>Jack Stands.</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CREEPERS</a:t>
            </a:r>
            <a:endParaRPr lang="en-US" dirty="0">
              <a:latin typeface="+mj-lt"/>
            </a:endParaRPr>
          </a:p>
        </p:txBody>
      </p:sp>
      <p:sp>
        <p:nvSpPr>
          <p:cNvPr id="26627" name="Content Placeholder 2"/>
          <p:cNvSpPr>
            <a:spLocks noGrp="1"/>
          </p:cNvSpPr>
          <p:nvPr>
            <p:ph idx="1"/>
          </p:nvPr>
        </p:nvSpPr>
        <p:spPr>
          <a:xfrm>
            <a:off x="457200" y="1600200"/>
            <a:ext cx="8077200" cy="4525963"/>
          </a:xfrm>
        </p:spPr>
        <p:txBody>
          <a:bodyPr/>
          <a:lstStyle/>
          <a:p>
            <a:r>
              <a:rPr lang="en-US" dirty="0" smtClean="0"/>
              <a:t>Use by technician to maneuver under vehicle.</a:t>
            </a:r>
          </a:p>
          <a:p>
            <a:r>
              <a:rPr lang="en-US" dirty="0" smtClean="0"/>
              <a:t>Flat or concaved surface equipped with low profile casters.</a:t>
            </a:r>
          </a:p>
          <a:p>
            <a:r>
              <a:rPr lang="en-US" dirty="0" smtClean="0"/>
              <a:t>Should be stored vertically against wall or toolbox to avoid trip hazards.</a:t>
            </a:r>
          </a:p>
          <a:p>
            <a:endParaRPr lang="en-US" sz="2400" dirty="0" smtClean="0"/>
          </a:p>
          <a:p>
            <a:endParaRPr lang="en-US" sz="2400" dirty="0"/>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VEHICLE HOISTS</a:t>
            </a:r>
            <a:endParaRPr lang="en-US" dirty="0">
              <a:latin typeface="+mj-lt"/>
            </a:endParaRPr>
          </a:p>
        </p:txBody>
      </p:sp>
      <p:sp>
        <p:nvSpPr>
          <p:cNvPr id="28675" name="Content Placeholder 2"/>
          <p:cNvSpPr>
            <a:spLocks noGrp="1"/>
          </p:cNvSpPr>
          <p:nvPr>
            <p:ph idx="1"/>
          </p:nvPr>
        </p:nvSpPr>
        <p:spPr>
          <a:xfrm>
            <a:off x="228600" y="1600200"/>
            <a:ext cx="8458200" cy="4525963"/>
          </a:xfrm>
        </p:spPr>
        <p:txBody>
          <a:bodyPr/>
          <a:lstStyle/>
          <a:p>
            <a:r>
              <a:rPr lang="en-US" dirty="0" smtClean="0"/>
              <a:t>In-ground: pneumatic/hydraulic.</a:t>
            </a:r>
          </a:p>
          <a:p>
            <a:r>
              <a:rPr lang="en-US" dirty="0" smtClean="0"/>
              <a:t>Above-ground: electric/hydraulic.</a:t>
            </a:r>
          </a:p>
          <a:p>
            <a:r>
              <a:rPr lang="en-US" dirty="0" smtClean="0"/>
              <a:t>Symmetrical: Equal length lift arms.</a:t>
            </a:r>
          </a:p>
          <a:p>
            <a:r>
              <a:rPr lang="en-US" dirty="0" smtClean="0"/>
              <a:t>Asymmetrical: Unequal length lift arms.</a:t>
            </a:r>
          </a:p>
          <a:p>
            <a:r>
              <a:rPr lang="en-US" dirty="0" smtClean="0"/>
              <a:t>Use recommended vehicle lift points.</a:t>
            </a:r>
          </a:p>
          <a:p>
            <a:r>
              <a:rPr lang="en-US" dirty="0" smtClean="0"/>
              <a:t>Lower onto mechanical locks before working.</a:t>
            </a:r>
          </a:p>
          <a:p>
            <a:r>
              <a:rPr lang="en-US" dirty="0" smtClean="0"/>
              <a:t>Before lowering ensure proper clearances.</a:t>
            </a:r>
            <a:endParaRPr lang="en-US" dirty="0" smtClean="0"/>
          </a:p>
          <a:p>
            <a:pPr lvl="1"/>
            <a:endParaRPr lang="en-US" dirty="0"/>
          </a:p>
          <a:p>
            <a:endParaRPr lang="en-US" dirty="0"/>
          </a:p>
        </p:txBody>
      </p:sp>
    </p:spTree>
    <p:extLst>
      <p:ext uri="{BB962C8B-B14F-4D97-AF65-F5344CB8AC3E}">
        <p14:creationId xmlns:p14="http://schemas.microsoft.com/office/powerpoint/2010/main" val="72669597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360</TotalTime>
  <Words>865</Words>
  <Application>Microsoft Office PowerPoint</Application>
  <PresentationFormat>On-screen Show (4:3)</PresentationFormat>
  <Paragraphs>61</Paragraphs>
  <Slides>32</Slides>
  <Notes>0</Notes>
  <HiddenSlides>0</HiddenSlides>
  <MMClips>0</MMClips>
  <ScaleCrop>false</ScaleCrop>
  <HeadingPairs>
    <vt:vector size="4" baseType="variant">
      <vt:variant>
        <vt:lpstr>Theme</vt:lpstr>
      </vt:variant>
      <vt:variant>
        <vt:i4>5</vt:i4>
      </vt:variant>
      <vt:variant>
        <vt:lpstr>Slide Titles</vt:lpstr>
      </vt:variant>
      <vt:variant>
        <vt:i4>32</vt:i4>
      </vt:variant>
    </vt:vector>
  </HeadingPairs>
  <TitlesOfParts>
    <vt:vector size="37" baseType="lpstr">
      <vt:lpstr>Office Theme</vt:lpstr>
      <vt:lpstr>508 Lecture</vt:lpstr>
      <vt:lpstr>2_508 Lecture</vt:lpstr>
      <vt:lpstr>3_508 Lecture</vt:lpstr>
      <vt:lpstr>4_508 Lecture</vt:lpstr>
      <vt:lpstr>Automotive Technology Principles, Diagnosis, and Service</vt:lpstr>
      <vt:lpstr>LEARNING OBJECTIVES </vt:lpstr>
      <vt:lpstr>Floor Jack</vt:lpstr>
      <vt:lpstr>Figure 11.1 A hydraulic hand-operated floor jack</vt:lpstr>
      <vt:lpstr>Figure 11.2 Safety stands are being used to support the rear of this vehicle</vt:lpstr>
      <vt:lpstr>QUESTION 1: ?</vt:lpstr>
      <vt:lpstr>ANSWER 1:</vt:lpstr>
      <vt:lpstr>CREEPERS</vt:lpstr>
      <vt:lpstr>VEHICLE HOISTS</vt:lpstr>
      <vt:lpstr>Figure 11.3 Most newer vehicles have a triangular symbol indicating the recommended hoisting lift points</vt:lpstr>
      <vt:lpstr>Figure 11.4 (a) Tall safety stands can be used to provide additional support for a vehicle while on a hoist. (b) A block of wood should be used to avoid the possibility of doing damage to components supported by the stand</vt:lpstr>
      <vt:lpstr>Figure 11.5 This training vehicle fell from the hoist when the pads were not set correctly. No one was hurt, but the vehicle was damaged</vt:lpstr>
      <vt:lpstr>Figure 11.6 (a) An assortment of hoist pad adapters that are often necessary to safely hoist many pickup trucks, vans, and sport utility vehicles. (b) A view from underneath a Chevrolet pickup truck showing how the pad extensions are used to attach the hoist lifting pad to contact the frame</vt:lpstr>
      <vt:lpstr>Figure 11.7 (a) In this photo, the pad arm is just contacting the rocker panel of the vehicle. (b) This photo shows what can occur if the technician places the pad too far inward underneath the vehicle. The arm of the hoist has dented in the rocker panel</vt:lpstr>
      <vt:lpstr>QUESTION 2: ?</vt:lpstr>
      <vt:lpstr>ANSWER 2:</vt:lpstr>
      <vt:lpstr>DRIVE-ON RAMPS</vt:lpstr>
      <vt:lpstr>Figure 11.8 Drive-on-type ramps. The wheels on the ground level must be chocked (blocked) to prevent accidental movement down the ramp</vt:lpstr>
      <vt:lpstr>HOISTING THE VEHICLE</vt:lpstr>
      <vt:lpstr>The first step in hoisting a vehicle is to properly align the vehicle in the center of the stall.</vt:lpstr>
      <vt:lpstr>Most vehicles will be correctly positioned when the left front tire is centered on the tire pad.</vt:lpstr>
      <vt:lpstr>The arms can be moved in and out and most pads can be rotated to allow for many different types of vehicle construction.</vt:lpstr>
      <vt:lpstr>Most lifts are equipped with short pad extensions that are often necessary to use to allow the pad to contact the frame of a vehicle without causing the arm of the lift to hit and damage parts of the body.</vt:lpstr>
      <vt:lpstr>Tall pad extensions can also be used to gain access to the frame of a vehicle. This position is needed to safely hoist many pickup trucks, vans, and sport utility vehicles.</vt:lpstr>
      <vt:lpstr>An additional extension may be necessary to hoist a truck or van equipped with running boards to give the necessary clearance.</vt:lpstr>
      <vt:lpstr>Position the pads under the vehicle in the recommended locations.</vt:lpstr>
      <vt:lpstr>After being sure all pads are correctly positioned, use the electromechanical controls to raise the vehicle.</vt:lpstr>
      <vt:lpstr>With the vehicle raised one foot (30 cm) off the ground, push down on the vehicle to check to see if it is stable on the pads. If the vehicle rocks, lower the vehicle and reset the pads. The vehicle can be raised to any desired working level. Be sure the safety mechanism is engaged before working on or under the vehicle.</vt:lpstr>
      <vt:lpstr>If raising a vehicle without a frame, place the flat pads under the pinch weld seam to spread the load. If additional clearance is necessary, the pads can be raised as shown.</vt:lpstr>
      <vt:lpstr>When the service work is completed, the hoist should be raised slightly and the safety mechanism released before using the hydraulics to lower the vehicle.</vt:lpstr>
      <vt:lpstr>After lowering the vehicle, be sure all arms of the lift are moved out of the way before driving the vehicle out of the work stall.</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11</dc:title>
  <dc:creator>Curt &amp; Tammy</dc:creator>
  <cp:lastModifiedBy>Curt &amp; Tammy</cp:lastModifiedBy>
  <cp:revision>48</cp:revision>
  <dcterms:created xsi:type="dcterms:W3CDTF">2018-09-25T19:30:15Z</dcterms:created>
  <dcterms:modified xsi:type="dcterms:W3CDTF">2019-01-13T21:46:59Z</dcterms:modified>
</cp:coreProperties>
</file>