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49" r:id="rId13"/>
    <p:sldId id="317" r:id="rId14"/>
    <p:sldId id="270" r:id="rId15"/>
    <p:sldId id="326" r:id="rId16"/>
    <p:sldId id="350" r:id="rId17"/>
    <p:sldId id="327" r:id="rId18"/>
    <p:sldId id="267" r:id="rId19"/>
    <p:sldId id="268" r:id="rId20"/>
    <p:sldId id="351" r:id="rId21"/>
    <p:sldId id="328" r:id="rId22"/>
    <p:sldId id="352" r:id="rId23"/>
    <p:sldId id="353" r:id="rId24"/>
    <p:sldId id="329" r:id="rId25"/>
    <p:sldId id="330" r:id="rId26"/>
    <p:sldId id="331" r:id="rId27"/>
    <p:sldId id="332" r:id="rId28"/>
    <p:sldId id="354" r:id="rId29"/>
    <p:sldId id="333" r:id="rId30"/>
    <p:sldId id="355" r:id="rId31"/>
    <p:sldId id="334" r:id="rId32"/>
    <p:sldId id="335" r:id="rId33"/>
    <p:sldId id="286" r:id="rId34"/>
    <p:sldId id="287" r:id="rId35"/>
    <p:sldId id="356" r:id="rId36"/>
    <p:sldId id="357" r:id="rId37"/>
    <p:sldId id="358" r:id="rId38"/>
    <p:sldId id="359" r:id="rId39"/>
    <p:sldId id="336" r:id="rId40"/>
    <p:sldId id="337" r:id="rId41"/>
    <p:sldId id="360" r:id="rId42"/>
    <p:sldId id="338" r:id="rId43"/>
    <p:sldId id="339" r:id="rId44"/>
    <p:sldId id="274" r:id="rId45"/>
    <p:sldId id="340" r:id="rId46"/>
    <p:sldId id="361" r:id="rId47"/>
    <p:sldId id="362" r:id="rId48"/>
    <p:sldId id="341" r:id="rId49"/>
    <p:sldId id="342" r:id="rId50"/>
    <p:sldId id="343" r:id="rId51"/>
    <p:sldId id="344" r:id="rId52"/>
    <p:sldId id="345" r:id="rId53"/>
    <p:sldId id="346" r:id="rId54"/>
    <p:sldId id="347" r:id="rId55"/>
    <p:sldId id="272" r:id="rId56"/>
    <p:sldId id="348" r:id="rId57"/>
    <p:sldId id="363" r:id="rId58"/>
    <p:sldId id="299" r:id="rId59"/>
    <p:sldId id="300" r:id="rId60"/>
    <p:sldId id="325"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7/5/2019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7/5/2019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109</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Power Brake Unit Operation, Diagnosis, and Service</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109.5 </a:t>
            </a:r>
            <a:r>
              <a:rPr lang="en-US" sz="2800" dirty="0">
                <a:latin typeface="+mj-lt"/>
              </a:rPr>
              <a:t>An electrically powered vacuum pump</a:t>
            </a:r>
          </a:p>
        </p:txBody>
      </p:sp>
      <p:pic>
        <p:nvPicPr>
          <p:cNvPr id="3" name="Picture 2" descr="The figure illustrates complete set of connections between the vacuum pump, vacuum switch, and vacuum booster in relation to the location or related components such as intake manifold, inlet and outlet hoses, heater hose, insulator, and radiator suppor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7575" y="2411211"/>
            <a:ext cx="7948850" cy="2848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46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BOOSTER THEORY</a:t>
            </a:r>
            <a:endParaRPr lang="en-US" dirty="0">
              <a:latin typeface="+mj-lt"/>
            </a:endParaRPr>
          </a:p>
        </p:txBody>
      </p:sp>
      <p:sp>
        <p:nvSpPr>
          <p:cNvPr id="3" name="Content Placeholder 2"/>
          <p:cNvSpPr>
            <a:spLocks noGrp="1"/>
          </p:cNvSpPr>
          <p:nvPr>
            <p:ph idx="1"/>
          </p:nvPr>
        </p:nvSpPr>
        <p:spPr/>
        <p:txBody>
          <a:bodyPr/>
          <a:lstStyle/>
          <a:p>
            <a:r>
              <a:rPr lang="en-US" sz="2400" dirty="0"/>
              <a:t>Vacuum boosters use the principle of pressure differential to </a:t>
            </a:r>
            <a:r>
              <a:rPr lang="en-US" sz="2400" dirty="0" smtClean="0"/>
              <a:t>increase brake </a:t>
            </a:r>
            <a:r>
              <a:rPr lang="en-US" sz="2400" dirty="0"/>
              <a:t>application force</a:t>
            </a:r>
            <a:r>
              <a:rPr lang="en-US" sz="2400" dirty="0" smtClean="0"/>
              <a:t>.</a:t>
            </a:r>
          </a:p>
          <a:p>
            <a:r>
              <a:rPr lang="en-US" sz="2400" dirty="0"/>
              <a:t>The typical vacuum booster has </a:t>
            </a:r>
            <a:r>
              <a:rPr lang="en-US" sz="2400" dirty="0" smtClean="0"/>
              <a:t>a power </a:t>
            </a:r>
            <a:r>
              <a:rPr lang="en-US" sz="2400" dirty="0"/>
              <a:t>chamber separated into two smaller chambers by a </a:t>
            </a:r>
            <a:r>
              <a:rPr lang="en-US" sz="2400" dirty="0" smtClean="0"/>
              <a:t>flexible diaphragm.</a:t>
            </a:r>
          </a:p>
          <a:p>
            <a:r>
              <a:rPr lang="en-US" sz="2400" dirty="0"/>
              <a:t>When air pressure is greater on one side of the </a:t>
            </a:r>
            <a:r>
              <a:rPr lang="en-US" sz="2400" dirty="0" smtClean="0"/>
              <a:t>diaphragm than </a:t>
            </a:r>
            <a:r>
              <a:rPr lang="en-US" sz="2400" dirty="0"/>
              <a:t>the other, a pressure differential is created</a:t>
            </a:r>
            <a:r>
              <a:rPr lang="en-US" sz="2400" dirty="0" smtClean="0"/>
              <a:t>.</a:t>
            </a:r>
          </a:p>
          <a:p>
            <a:r>
              <a:rPr lang="en-US" sz="2400" dirty="0"/>
              <a:t>The amount of force created in this manner is proportional </a:t>
            </a:r>
            <a:r>
              <a:rPr lang="en-US" sz="2400" dirty="0" smtClean="0"/>
              <a:t>to the </a:t>
            </a:r>
            <a:r>
              <a:rPr lang="en-US" sz="2400" dirty="0"/>
              <a:t>difference in pressure between the two sides.</a:t>
            </a:r>
          </a:p>
        </p:txBody>
      </p:sp>
    </p:spTree>
    <p:extLst>
      <p:ext uri="{BB962C8B-B14F-4D97-AF65-F5344CB8AC3E}">
        <p14:creationId xmlns:p14="http://schemas.microsoft.com/office/powerpoint/2010/main" val="3644481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109.6 </a:t>
            </a:r>
            <a:r>
              <a:rPr lang="en-US" sz="2400" dirty="0">
                <a:latin typeface="+mj-lt"/>
              </a:rPr>
              <a:t>Vacuum brake boosters operate on the principle of pressure differential</a:t>
            </a:r>
            <a:endParaRPr lang="en-US" dirty="0">
              <a:latin typeface="+mj-lt"/>
            </a:endParaRPr>
          </a:p>
        </p:txBody>
      </p:sp>
      <p:pic>
        <p:nvPicPr>
          <p:cNvPr id="3" name="Picture 2" descr="The figure shows how vacuum pump creates low pressure on one side of the diaphragm inside the power chamber. One sided pressure reduction decreases the force needed to be applied on the brake pedal which is located on the other side of the diaphragm. Arrows indicate the application and transmission of brake for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37941" y="1905001"/>
            <a:ext cx="2868118" cy="422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20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is the purpose of the brake booster?</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To increase the stopping force without increasing the pedal force.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CHECK VALVE</a:t>
            </a:r>
            <a:endParaRPr lang="en-US" dirty="0">
              <a:latin typeface="+mj-lt"/>
            </a:endParaRPr>
          </a:p>
        </p:txBody>
      </p:sp>
      <p:sp>
        <p:nvSpPr>
          <p:cNvPr id="3" name="Content Placeholder 2"/>
          <p:cNvSpPr>
            <a:spLocks noGrp="1"/>
          </p:cNvSpPr>
          <p:nvPr>
            <p:ph idx="1"/>
          </p:nvPr>
        </p:nvSpPr>
        <p:spPr/>
        <p:txBody>
          <a:bodyPr/>
          <a:lstStyle/>
          <a:p>
            <a:r>
              <a:rPr lang="en-US" dirty="0"/>
              <a:t>All vacuum boosters use a one-way vacuum check valve</a:t>
            </a:r>
            <a:r>
              <a:rPr lang="en-US" dirty="0" smtClean="0"/>
              <a:t>.</a:t>
            </a:r>
          </a:p>
          <a:p>
            <a:r>
              <a:rPr lang="en-US" dirty="0"/>
              <a:t>This valve prevents loss of vacuum when the engine stops.</a:t>
            </a:r>
          </a:p>
        </p:txBody>
      </p:sp>
    </p:spTree>
    <p:extLst>
      <p:ext uri="{BB962C8B-B14F-4D97-AF65-F5344CB8AC3E}">
        <p14:creationId xmlns:p14="http://schemas.microsoft.com/office/powerpoint/2010/main" val="484694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97280"/>
          </a:xfrm>
        </p:spPr>
        <p:txBody>
          <a:bodyPr/>
          <a:lstStyle/>
          <a:p>
            <a:r>
              <a:rPr lang="en-IN" sz="1800" dirty="0">
                <a:latin typeface="+mj-lt"/>
              </a:rPr>
              <a:t>Figure 109.7 </a:t>
            </a:r>
            <a:r>
              <a:rPr lang="en-US" sz="1800" dirty="0">
                <a:latin typeface="+mj-lt"/>
              </a:rPr>
              <a:t>(a) Many vacuum brake booster check valves are located where the vacuum hose from the engine (vacuum source) attaches to the vacuum booster. (b) This one-way valve prevents the loss of vacuum when the engine is off. The diaphragm inside allows air to flow in one direction only</a:t>
            </a:r>
          </a:p>
        </p:txBody>
      </p:sp>
      <p:pic>
        <p:nvPicPr>
          <p:cNvPr id="3" name="Picture 2" descr="A photo shows the exact location of a vacuum brake booster check valve, that is the spot where the vacuum hose from the engine connects to the vacuum boo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697" y="2671530"/>
            <a:ext cx="3825524" cy="3274342"/>
          </a:xfrm>
          <a:prstGeom prst="rect">
            <a:avLst/>
          </a:prstGeom>
          <a:extLst>
            <a:ext uri="{909E8E84-426E-40DD-AFC4-6F175D3DCCD1}">
              <a14:hiddenFill xmlns:a14="http://schemas.microsoft.com/office/drawing/2010/main">
                <a:solidFill>
                  <a:srgbClr val="FFFFFF"/>
                </a:solidFill>
              </a14:hiddenFill>
            </a:ext>
          </a:extLst>
        </p:spPr>
      </p:pic>
      <p:pic>
        <p:nvPicPr>
          <p:cNvPr id="4" name="Picture 2" descr="A photo shows the one-way vacuum brake booster check valve."/>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61804" y="2671530"/>
            <a:ext cx="3825524" cy="327434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1913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BRAKE BOOSTER OPERATION (1 OF 2)</a:t>
            </a:r>
            <a:endParaRPr lang="en-US" dirty="0">
              <a:latin typeface="+mj-lt"/>
            </a:endParaRPr>
          </a:p>
        </p:txBody>
      </p:sp>
      <p:sp>
        <p:nvSpPr>
          <p:cNvPr id="3" name="Content Placeholder 2"/>
          <p:cNvSpPr>
            <a:spLocks noGrp="1"/>
          </p:cNvSpPr>
          <p:nvPr>
            <p:ph idx="1"/>
          </p:nvPr>
        </p:nvSpPr>
        <p:spPr/>
        <p:txBody>
          <a:bodyPr/>
          <a:lstStyle/>
          <a:p>
            <a:r>
              <a:rPr lang="en-US" sz="2400" dirty="0" smtClean="0"/>
              <a:t>Released-Position Operation</a:t>
            </a:r>
          </a:p>
          <a:p>
            <a:pPr lvl="1"/>
            <a:r>
              <a:rPr lang="en-US" sz="2000" dirty="0" smtClean="0"/>
              <a:t>The </a:t>
            </a:r>
            <a:r>
              <a:rPr lang="en-US" sz="2000" dirty="0"/>
              <a:t>air valve is seated on the </a:t>
            </a:r>
            <a:r>
              <a:rPr lang="en-US" sz="2000" dirty="0" smtClean="0"/>
              <a:t>floating control </a:t>
            </a:r>
            <a:r>
              <a:rPr lang="en-US" sz="2000" dirty="0"/>
              <a:t>valve, which shuts off the air</a:t>
            </a:r>
            <a:r>
              <a:rPr lang="en-US" sz="2000" dirty="0" smtClean="0"/>
              <a:t>.</a:t>
            </a:r>
          </a:p>
          <a:p>
            <a:pPr lvl="1"/>
            <a:r>
              <a:rPr lang="en-US" sz="2000" dirty="0"/>
              <a:t>Vacuum from the engine is present in the space on both </a:t>
            </a:r>
            <a:r>
              <a:rPr lang="en-US" sz="2000" dirty="0" smtClean="0"/>
              <a:t>sides of </a:t>
            </a:r>
            <a:r>
              <a:rPr lang="en-US" sz="2000" dirty="0"/>
              <a:t>the power piston</a:t>
            </a:r>
            <a:r>
              <a:rPr lang="en-US" sz="2000" dirty="0" smtClean="0"/>
              <a:t>.</a:t>
            </a:r>
          </a:p>
          <a:p>
            <a:r>
              <a:rPr lang="en-US" sz="2400" dirty="0" smtClean="0"/>
              <a:t>Applied-Position Operation</a:t>
            </a:r>
          </a:p>
          <a:p>
            <a:pPr lvl="1"/>
            <a:r>
              <a:rPr lang="en-US" sz="2000" dirty="0" smtClean="0"/>
              <a:t>As </a:t>
            </a:r>
            <a:r>
              <a:rPr lang="en-US" sz="2000" dirty="0"/>
              <a:t>the brake pedal </a:t>
            </a:r>
            <a:r>
              <a:rPr lang="en-US" sz="2000" dirty="0" smtClean="0"/>
              <a:t>is depressed</a:t>
            </a:r>
            <a:r>
              <a:rPr lang="en-US" sz="2000" dirty="0"/>
              <a:t>, the floating control valve is moved toward its seat </a:t>
            </a:r>
            <a:r>
              <a:rPr lang="en-US" sz="2000" dirty="0" smtClean="0"/>
              <a:t>in the </a:t>
            </a:r>
            <a:r>
              <a:rPr lang="en-US" sz="2000" dirty="0"/>
              <a:t>power piston, away from the rear of the booster</a:t>
            </a:r>
            <a:r>
              <a:rPr lang="en-US" sz="2000" dirty="0" smtClean="0"/>
              <a:t>.</a:t>
            </a:r>
          </a:p>
          <a:p>
            <a:pPr lvl="1"/>
            <a:r>
              <a:rPr lang="en-US" sz="2000" dirty="0" smtClean="0"/>
              <a:t>Atmospheric </a:t>
            </a:r>
            <a:r>
              <a:rPr lang="en-US" sz="2000" dirty="0"/>
              <a:t>air </a:t>
            </a:r>
            <a:r>
              <a:rPr lang="en-US" sz="2000" dirty="0" smtClean="0"/>
              <a:t>is allowed </a:t>
            </a:r>
            <a:r>
              <a:rPr lang="en-US" sz="2000" dirty="0"/>
              <a:t>to enter between the air valve and the floating control </a:t>
            </a:r>
            <a:r>
              <a:rPr lang="en-US" sz="2000" dirty="0" smtClean="0"/>
              <a:t>valve pressurizing </a:t>
            </a:r>
            <a:r>
              <a:rPr lang="en-US" sz="2000" dirty="0"/>
              <a:t>the rear section of the housing.</a:t>
            </a:r>
          </a:p>
        </p:txBody>
      </p:sp>
    </p:spTree>
    <p:extLst>
      <p:ext uri="{BB962C8B-B14F-4D97-AF65-F5344CB8AC3E}">
        <p14:creationId xmlns:p14="http://schemas.microsoft.com/office/powerpoint/2010/main" val="196438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VACUUM BRAKE BOOSTER OPERATION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Hold-Position Operation</a:t>
            </a:r>
          </a:p>
          <a:p>
            <a:pPr lvl="1"/>
            <a:r>
              <a:rPr lang="en-US" dirty="0" smtClean="0"/>
              <a:t>When the desired pedal position is reached </a:t>
            </a:r>
            <a:r>
              <a:rPr lang="en-US" dirty="0"/>
              <a:t>the air valve </a:t>
            </a:r>
            <a:r>
              <a:rPr lang="en-US" dirty="0" smtClean="0"/>
              <a:t>is once </a:t>
            </a:r>
            <a:r>
              <a:rPr lang="en-US" dirty="0"/>
              <a:t>again sealed against the floating control valve and is </a:t>
            </a:r>
            <a:r>
              <a:rPr lang="en-US" dirty="0" smtClean="0"/>
              <a:t>no longer </a:t>
            </a:r>
            <a:r>
              <a:rPr lang="en-US" dirty="0"/>
              <a:t>blocking the vacuum passage in the power piston</a:t>
            </a:r>
            <a:r>
              <a:rPr lang="en-US" dirty="0" smtClean="0"/>
              <a:t>.</a:t>
            </a:r>
          </a:p>
          <a:p>
            <a:r>
              <a:rPr lang="en-US" dirty="0" smtClean="0"/>
              <a:t>Vacuum-Failure Mode</a:t>
            </a:r>
          </a:p>
          <a:p>
            <a:pPr lvl="1"/>
            <a:r>
              <a:rPr lang="en-US" dirty="0"/>
              <a:t>For safety in the event of </a:t>
            </a:r>
            <a:r>
              <a:rPr lang="en-US" dirty="0" smtClean="0"/>
              <a:t>a stalled </a:t>
            </a:r>
            <a:r>
              <a:rPr lang="en-US" dirty="0"/>
              <a:t>engine and a loss of vacuum, a power brake booster </a:t>
            </a:r>
            <a:r>
              <a:rPr lang="en-US" dirty="0" smtClean="0"/>
              <a:t>should have </a:t>
            </a:r>
            <a:r>
              <a:rPr lang="en-US" dirty="0"/>
              <a:t>adequate storage of vacuum for several </a:t>
            </a:r>
            <a:r>
              <a:rPr lang="en-US" dirty="0" smtClean="0"/>
              <a:t>power-assisted stops</a:t>
            </a:r>
            <a:r>
              <a:rPr lang="en-US" dirty="0"/>
              <a:t>.</a:t>
            </a:r>
          </a:p>
        </p:txBody>
      </p:sp>
    </p:spTree>
    <p:extLst>
      <p:ext uri="{BB962C8B-B14F-4D97-AF65-F5344CB8AC3E}">
        <p14:creationId xmlns:p14="http://schemas.microsoft.com/office/powerpoint/2010/main" val="1275428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109.8 </a:t>
            </a:r>
            <a:r>
              <a:rPr lang="en-US" sz="2400" dirty="0">
                <a:latin typeface="+mj-lt"/>
              </a:rPr>
              <a:t>Cross-sectional view of a typical vacuum brake booster assembly</a:t>
            </a:r>
            <a:endParaRPr lang="en-US" dirty="0">
              <a:latin typeface="+mj-lt"/>
            </a:endParaRPr>
          </a:p>
        </p:txBody>
      </p:sp>
      <p:pic>
        <p:nvPicPr>
          <p:cNvPr id="3" name="Picture 2" descr="The figure illustrates the following:&#10;• The diaphragm is connected to the brake pedal on one side which is the atmospheric chamber and master cylinder on the other side which is the vacuum side. &#10;• Braking force pushes the operating rod and diaphragm forward for braking action through the master cylinder push rod. &#10;• Reaction mechanism consists of reaction disc and levers that return the diaphragm to the original position when brakes are released.&#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10041" y="2007816"/>
            <a:ext cx="5323918" cy="407442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135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109.1</a:t>
            </a:r>
            <a:r>
              <a:rPr lang="en-US" dirty="0" smtClean="0"/>
              <a:t> </a:t>
            </a:r>
            <a:r>
              <a:rPr lang="en-US" dirty="0"/>
              <a:t>Discuss the need for power brake assist</a:t>
            </a:r>
            <a:r>
              <a:rPr lang="en-US" dirty="0" smtClean="0"/>
              <a:t>.</a:t>
            </a:r>
          </a:p>
          <a:p>
            <a:pPr marL="0" indent="0">
              <a:buNone/>
            </a:pPr>
            <a:r>
              <a:rPr lang="en-US" b="1" dirty="0" smtClean="0">
                <a:solidFill>
                  <a:srgbClr val="005A70"/>
                </a:solidFill>
              </a:rPr>
              <a:t>109.2 </a:t>
            </a:r>
            <a:r>
              <a:rPr lang="en-US" dirty="0"/>
              <a:t>State the principles of vacuum and the vacuum booster theory</a:t>
            </a:r>
            <a:r>
              <a:rPr lang="en-US" dirty="0" smtClean="0"/>
              <a:t>.</a:t>
            </a:r>
          </a:p>
          <a:p>
            <a:pPr marL="0" indent="0">
              <a:buNone/>
            </a:pPr>
            <a:r>
              <a:rPr lang="en-US" b="1" dirty="0" smtClean="0">
                <a:solidFill>
                  <a:srgbClr val="005A70"/>
                </a:solidFill>
              </a:rPr>
              <a:t>109.3 </a:t>
            </a:r>
            <a:r>
              <a:rPr lang="en-US" dirty="0"/>
              <a:t>Discuss the operation of a vacuum check valve, vacuum </a:t>
            </a:r>
            <a:r>
              <a:rPr lang="en-US" dirty="0" smtClean="0"/>
              <a:t>brake booster</a:t>
            </a:r>
            <a:r>
              <a:rPr lang="en-US" dirty="0"/>
              <a:t>, dual-diaphragm vacuum boosters, and brake </a:t>
            </a:r>
            <a:r>
              <a:rPr lang="en-US" dirty="0" smtClean="0"/>
              <a:t>assist system.</a:t>
            </a:r>
          </a:p>
          <a:p>
            <a:pPr marL="0" indent="0">
              <a:buNone/>
            </a:pPr>
            <a:r>
              <a:rPr lang="en-US" b="1" dirty="0" smtClean="0">
                <a:solidFill>
                  <a:schemeClr val="accent2"/>
                </a:solidFill>
              </a:rPr>
              <a:t>109.4</a:t>
            </a:r>
            <a:r>
              <a:rPr lang="en-US" dirty="0" smtClean="0"/>
              <a:t> </a:t>
            </a:r>
            <a:r>
              <a:rPr lang="en-US" dirty="0"/>
              <a:t>Discuss the vacuum booster operation test, vacuum booster </a:t>
            </a:r>
            <a:r>
              <a:rPr lang="en-US" dirty="0" smtClean="0"/>
              <a:t>leak test </a:t>
            </a:r>
            <a:r>
              <a:rPr lang="en-US" dirty="0"/>
              <a:t>and hydraulic system leak test.</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109.9 </a:t>
            </a:r>
            <a:r>
              <a:rPr lang="en-US" sz="2400" dirty="0">
                <a:latin typeface="+mj-lt"/>
              </a:rPr>
              <a:t>In the release position (brake pedal up), the vacuum is directed to both sides of the  diaphragm</a:t>
            </a:r>
            <a:endParaRPr lang="en-US" dirty="0">
              <a:latin typeface="+mj-lt"/>
            </a:endParaRPr>
          </a:p>
        </p:txBody>
      </p:sp>
      <p:pic>
        <p:nvPicPr>
          <p:cNvPr id="3" name="Picture 2" descr="The figure illustrates that the atmospheric valve is closed and the vacuum control valve is open when the brake pedal is not applied. There is equal pressure on both sides of the diaphragm because vacuum flows on both sides. Green arrows indicate vacuum flow and orange arrows indicate restriction to flow of atmospheric a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1801" y="1837269"/>
            <a:ext cx="5420398" cy="42792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307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109.10 </a:t>
            </a:r>
            <a:r>
              <a:rPr lang="en-US" dirty="0">
                <a:latin typeface="+mj-lt"/>
              </a:rPr>
              <a:t>Simplified diagram of a vacuum brake booster in the apply position. Notice that the atmospheric valve is open and air pressure is being applied to the diaphragm</a:t>
            </a:r>
          </a:p>
        </p:txBody>
      </p:sp>
      <p:pic>
        <p:nvPicPr>
          <p:cNvPr id="3" name="Picture 2" descr="The figure shows that the atmosphere valve opens and vacuum control valve closes when brake pedal is applied. There is more pressure in the atmospheric chamber of the booster than the vacuum chamber. Therefore, pressure gets applied on the diaphragm. Green, orange, and red arrows respectively point to the flow of vacuum, flow of atmospheric air, and pedal input for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4309" y="2210706"/>
            <a:ext cx="5415382" cy="380026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640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109.11 </a:t>
            </a:r>
            <a:r>
              <a:rPr lang="en-US" sz="2000" dirty="0">
                <a:latin typeface="+mj-lt"/>
              </a:rPr>
              <a:t>Cross section of a vacuum brake booster in the hold position with both vacuum and atmospheric valves closed. Note that the reaction force from the brake fluid pressure is transferred back to the driver as a reaction force to the brake pedal</a:t>
            </a:r>
            <a:endParaRPr lang="en-US" dirty="0">
              <a:latin typeface="+mj-lt"/>
            </a:endParaRPr>
          </a:p>
        </p:txBody>
      </p:sp>
      <p:pic>
        <p:nvPicPr>
          <p:cNvPr id="3" name="Picture 2" descr="The figure illustrates the hold position when the reaction force from the brake fluid exerts a reaction force on the brake pedal which equals the force applied on the pedal by the operator.&#10;The atmosphere control port and the vacuum control port are both closed and there is vacuum on both sides of the diaphrag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50212" y="2344368"/>
            <a:ext cx="6243576" cy="372750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17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DUAL - (TANDEM) - DIAPHRAGM VACUUM BOOSTERS</a:t>
            </a:r>
            <a:endParaRPr lang="en-US" dirty="0">
              <a:latin typeface="+mj-lt"/>
            </a:endParaRPr>
          </a:p>
        </p:txBody>
      </p:sp>
      <p:sp>
        <p:nvSpPr>
          <p:cNvPr id="3" name="Content Placeholder 2"/>
          <p:cNvSpPr>
            <a:spLocks noGrp="1"/>
          </p:cNvSpPr>
          <p:nvPr>
            <p:ph idx="1"/>
          </p:nvPr>
        </p:nvSpPr>
        <p:spPr/>
        <p:txBody>
          <a:bodyPr/>
          <a:lstStyle/>
          <a:p>
            <a:r>
              <a:rPr lang="en-US" dirty="0"/>
              <a:t>To provide power assist, air pressure must work against a </a:t>
            </a:r>
            <a:r>
              <a:rPr lang="en-US" dirty="0" smtClean="0"/>
              <a:t>rubber diaphragm.</a:t>
            </a:r>
          </a:p>
          <a:p>
            <a:r>
              <a:rPr lang="en-US" dirty="0"/>
              <a:t>Instead of increasing the diameter, </a:t>
            </a:r>
            <a:r>
              <a:rPr lang="en-US" dirty="0" smtClean="0"/>
              <a:t>vacuum booster </a:t>
            </a:r>
            <a:r>
              <a:rPr lang="en-US" dirty="0"/>
              <a:t>manufacturers used two smaller-diameter diaphragms </a:t>
            </a:r>
            <a:r>
              <a:rPr lang="en-US" dirty="0" smtClean="0"/>
              <a:t>and placed </a:t>
            </a:r>
            <a:r>
              <a:rPr lang="en-US" dirty="0"/>
              <a:t>one in front of the other</a:t>
            </a:r>
            <a:r>
              <a:rPr lang="en-US" dirty="0" smtClean="0"/>
              <a:t>.</a:t>
            </a:r>
          </a:p>
          <a:p>
            <a:r>
              <a:rPr lang="en-US" dirty="0"/>
              <a:t>These designs increased the total </a:t>
            </a:r>
            <a:r>
              <a:rPr lang="en-US" dirty="0" smtClean="0"/>
              <a:t>area without </a:t>
            </a:r>
            <a:r>
              <a:rPr lang="en-US" dirty="0"/>
              <a:t>increasing the physical diameter of the booster.</a:t>
            </a:r>
          </a:p>
        </p:txBody>
      </p:sp>
    </p:spTree>
    <p:extLst>
      <p:ext uri="{BB962C8B-B14F-4D97-AF65-F5344CB8AC3E}">
        <p14:creationId xmlns:p14="http://schemas.microsoft.com/office/powerpoint/2010/main" val="1589960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109.12 </a:t>
            </a:r>
            <a:r>
              <a:rPr lang="en-US" sz="2400" dirty="0">
                <a:latin typeface="+mj-lt"/>
              </a:rPr>
              <a:t>Cutaway showing a dual-diaphragm (tandem) vacuum brake booster</a:t>
            </a:r>
            <a:endParaRPr lang="en-US" dirty="0">
              <a:latin typeface="+mj-lt"/>
            </a:endParaRPr>
          </a:p>
        </p:txBody>
      </p:sp>
      <p:pic>
        <p:nvPicPr>
          <p:cNvPr id="3" name="Picture 2" descr="The figure illustrates the use of two diaphragms in a tandem or dual diaphragm vacuum brake booster. Using two diaphragms increases the total surface area of the diaphragms without increasing the booster diameter. This decreases the required brake pedal force and makes braking easier. &#10;Construction is similar to that of a single diaphragm vacuum brake booster except that two diaphragms are us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92085" y="1867871"/>
            <a:ext cx="5159830" cy="420638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222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ASSIST SYSTEM</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Applies </a:t>
            </a:r>
            <a:r>
              <a:rPr lang="en-US" dirty="0"/>
              <a:t>the brakes with </a:t>
            </a:r>
            <a:r>
              <a:rPr lang="en-US" dirty="0" smtClean="0"/>
              <a:t>maximum force </a:t>
            </a:r>
            <a:r>
              <a:rPr lang="en-US" dirty="0"/>
              <a:t>if the system detects that the driver is making a panic stop</a:t>
            </a:r>
            <a:r>
              <a:rPr lang="en-US" dirty="0" smtClean="0"/>
              <a:t>.</a:t>
            </a:r>
          </a:p>
          <a:p>
            <a:r>
              <a:rPr lang="en-US" dirty="0" smtClean="0"/>
              <a:t>Operation</a:t>
            </a:r>
          </a:p>
          <a:p>
            <a:pPr lvl="1"/>
            <a:r>
              <a:rPr lang="en-US" dirty="0" smtClean="0"/>
              <a:t>The </a:t>
            </a:r>
            <a:r>
              <a:rPr lang="en-US" dirty="0"/>
              <a:t>brake assist system </a:t>
            </a:r>
            <a:r>
              <a:rPr lang="en-US" dirty="0" smtClean="0"/>
              <a:t>uses a solenoid to open </a:t>
            </a:r>
            <a:r>
              <a:rPr lang="en-US" dirty="0"/>
              <a:t>an air valve on </a:t>
            </a:r>
            <a:r>
              <a:rPr lang="en-US" dirty="0" smtClean="0"/>
              <a:t>the rear </a:t>
            </a:r>
            <a:r>
              <a:rPr lang="en-US" dirty="0"/>
              <a:t>part of the vacuum booster assembly</a:t>
            </a:r>
            <a:r>
              <a:rPr lang="en-US" dirty="0" smtClean="0"/>
              <a:t>.</a:t>
            </a:r>
          </a:p>
          <a:p>
            <a:pPr lvl="1"/>
            <a:r>
              <a:rPr lang="en-US" dirty="0" smtClean="0"/>
              <a:t>Allows more air at atmospheric pressure into the chamber and increase the stopping pressure.</a:t>
            </a:r>
          </a:p>
          <a:p>
            <a:pPr lvl="1"/>
            <a:r>
              <a:rPr lang="en-US" dirty="0" smtClean="0"/>
              <a:t>Brake switch input is required for operation.</a:t>
            </a:r>
            <a:endParaRPr lang="en-US" dirty="0"/>
          </a:p>
        </p:txBody>
      </p:sp>
    </p:spTree>
    <p:extLst>
      <p:ext uri="{BB962C8B-B14F-4D97-AF65-F5344CB8AC3E}">
        <p14:creationId xmlns:p14="http://schemas.microsoft.com/office/powerpoint/2010/main" val="383924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109.13 </a:t>
            </a:r>
            <a:r>
              <a:rPr lang="en-US" sz="2400" dirty="0">
                <a:latin typeface="+mj-lt"/>
              </a:rPr>
              <a:t>A typical brake assist system uses a brake pedal travel sensor and a BAS solenoid to apply the brakes during a panic condition</a:t>
            </a:r>
            <a:endParaRPr lang="en-US" dirty="0">
              <a:latin typeface="+mj-lt"/>
            </a:endParaRPr>
          </a:p>
        </p:txBody>
      </p:sp>
      <p:pic>
        <p:nvPicPr>
          <p:cNvPr id="3" name="Picture 2" descr="The figure illustrates that when the brake pedal travel sensor detects emergency braking, it opens an air valve through the BAS solenoid and release switch. This allows more air inside the atmospheric chamber of the vacuum booster and increases the force applied on the diaphrag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49029" y="2100640"/>
            <a:ext cx="4645942" cy="400512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05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109.14 </a:t>
            </a:r>
            <a:r>
              <a:rPr lang="en-US" sz="2400" dirty="0">
                <a:latin typeface="+mj-lt"/>
              </a:rPr>
              <a:t>When the brake assist function operates, the brake force is much higher than normal</a:t>
            </a:r>
            <a:endParaRPr lang="en-US" dirty="0">
              <a:latin typeface="+mj-lt"/>
            </a:endParaRPr>
          </a:p>
        </p:txBody>
      </p:sp>
      <p:pic>
        <p:nvPicPr>
          <p:cNvPr id="3" name="Picture 2" descr="A figure shows a graph of brake force on vertical axis and time on horizontal axis. Brake force is much greater with brake assist than without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4332" y="2084293"/>
            <a:ext cx="4715336" cy="36458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6165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purpose of the brake assist system?</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To provide additional stopping force in a panic stop situation.</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109.5</a:t>
            </a:r>
            <a:r>
              <a:rPr lang="en-US" dirty="0" smtClean="0"/>
              <a:t> </a:t>
            </a:r>
            <a:r>
              <a:rPr lang="en-US" dirty="0"/>
              <a:t>Describe how to adjust the pushrod length and disassemble </a:t>
            </a:r>
            <a:r>
              <a:rPr lang="en-US" dirty="0" smtClean="0"/>
              <a:t>the vacuum </a:t>
            </a:r>
            <a:r>
              <a:rPr lang="en-US" dirty="0"/>
              <a:t>brake booster for service</a:t>
            </a:r>
            <a:r>
              <a:rPr lang="en-US" dirty="0" smtClean="0"/>
              <a:t>.</a:t>
            </a:r>
          </a:p>
          <a:p>
            <a:pPr marL="0" indent="0">
              <a:buNone/>
            </a:pPr>
            <a:r>
              <a:rPr lang="en-US" b="1" dirty="0" smtClean="0">
                <a:solidFill>
                  <a:srgbClr val="005A70"/>
                </a:solidFill>
              </a:rPr>
              <a:t>109.6</a:t>
            </a:r>
            <a:r>
              <a:rPr lang="en-US" dirty="0" smtClean="0"/>
              <a:t> </a:t>
            </a:r>
            <a:r>
              <a:rPr lang="en-US" dirty="0"/>
              <a:t>Explain the operation and diagnosis of </a:t>
            </a:r>
            <a:r>
              <a:rPr lang="en-US" dirty="0" smtClean="0"/>
              <a:t>Hydro-boost hydraulic brake </a:t>
            </a:r>
            <a:r>
              <a:rPr lang="en-US" dirty="0"/>
              <a:t>booster</a:t>
            </a:r>
            <a:r>
              <a:rPr lang="en-US" dirty="0" smtClean="0"/>
              <a:t>.</a:t>
            </a:r>
          </a:p>
          <a:p>
            <a:pPr marL="0" indent="0">
              <a:buNone/>
            </a:pPr>
            <a:r>
              <a:rPr lang="en-US" b="1" dirty="0" smtClean="0">
                <a:solidFill>
                  <a:schemeClr val="accent2"/>
                </a:solidFill>
              </a:rPr>
              <a:t>109.7</a:t>
            </a:r>
            <a:r>
              <a:rPr lang="en-US" dirty="0" smtClean="0"/>
              <a:t>  </a:t>
            </a:r>
            <a:r>
              <a:rPr lang="en-US" dirty="0"/>
              <a:t>This chapter will help prepare for the Brakes (A5) ASE </a:t>
            </a:r>
            <a:r>
              <a:rPr lang="en-US" dirty="0" smtClean="0"/>
              <a:t>certification test </a:t>
            </a:r>
            <a:r>
              <a:rPr lang="en-US" dirty="0"/>
              <a:t>content area "A" (Hydraulic, Power Assist, and Parking </a:t>
            </a:r>
            <a:r>
              <a:rPr lang="en-US" dirty="0" smtClean="0"/>
              <a:t>Brake Systems </a:t>
            </a:r>
            <a:r>
              <a:rPr lang="en-US" dirty="0"/>
              <a:t>Diagnosis 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BOOSTER OPERATION TEST</a:t>
            </a:r>
            <a:endParaRPr lang="en-US" dirty="0">
              <a:latin typeface="+mj-lt"/>
            </a:endParaRPr>
          </a:p>
        </p:txBody>
      </p:sp>
      <p:sp>
        <p:nvSpPr>
          <p:cNvPr id="3" name="Content Placeholder 2"/>
          <p:cNvSpPr>
            <a:spLocks noGrp="1"/>
          </p:cNvSpPr>
          <p:nvPr>
            <p:ph idx="1"/>
          </p:nvPr>
        </p:nvSpPr>
        <p:spPr/>
        <p:txBody>
          <a:bodyPr/>
          <a:lstStyle/>
          <a:p>
            <a:r>
              <a:rPr lang="en-US" dirty="0"/>
              <a:t>With the engine “off,” apply the brakes several times to deplete </a:t>
            </a:r>
            <a:r>
              <a:rPr lang="en-US" dirty="0" smtClean="0"/>
              <a:t>the vacuum.</a:t>
            </a:r>
          </a:p>
          <a:p>
            <a:r>
              <a:rPr lang="en-US" dirty="0"/>
              <a:t>With your foot on the brake pedal, start the engine</a:t>
            </a:r>
            <a:r>
              <a:rPr lang="en-US" dirty="0" smtClean="0"/>
              <a:t>.</a:t>
            </a:r>
          </a:p>
          <a:p>
            <a:r>
              <a:rPr lang="en-US" dirty="0" smtClean="0"/>
              <a:t>The brake </a:t>
            </a:r>
            <a:r>
              <a:rPr lang="en-US" dirty="0"/>
              <a:t>pedal should</a:t>
            </a:r>
            <a:r>
              <a:rPr lang="en-US" i="1" dirty="0"/>
              <a:t> </a:t>
            </a:r>
            <a:r>
              <a:rPr lang="en-US" dirty="0"/>
              <a:t>drop</a:t>
            </a:r>
            <a:r>
              <a:rPr lang="en-US" dirty="0" smtClean="0"/>
              <a:t>.</a:t>
            </a:r>
          </a:p>
          <a:p>
            <a:r>
              <a:rPr lang="en-US" dirty="0"/>
              <a:t>If the brake pedal does not</a:t>
            </a:r>
            <a:r>
              <a:rPr lang="en-US" i="1" dirty="0"/>
              <a:t> </a:t>
            </a:r>
            <a:r>
              <a:rPr lang="en-US" dirty="0"/>
              <a:t>drop, </a:t>
            </a:r>
            <a:r>
              <a:rPr lang="en-US" dirty="0" smtClean="0"/>
              <a:t>check for </a:t>
            </a:r>
            <a:r>
              <a:rPr lang="en-US" dirty="0"/>
              <a:t>proper vacuum source to the booster</a:t>
            </a:r>
            <a:r>
              <a:rPr lang="en-US" dirty="0" smtClean="0"/>
              <a:t>.</a:t>
            </a:r>
          </a:p>
          <a:p>
            <a:r>
              <a:rPr lang="en-US" dirty="0"/>
              <a:t>If </a:t>
            </a:r>
            <a:r>
              <a:rPr lang="en-US" dirty="0" smtClean="0"/>
              <a:t>there is </a:t>
            </a:r>
            <a:r>
              <a:rPr lang="en-US" dirty="0"/>
              <a:t>proper vacuum, repair or replacement of the power booster </a:t>
            </a:r>
            <a:r>
              <a:rPr lang="en-US" dirty="0" smtClean="0"/>
              <a:t>is required</a:t>
            </a:r>
            <a:r>
              <a:rPr lang="en-US" dirty="0"/>
              <a:t>.</a:t>
            </a:r>
          </a:p>
        </p:txBody>
      </p:sp>
    </p:spTree>
    <p:extLst>
      <p:ext uri="{BB962C8B-B14F-4D97-AF65-F5344CB8AC3E}">
        <p14:creationId xmlns:p14="http://schemas.microsoft.com/office/powerpoint/2010/main" val="1740554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BOOSTER LEAK TEST</a:t>
            </a:r>
            <a:endParaRPr lang="en-US" dirty="0">
              <a:latin typeface="+mj-lt"/>
            </a:endParaRPr>
          </a:p>
        </p:txBody>
      </p:sp>
      <p:sp>
        <p:nvSpPr>
          <p:cNvPr id="3" name="Content Placeholder 2"/>
          <p:cNvSpPr>
            <a:spLocks noGrp="1"/>
          </p:cNvSpPr>
          <p:nvPr>
            <p:ph idx="1"/>
          </p:nvPr>
        </p:nvSpPr>
        <p:spPr/>
        <p:txBody>
          <a:bodyPr/>
          <a:lstStyle/>
          <a:p>
            <a:r>
              <a:rPr lang="en-US" dirty="0"/>
              <a:t>To test if the vacuum booster can hold a vacuum, perform the </a:t>
            </a:r>
            <a:r>
              <a:rPr lang="en-US" dirty="0" smtClean="0"/>
              <a:t>following steps:</a:t>
            </a:r>
          </a:p>
          <a:p>
            <a:pPr lvl="1"/>
            <a:r>
              <a:rPr lang="en-US" dirty="0" smtClean="0"/>
              <a:t>Operate </a:t>
            </a:r>
            <a:r>
              <a:rPr lang="en-US" dirty="0"/>
              <a:t>the engine to build up a vacuum in the </a:t>
            </a:r>
            <a:r>
              <a:rPr lang="en-US" dirty="0" smtClean="0"/>
              <a:t>booster, then </a:t>
            </a:r>
            <a:r>
              <a:rPr lang="en-US" dirty="0"/>
              <a:t>turn the engine off</a:t>
            </a:r>
            <a:r>
              <a:rPr lang="en-US" dirty="0" smtClean="0"/>
              <a:t>.</a:t>
            </a:r>
          </a:p>
          <a:p>
            <a:pPr lvl="1"/>
            <a:r>
              <a:rPr lang="en-US" dirty="0" smtClean="0"/>
              <a:t>Wait </a:t>
            </a:r>
            <a:r>
              <a:rPr lang="en-US" dirty="0"/>
              <a:t>one minute</a:t>
            </a:r>
            <a:r>
              <a:rPr lang="en-US" dirty="0" smtClean="0"/>
              <a:t>.</a:t>
            </a:r>
          </a:p>
          <a:p>
            <a:pPr lvl="1"/>
            <a:r>
              <a:rPr lang="en-US" dirty="0"/>
              <a:t>Depress the brake pedal several times. There should </a:t>
            </a:r>
            <a:r>
              <a:rPr lang="en-US" dirty="0" smtClean="0"/>
              <a:t>be two </a:t>
            </a:r>
            <a:r>
              <a:rPr lang="en-US" dirty="0"/>
              <a:t>or more power-assisted brake applications.</a:t>
            </a:r>
          </a:p>
        </p:txBody>
      </p:sp>
    </p:spTree>
    <p:extLst>
      <p:ext uri="{BB962C8B-B14F-4D97-AF65-F5344CB8AC3E}">
        <p14:creationId xmlns:p14="http://schemas.microsoft.com/office/powerpoint/2010/main" val="3115540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HYDRAULIC SYSTEM LEAK TEST</a:t>
            </a:r>
            <a:endParaRPr lang="en-US" dirty="0">
              <a:latin typeface="+mj-lt"/>
            </a:endParaRPr>
          </a:p>
        </p:txBody>
      </p:sp>
      <p:sp>
        <p:nvSpPr>
          <p:cNvPr id="3" name="Content Placeholder 2"/>
          <p:cNvSpPr>
            <a:spLocks noGrp="1"/>
          </p:cNvSpPr>
          <p:nvPr>
            <p:ph idx="1"/>
          </p:nvPr>
        </p:nvSpPr>
        <p:spPr/>
        <p:txBody>
          <a:bodyPr/>
          <a:lstStyle/>
          <a:p>
            <a:r>
              <a:rPr lang="en-US" dirty="0"/>
              <a:t>After depleting the power-assist unit, depress and then hold </a:t>
            </a:r>
            <a:r>
              <a:rPr lang="en-US" dirty="0" smtClean="0"/>
              <a:t>the brake </a:t>
            </a:r>
            <a:r>
              <a:rPr lang="en-US" dirty="0"/>
              <a:t>pedal depressed with medium force (20 to 35 </a:t>
            </a:r>
            <a:r>
              <a:rPr lang="en-US" dirty="0" err="1"/>
              <a:t>lb</a:t>
            </a:r>
            <a:r>
              <a:rPr lang="en-US" dirty="0"/>
              <a:t> or 88 to </a:t>
            </a:r>
            <a:r>
              <a:rPr lang="en-US" dirty="0" smtClean="0"/>
              <a:t>154 N).</a:t>
            </a:r>
          </a:p>
          <a:p>
            <a:r>
              <a:rPr lang="en-US" dirty="0"/>
              <a:t>The brake pedal should not</a:t>
            </a:r>
            <a:r>
              <a:rPr lang="en-US" i="1" dirty="0"/>
              <a:t> </a:t>
            </a:r>
            <a:r>
              <a:rPr lang="en-US" dirty="0"/>
              <a:t>fall away</a:t>
            </a:r>
            <a:r>
              <a:rPr lang="en-US" dirty="0" smtClean="0"/>
              <a:t>.</a:t>
            </a:r>
          </a:p>
          <a:p>
            <a:r>
              <a:rPr lang="en-US" dirty="0"/>
              <a:t>If the pedal falls, the </a:t>
            </a:r>
            <a:r>
              <a:rPr lang="en-US" dirty="0" smtClean="0"/>
              <a:t>hydraulic brake </a:t>
            </a:r>
            <a:r>
              <a:rPr lang="en-US" dirty="0"/>
              <a:t>system is leaking.</a:t>
            </a:r>
          </a:p>
        </p:txBody>
      </p:sp>
    </p:spTree>
    <p:extLst>
      <p:ext uri="{BB962C8B-B14F-4D97-AF65-F5344CB8AC3E}">
        <p14:creationId xmlns:p14="http://schemas.microsoft.com/office/powerpoint/2010/main" val="766866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PUSHROD CLEARANCE ADJUSTMENT</a:t>
            </a:r>
            <a:endParaRPr lang="en-US" dirty="0">
              <a:latin typeface="+mj-lt"/>
            </a:endParaRPr>
          </a:p>
        </p:txBody>
      </p:sp>
      <p:sp>
        <p:nvSpPr>
          <p:cNvPr id="3" name="Content Placeholder 2"/>
          <p:cNvSpPr>
            <a:spLocks noGrp="1"/>
          </p:cNvSpPr>
          <p:nvPr>
            <p:ph idx="1"/>
          </p:nvPr>
        </p:nvSpPr>
        <p:spPr/>
        <p:txBody>
          <a:bodyPr/>
          <a:lstStyle/>
          <a:p>
            <a:r>
              <a:rPr lang="en-US" dirty="0"/>
              <a:t>Whenever the vacuum brake booster or the master cylinder </a:t>
            </a:r>
            <a:r>
              <a:rPr lang="en-US" dirty="0" smtClean="0"/>
              <a:t>is replaced</a:t>
            </a:r>
            <a:r>
              <a:rPr lang="en-US" dirty="0"/>
              <a:t>, the pushrod length should be checked</a:t>
            </a:r>
            <a:r>
              <a:rPr lang="en-US" dirty="0" smtClean="0"/>
              <a:t>.</a:t>
            </a:r>
          </a:p>
          <a:p>
            <a:r>
              <a:rPr lang="en-US" dirty="0" smtClean="0"/>
              <a:t>An incorrect pushrod length can cause a low pedal or a brake system that does not fully release.</a:t>
            </a:r>
          </a:p>
          <a:p>
            <a:r>
              <a:rPr lang="en-US" dirty="0" smtClean="0"/>
              <a:t>A gauge </a:t>
            </a:r>
            <a:r>
              <a:rPr lang="en-US" dirty="0"/>
              <a:t>is often used to measure the position of the master </a:t>
            </a:r>
            <a:r>
              <a:rPr lang="en-US" dirty="0" smtClean="0"/>
              <a:t>cylinder piston</a:t>
            </a:r>
            <a:r>
              <a:rPr lang="en-US" dirty="0"/>
              <a:t>, and then the other end of the gauge is used to determine </a:t>
            </a:r>
            <a:r>
              <a:rPr lang="en-US" dirty="0" smtClean="0"/>
              <a:t>the proper </a:t>
            </a:r>
            <a:r>
              <a:rPr lang="en-US" dirty="0"/>
              <a:t>pushrod clearance.</a:t>
            </a:r>
          </a:p>
        </p:txBody>
      </p:sp>
    </p:spTree>
    <p:extLst>
      <p:ext uri="{BB962C8B-B14F-4D97-AF65-F5344CB8AC3E}">
        <p14:creationId xmlns:p14="http://schemas.microsoft.com/office/powerpoint/2010/main" val="4076691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304800"/>
            <a:ext cx="8229600" cy="1097280"/>
          </a:xfrm>
        </p:spPr>
        <p:txBody>
          <a:bodyPr/>
          <a:lstStyle/>
          <a:p>
            <a:r>
              <a:rPr lang="en-IN" sz="1800" dirty="0">
                <a:latin typeface="+mj-lt"/>
              </a:rPr>
              <a:t>Figure 109.15 </a:t>
            </a:r>
            <a:r>
              <a:rPr lang="en-US" sz="1800" dirty="0">
                <a:latin typeface="+mj-lt"/>
              </a:rPr>
              <a:t>Typical adjustable pushrod. This adjustment is critical for the proper operation of the braking system. If the pushrod is too long, the brakes may be partially applied during driving. If the rod is too short, the brake pedal may have to be depressed farther down before the brakes start to work</a:t>
            </a:r>
          </a:p>
        </p:txBody>
      </p:sp>
      <p:pic>
        <p:nvPicPr>
          <p:cNvPr id="3" name="Picture 2" descr="The figure illustrates the importance of adjusting proper length of pushrod. Extra long pushrod will apply brakes during driving. Very short length will mean that the pedal has to depressed farther for braking action to star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39143" y="2209800"/>
            <a:ext cx="4271751" cy="36458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70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109.16 </a:t>
            </a:r>
            <a:r>
              <a:rPr lang="en-US" sz="2000" dirty="0">
                <a:latin typeface="+mj-lt"/>
              </a:rPr>
              <a:t>Typical vacuum brake booster pushrod gauging tool. (a) The tool is first placed against the mounting flange of the master cylinder and the depth of the piston determined. (b) The gauge is then turned upside down and used to gauge the pushrod length. </a:t>
            </a:r>
          </a:p>
        </p:txBody>
      </p:sp>
      <p:pic>
        <p:nvPicPr>
          <p:cNvPr id="3" name="Picture 2" descr="A figure shows a gauge placed on the mounting flange of the master cylinder to determine the depth of the primary pis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133" y="2828026"/>
            <a:ext cx="3835777" cy="2873241"/>
          </a:xfrm>
          <a:prstGeom prst="rect">
            <a:avLst/>
          </a:prstGeom>
          <a:extLst>
            <a:ext uri="{909E8E84-426E-40DD-AFC4-6F175D3DCCD1}">
              <a14:hiddenFill xmlns:a14="http://schemas.microsoft.com/office/drawing/2010/main">
                <a:solidFill>
                  <a:srgbClr val="FFFFFF"/>
                </a:solidFill>
              </a14:hiddenFill>
            </a:ext>
          </a:extLst>
        </p:spPr>
      </p:pic>
      <p:pic>
        <p:nvPicPr>
          <p:cNvPr id="4" name="Picture 2" descr="A figure shows a gauge turned upside down and placed on the vacuum brake booster to measure the length of the pushrod."/>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37954" y="2828026"/>
            <a:ext cx="3816621" cy="287324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15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VACUUM BOOSTER DISASSEMBLY AND SERVICE</a:t>
            </a:r>
            <a:endParaRPr lang="en-US" dirty="0">
              <a:latin typeface="+mj-lt"/>
            </a:endParaRPr>
          </a:p>
        </p:txBody>
      </p:sp>
      <p:sp>
        <p:nvSpPr>
          <p:cNvPr id="3" name="Content Placeholder 2"/>
          <p:cNvSpPr>
            <a:spLocks noGrp="1"/>
          </p:cNvSpPr>
          <p:nvPr>
            <p:ph idx="1"/>
          </p:nvPr>
        </p:nvSpPr>
        <p:spPr/>
        <p:txBody>
          <a:bodyPr/>
          <a:lstStyle/>
          <a:p>
            <a:r>
              <a:rPr lang="en-US" dirty="0" smtClean="0"/>
              <a:t>Some </a:t>
            </a:r>
            <a:r>
              <a:rPr lang="en-US" dirty="0" smtClean="0"/>
              <a:t>vehicle manufacturers </a:t>
            </a:r>
            <a:r>
              <a:rPr lang="en-US" dirty="0"/>
              <a:t>recommend that the vacuum brake booster be </a:t>
            </a:r>
            <a:r>
              <a:rPr lang="en-US" dirty="0" smtClean="0"/>
              <a:t>disassembled and </a:t>
            </a:r>
            <a:r>
              <a:rPr lang="en-US" dirty="0"/>
              <a:t>overhauled if defective</a:t>
            </a:r>
            <a:r>
              <a:rPr lang="en-US" dirty="0" smtClean="0"/>
              <a:t>.</a:t>
            </a:r>
          </a:p>
          <a:p>
            <a:r>
              <a:rPr lang="en-US" dirty="0"/>
              <a:t>A special holding </a:t>
            </a:r>
            <a:r>
              <a:rPr lang="en-US" dirty="0" smtClean="0"/>
              <a:t>fixture should </a:t>
            </a:r>
            <a:r>
              <a:rPr lang="en-US" dirty="0"/>
              <a:t>be used before rotating (unlocking) the front and rear </a:t>
            </a:r>
            <a:r>
              <a:rPr lang="en-US" dirty="0" smtClean="0"/>
              <a:t>housing because </a:t>
            </a:r>
            <a:r>
              <a:rPr lang="en-US" dirty="0"/>
              <a:t>the return spring is strong</a:t>
            </a:r>
            <a:r>
              <a:rPr lang="en-US" dirty="0" smtClean="0"/>
              <a:t>.</a:t>
            </a:r>
          </a:p>
          <a:p>
            <a:r>
              <a:rPr lang="en-US" dirty="0"/>
              <a:t>A rebuilding kit is available that includes all necessary </a:t>
            </a:r>
            <a:r>
              <a:rPr lang="en-US" dirty="0" smtClean="0"/>
              <a:t>parts and </a:t>
            </a:r>
            <a:r>
              <a:rPr lang="en-US" dirty="0"/>
              <a:t>the proper silicone grease.</a:t>
            </a:r>
          </a:p>
        </p:txBody>
      </p:sp>
    </p:spTree>
    <p:extLst>
      <p:ext uri="{BB962C8B-B14F-4D97-AF65-F5344CB8AC3E}">
        <p14:creationId xmlns:p14="http://schemas.microsoft.com/office/powerpoint/2010/main" val="1737984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109.17 </a:t>
            </a:r>
            <a:r>
              <a:rPr lang="en-US" sz="2400" dirty="0">
                <a:latin typeface="+mj-lt"/>
              </a:rPr>
              <a:t>A holding fixture and a long tool being used to rotate the two halves of a typical vacuum brake booster</a:t>
            </a:r>
            <a:endParaRPr lang="en-US" dirty="0">
              <a:latin typeface="+mj-lt"/>
            </a:endParaRPr>
          </a:p>
        </p:txBody>
      </p:sp>
      <p:pic>
        <p:nvPicPr>
          <p:cNvPr id="3" name="Picture 2" descr="A figure shows a technician holding a fixture and a long lever to open the two halves of a typical vacuum brake boost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2586" y="1768320"/>
            <a:ext cx="4238828" cy="425300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31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109.18 </a:t>
            </a:r>
            <a:r>
              <a:rPr lang="en-US" sz="2400" dirty="0">
                <a:latin typeface="+mj-lt"/>
              </a:rPr>
              <a:t>Exploded view of a typical dual-diaphragm vacuum brake booster assembly</a:t>
            </a:r>
            <a:endParaRPr lang="en-US" dirty="0">
              <a:latin typeface="+mj-lt"/>
            </a:endParaRPr>
          </a:p>
        </p:txBody>
      </p:sp>
      <p:pic>
        <p:nvPicPr>
          <p:cNvPr id="3" name="Picture 2" descr="A figure illustrates all the components of a dual diaphragm vacuum booster and their relative positioning:&#10;• Primary and secondary diaphragms, support plates, and power pistons;&#10;• Front and rear housings at both ends and the housing divider located in between;&#10;• Piston rod, piston bearing, rod retainer, spring, and bumper;&#10;• Seals, valves, and filters.&#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438400" y="1568134"/>
            <a:ext cx="4357721" cy="4555271"/>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259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447800"/>
            <a:ext cx="4648200" cy="495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THE NEED FOR POWER BRAKE ASSIST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a:t>To double the stopping power of a disc brake, the driver </a:t>
            </a:r>
            <a:r>
              <a:rPr lang="en-US" dirty="0" smtClean="0"/>
              <a:t>must double </a:t>
            </a:r>
            <a:r>
              <a:rPr lang="en-US" dirty="0"/>
              <a:t>the force on the brake pedal.</a:t>
            </a:r>
            <a:endParaRPr lang="en-US" dirty="0" smtClean="0"/>
          </a:p>
          <a:p>
            <a:r>
              <a:rPr lang="en-US" dirty="0" smtClean="0"/>
              <a:t>When </a:t>
            </a:r>
            <a:r>
              <a:rPr lang="en-US" dirty="0"/>
              <a:t>a power booster is fitted, the brake pedal ratio is </a:t>
            </a:r>
            <a:r>
              <a:rPr lang="en-US" dirty="0" smtClean="0"/>
              <a:t>decreased and </a:t>
            </a:r>
            <a:r>
              <a:rPr lang="en-US" dirty="0"/>
              <a:t>the master cylinder bore size is increased. </a:t>
            </a:r>
            <a:endParaRPr lang="en-US" dirty="0" smtClean="0"/>
          </a:p>
          <a:p>
            <a:r>
              <a:rPr lang="en-US" dirty="0" smtClean="0"/>
              <a:t>The combined effect </a:t>
            </a:r>
            <a:r>
              <a:rPr lang="en-US" dirty="0"/>
              <a:t>of these changes is to reduce pedal effort, while </a:t>
            </a:r>
            <a:r>
              <a:rPr lang="en-US" dirty="0" smtClean="0"/>
              <a:t>greatly increasing </a:t>
            </a:r>
            <a:r>
              <a:rPr lang="en-US" dirty="0"/>
              <a:t>pedal reserve</a:t>
            </a:r>
            <a:r>
              <a:rPr lang="en-US" dirty="0" smtClean="0"/>
              <a:t>.</a:t>
            </a:r>
          </a:p>
          <a:p>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109.19 </a:t>
            </a:r>
            <a:r>
              <a:rPr lang="en-US" sz="2400" dirty="0">
                <a:latin typeface="+mj-lt"/>
              </a:rPr>
              <a:t>The supplemental brake assist (BAS) pump mounts on the brake booster housing</a:t>
            </a:r>
            <a:endParaRPr lang="en-US" dirty="0">
              <a:latin typeface="+mj-lt"/>
            </a:endParaRPr>
          </a:p>
        </p:txBody>
      </p:sp>
      <p:pic>
        <p:nvPicPr>
          <p:cNvPr id="3" name="Picture 2" descr="A photo shows a supplemental brake assist (SBA) pump mounted on a brake booste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04307" y="1818431"/>
            <a:ext cx="5535386" cy="41515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364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HYDRO-BOOST HYDRAULIC BRAKE BOOSTER (1 OF 2)</a:t>
            </a:r>
            <a:endParaRPr lang="en-US" dirty="0">
              <a:latin typeface="+mj-lt"/>
            </a:endParaRPr>
          </a:p>
        </p:txBody>
      </p:sp>
      <p:sp>
        <p:nvSpPr>
          <p:cNvPr id="3" name="Content Placeholder 2"/>
          <p:cNvSpPr>
            <a:spLocks noGrp="1"/>
          </p:cNvSpPr>
          <p:nvPr>
            <p:ph idx="1"/>
          </p:nvPr>
        </p:nvSpPr>
        <p:spPr/>
        <p:txBody>
          <a:bodyPr/>
          <a:lstStyle/>
          <a:p>
            <a:r>
              <a:rPr lang="en-US" dirty="0" smtClean="0"/>
              <a:t>Purpose</a:t>
            </a:r>
          </a:p>
          <a:p>
            <a:pPr lvl="1"/>
            <a:r>
              <a:rPr lang="en-US" dirty="0" smtClean="0"/>
              <a:t>The </a:t>
            </a:r>
            <a:r>
              <a:rPr lang="en-US" dirty="0"/>
              <a:t>system uses </a:t>
            </a:r>
            <a:r>
              <a:rPr lang="en-US" dirty="0" smtClean="0"/>
              <a:t>the pressurized </a:t>
            </a:r>
            <a:r>
              <a:rPr lang="en-US" dirty="0"/>
              <a:t>hydraulic fluid from the vehicle’s power </a:t>
            </a:r>
            <a:r>
              <a:rPr lang="en-US" dirty="0" smtClean="0"/>
              <a:t>steering pump </a:t>
            </a:r>
            <a:r>
              <a:rPr lang="en-US" dirty="0"/>
              <a:t>as a power source rather than using engine </a:t>
            </a:r>
            <a:r>
              <a:rPr lang="en-US" dirty="0" smtClean="0"/>
              <a:t>vacuum as </a:t>
            </a:r>
            <a:r>
              <a:rPr lang="en-US" dirty="0"/>
              <a:t>is used with vacuum boosters</a:t>
            </a:r>
            <a:r>
              <a:rPr lang="en-US" dirty="0" smtClean="0"/>
              <a:t>.</a:t>
            </a:r>
          </a:p>
          <a:p>
            <a:r>
              <a:rPr lang="en-US" dirty="0" smtClean="0"/>
              <a:t>Operation</a:t>
            </a:r>
          </a:p>
          <a:p>
            <a:pPr lvl="1"/>
            <a:r>
              <a:rPr lang="en-US" dirty="0"/>
              <a:t>When the brake pedal is </a:t>
            </a:r>
            <a:r>
              <a:rPr lang="en-US" dirty="0" smtClean="0"/>
              <a:t>depressed, the spool valve </a:t>
            </a:r>
            <a:r>
              <a:rPr lang="en-US" dirty="0"/>
              <a:t>closes off the </a:t>
            </a:r>
            <a:r>
              <a:rPr lang="en-US" dirty="0" smtClean="0"/>
              <a:t>return port</a:t>
            </a:r>
            <a:r>
              <a:rPr lang="en-US" dirty="0"/>
              <a:t>, causing pressure to build in the boost pressure chamber.</a:t>
            </a:r>
            <a:endParaRPr lang="en-US" dirty="0" smtClean="0"/>
          </a:p>
          <a:p>
            <a:pPr lvl="1"/>
            <a:endParaRPr lang="en-US" dirty="0"/>
          </a:p>
        </p:txBody>
      </p:sp>
    </p:spTree>
    <p:extLst>
      <p:ext uri="{BB962C8B-B14F-4D97-AF65-F5344CB8AC3E}">
        <p14:creationId xmlns:p14="http://schemas.microsoft.com/office/powerpoint/2010/main" val="1885955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HYDRO-BOOST HYDRAULIC BRAKE BOOSTER </a:t>
            </a:r>
            <a:r>
              <a:rPr lang="en-US" dirty="0" smtClean="0">
                <a:latin typeface="+mj-lt"/>
              </a:rPr>
              <a:t>(2 </a:t>
            </a:r>
            <a:r>
              <a:rPr lang="en-US" dirty="0">
                <a:latin typeface="+mj-lt"/>
              </a:rPr>
              <a:t>OF 2)</a:t>
            </a:r>
          </a:p>
        </p:txBody>
      </p:sp>
      <p:sp>
        <p:nvSpPr>
          <p:cNvPr id="3" name="Content Placeholder 2"/>
          <p:cNvSpPr>
            <a:spLocks noGrp="1"/>
          </p:cNvSpPr>
          <p:nvPr>
            <p:ph idx="1"/>
          </p:nvPr>
        </p:nvSpPr>
        <p:spPr/>
        <p:txBody>
          <a:bodyPr/>
          <a:lstStyle/>
          <a:p>
            <a:r>
              <a:rPr lang="en-US" dirty="0" smtClean="0"/>
              <a:t>Diagnosis</a:t>
            </a:r>
          </a:p>
          <a:p>
            <a:pPr lvl="1"/>
            <a:r>
              <a:rPr lang="en-US" dirty="0"/>
              <a:t>Checking for proper power steering fluid </a:t>
            </a:r>
            <a:r>
              <a:rPr lang="en-US" dirty="0" smtClean="0"/>
              <a:t>level.</a:t>
            </a:r>
          </a:p>
          <a:p>
            <a:pPr lvl="1"/>
            <a:r>
              <a:rPr lang="en-US" dirty="0"/>
              <a:t>Checking for leaks from the unit or power steering </a:t>
            </a:r>
            <a:r>
              <a:rPr lang="en-US" dirty="0" smtClean="0"/>
              <a:t>pump.</a:t>
            </a:r>
          </a:p>
          <a:p>
            <a:pPr lvl="1"/>
            <a:r>
              <a:rPr lang="en-US" dirty="0"/>
              <a:t>Checking the condition and tightness of the power </a:t>
            </a:r>
            <a:r>
              <a:rPr lang="en-US" dirty="0" smtClean="0"/>
              <a:t>steering drive belt.</a:t>
            </a:r>
          </a:p>
          <a:p>
            <a:r>
              <a:rPr lang="en-US" dirty="0"/>
              <a:t>After checking all of the visual components, check </a:t>
            </a:r>
            <a:r>
              <a:rPr lang="en-US" dirty="0" smtClean="0"/>
              <a:t>for proper </a:t>
            </a:r>
            <a:r>
              <a:rPr lang="en-US" dirty="0"/>
              <a:t>pressure and volume from the power steering pump </a:t>
            </a:r>
            <a:r>
              <a:rPr lang="en-US" dirty="0" smtClean="0"/>
              <a:t>using a </a:t>
            </a:r>
            <a:r>
              <a:rPr lang="en-US" dirty="0"/>
              <a:t>power steering pump </a:t>
            </a:r>
            <a:r>
              <a:rPr lang="en-US" dirty="0" smtClean="0"/>
              <a:t>tester.</a:t>
            </a:r>
            <a:endParaRPr lang="en-US" dirty="0"/>
          </a:p>
        </p:txBody>
      </p:sp>
    </p:spTree>
    <p:extLst>
      <p:ext uri="{BB962C8B-B14F-4D97-AF65-F5344CB8AC3E}">
        <p14:creationId xmlns:p14="http://schemas.microsoft.com/office/powerpoint/2010/main" val="341670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109.20 </a:t>
            </a:r>
            <a:r>
              <a:rPr lang="en-US" sz="2400" dirty="0">
                <a:latin typeface="+mj-lt"/>
              </a:rPr>
              <a:t>Hydro-Boost unit attaches between the bulkhead and the master cylinder and is powered by the power steering pump</a:t>
            </a:r>
            <a:endParaRPr lang="en-US" dirty="0">
              <a:latin typeface="+mj-lt"/>
            </a:endParaRPr>
          </a:p>
        </p:txBody>
      </p:sp>
      <p:pic>
        <p:nvPicPr>
          <p:cNvPr id="3" name="Picture 2" descr="A figure shows a pump and reservoir,a gear,a master cylinder and a hydro boost power brake of a hydro boost un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84289" y="1832726"/>
            <a:ext cx="6375422" cy="413988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50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109.21 </a:t>
            </a:r>
            <a:r>
              <a:rPr lang="en-US" sz="2800" dirty="0">
                <a:latin typeface="+mj-lt"/>
              </a:rPr>
              <a:t>Exploded view of the Hydro-Boost unit</a:t>
            </a:r>
          </a:p>
        </p:txBody>
      </p:sp>
      <p:pic>
        <p:nvPicPr>
          <p:cNvPr id="3" name="Picture 2" descr="The figure illustrates all the components of a Hydro-Boost and their relative positioning:&#10;• Power piston, spool valve, spool plug, and output rod;&#10;• Housing and housing cover;&#10;• Retainers, springs, sleeves, and ring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9887" y="2404833"/>
            <a:ext cx="7824226" cy="3029538"/>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25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109.22 </a:t>
            </a:r>
            <a:r>
              <a:rPr lang="en-US" sz="2400" dirty="0">
                <a:latin typeface="+mj-lt"/>
              </a:rPr>
              <a:t>A Hydro-Boost hydraulic booster in the unapplied position</a:t>
            </a:r>
          </a:p>
        </p:txBody>
      </p:sp>
      <p:pic>
        <p:nvPicPr>
          <p:cNvPr id="3" name="Picture 2" descr="The figure illustrates the position of various components of a Hydro-Boost hydraulic brake power assist such as spool valve, lever, power piston, and output pushrod. &#10;The spool valve directs pressure in the Hydro-Boost. &#10;Arrows indicate the flow of pressurized fluid from the steering pump, to the steering gear, and to the fluid reservoi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676400" y="1456148"/>
            <a:ext cx="5277900" cy="4707887"/>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62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109.23 </a:t>
            </a:r>
            <a:r>
              <a:rPr lang="en-US" sz="2400" dirty="0">
                <a:latin typeface="+mj-lt"/>
              </a:rPr>
              <a:t>A Hydro-Boost hydraulic booster as the brakes  are applied</a:t>
            </a:r>
            <a:endParaRPr lang="en-US" dirty="0">
              <a:latin typeface="+mj-lt"/>
            </a:endParaRPr>
          </a:p>
        </p:txBody>
      </p:sp>
      <p:pic>
        <p:nvPicPr>
          <p:cNvPr id="3" name="Picture 2" descr="The figure illustrates that when brakes are applied:&#10;• The lever is activated;&#10;• Pressurized oil flows from steering pump to spool valve and then to power chamber; &#10;• The valve closes to build up pressure in the power chamber;&#10;• This applies force on the power piston and output pushrod which activate the master cylinder piston of the brake power assist;&#10;• No oil flows to fluid reservoir but oil does flow to steering gea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67593" y="1906368"/>
            <a:ext cx="5208814" cy="420065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6375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109.24 </a:t>
            </a:r>
            <a:r>
              <a:rPr lang="en-US" sz="2400" dirty="0">
                <a:latin typeface="+mj-lt"/>
              </a:rPr>
              <a:t>A Hydro-Boost hydraulic booster in the </a:t>
            </a:r>
            <a:r>
              <a:rPr lang="en-US" sz="2400" dirty="0" smtClean="0">
                <a:latin typeface="+mj-lt"/>
              </a:rPr>
              <a:t>holding position</a:t>
            </a:r>
            <a:endParaRPr lang="en-US" dirty="0">
              <a:latin typeface="+mj-lt"/>
            </a:endParaRPr>
          </a:p>
        </p:txBody>
      </p:sp>
      <p:pic>
        <p:nvPicPr>
          <p:cNvPr id="3" name="Picture 2" descr="The figure illustrates that position of components of the Hydro-Boost in this position is similar as that of when brakes are applied except that the spool valve now allows pressurized fluid to flow back to the fluid reservoi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50533" y="1896274"/>
            <a:ext cx="4842934" cy="418697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98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109.25 </a:t>
            </a:r>
            <a:r>
              <a:rPr lang="en-US" sz="2400" dirty="0">
                <a:latin typeface="+mj-lt"/>
              </a:rPr>
              <a:t>A typical Hydro-Boost hydraulic line arrangement showing the pump, steering gear, and brake booster assembly</a:t>
            </a:r>
            <a:endParaRPr lang="en-US" dirty="0">
              <a:latin typeface="+mj-lt"/>
            </a:endParaRPr>
          </a:p>
        </p:txBody>
      </p:sp>
      <p:pic>
        <p:nvPicPr>
          <p:cNvPr id="3" name="Picture 2" descr="The figure illustrates how:&#10;• Pressurized fluid flows from the power steering pump to the Hydro-Boost unit;&#10;• One line from the Hydro-Boost unit returns to the power steering pump and another line connects to the power steering gear;&#10;• One line from the steering gear also returns to the steering pump.&#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8679" y="2057400"/>
            <a:ext cx="5677972" cy="369900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92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109.26 </a:t>
            </a:r>
            <a:r>
              <a:rPr lang="en-US" sz="2400" dirty="0">
                <a:latin typeface="+mj-lt"/>
              </a:rPr>
              <a:t>Pressure and flow analyzer installation to check the power steering pump output</a:t>
            </a:r>
            <a:endParaRPr lang="en-US" dirty="0">
              <a:latin typeface="+mj-lt"/>
            </a:endParaRPr>
          </a:p>
        </p:txBody>
      </p:sp>
      <p:pic>
        <p:nvPicPr>
          <p:cNvPr id="3" name="Picture 2" descr="A figure shows the attachment of a pressure flow analyzer in the pressure line between the power steering pump and steering gear when checking for defective operati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16383" y="1861453"/>
            <a:ext cx="4911234" cy="415619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370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109.1 </a:t>
            </a:r>
            <a:r>
              <a:rPr lang="en-US" sz="2400" dirty="0">
                <a:latin typeface="+mj-lt"/>
              </a:rPr>
              <a:t>Typical vacuum brake booster assembly. The vacuum hose attaches to the intake manifold of the engine</a:t>
            </a:r>
          </a:p>
        </p:txBody>
      </p:sp>
      <p:pic>
        <p:nvPicPr>
          <p:cNvPr id="5" name="Picture 2" descr="A photo shows a typical vacuum brake booster assembly with the following parts:&#10;master cylinder&#10;vacuum hose connections&#10;cutaway vacuum booster&#10;rod attached to the brake peda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4035" y="2133600"/>
            <a:ext cx="5553456"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853" y="1676400"/>
            <a:ext cx="54864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109.27 </a:t>
            </a:r>
            <a:r>
              <a:rPr lang="en-US" sz="2400" dirty="0">
                <a:latin typeface="+mj-lt"/>
              </a:rPr>
              <a:t>The accumulator should be able to hold pressure and feel tight when hand force is used to try to move it</a:t>
            </a:r>
            <a:endParaRPr lang="en-US" dirty="0">
              <a:latin typeface="+mj-lt"/>
            </a:endParaRPr>
          </a:p>
        </p:txBody>
      </p:sp>
      <p:pic>
        <p:nvPicPr>
          <p:cNvPr id="3" name="Picture 2" descr="A photo shows the positions of the accumulator and the master cylinder of a Hydro-Boost. A working accumulator must hold pressure and feel tight when a hand force tries to move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89117" y="1852986"/>
            <a:ext cx="4765766" cy="4156192"/>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15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HYDRO-BOOST SYMPTOM BASED GUIDE</a:t>
            </a:r>
            <a:endParaRPr lang="en-US" dirty="0">
              <a:latin typeface="+mj-lt"/>
            </a:endParaRPr>
          </a:p>
        </p:txBody>
      </p:sp>
      <p:sp>
        <p:nvSpPr>
          <p:cNvPr id="3" name="Content Placeholder 2"/>
          <p:cNvSpPr>
            <a:spLocks noGrp="1"/>
          </p:cNvSpPr>
          <p:nvPr>
            <p:ph idx="1"/>
          </p:nvPr>
        </p:nvSpPr>
        <p:spPr/>
        <p:txBody>
          <a:bodyPr/>
          <a:lstStyle/>
          <a:p>
            <a:r>
              <a:rPr lang="en-US" dirty="0" smtClean="0"/>
              <a:t>Excessive brake pedal effort</a:t>
            </a:r>
          </a:p>
          <a:p>
            <a:r>
              <a:rPr lang="en-US" dirty="0" smtClean="0"/>
              <a:t>Slow brake pedal return</a:t>
            </a:r>
          </a:p>
          <a:p>
            <a:r>
              <a:rPr lang="en-US" dirty="0" smtClean="0"/>
              <a:t>Grabby brakes</a:t>
            </a:r>
          </a:p>
          <a:p>
            <a:r>
              <a:rPr lang="en-US" dirty="0" smtClean="0"/>
              <a:t>Boost chatters – pedal vibrates</a:t>
            </a:r>
            <a:endParaRPr lang="en-US" dirty="0"/>
          </a:p>
        </p:txBody>
      </p:sp>
    </p:spTree>
    <p:extLst>
      <p:ext uri="{BB962C8B-B14F-4D97-AF65-F5344CB8AC3E}">
        <p14:creationId xmlns:p14="http://schemas.microsoft.com/office/powerpoint/2010/main" val="23934069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How does a hydro-boost system provide assist?</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3170099"/>
          </a:xfrm>
          <a:prstGeom prst="rect">
            <a:avLst/>
          </a:prstGeom>
        </p:spPr>
        <p:txBody>
          <a:bodyPr wrap="square">
            <a:spAutoFit/>
          </a:bodyPr>
          <a:lstStyle/>
          <a:p>
            <a:pPr marL="0" lvl="1"/>
            <a:r>
              <a:rPr lang="en-US" sz="4000" dirty="0">
                <a:solidFill>
                  <a:schemeClr val="tx2"/>
                </a:solidFill>
              </a:rPr>
              <a:t>When the brake pedal is depressed, the spool valve closes off the return port, causing pressure to build in the boost pressure chamber.</a:t>
            </a:r>
          </a:p>
          <a:p>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N" sz="2800" dirty="0">
                <a:latin typeface="+mj-lt"/>
              </a:rPr>
              <a:t>Figure 109.2 </a:t>
            </a:r>
            <a:r>
              <a:rPr lang="en-US" sz="2800" dirty="0">
                <a:latin typeface="+mj-lt"/>
              </a:rPr>
              <a:t>A wide brake pedal allows two-foot braking if power assist is lost</a:t>
            </a:r>
          </a:p>
        </p:txBody>
      </p:sp>
      <p:pic>
        <p:nvPicPr>
          <p:cNvPr id="6" name="Picture 2" descr="A figure shows a wide brake pedal to allow for braking with both feet in case the braking power boost fail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83836" y="1989675"/>
            <a:ext cx="6176328" cy="409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PRINCIPLES OF VACUUM</a:t>
            </a:r>
            <a:endParaRPr lang="en-US" dirty="0">
              <a:latin typeface="+mj-lt"/>
            </a:endParaRPr>
          </a:p>
        </p:txBody>
      </p:sp>
      <p:sp>
        <p:nvSpPr>
          <p:cNvPr id="3" name="Content Placeholder 2"/>
          <p:cNvSpPr>
            <a:spLocks noGrp="1"/>
          </p:cNvSpPr>
          <p:nvPr>
            <p:ph idx="1"/>
          </p:nvPr>
        </p:nvSpPr>
        <p:spPr/>
        <p:txBody>
          <a:bodyPr/>
          <a:lstStyle/>
          <a:p>
            <a:r>
              <a:rPr lang="en-US" sz="2700" dirty="0" smtClean="0"/>
              <a:t>The term vacuum </a:t>
            </a:r>
            <a:r>
              <a:rPr lang="en-US" sz="2700" dirty="0"/>
              <a:t>is used to refer to any pressure lower than atmospheric pressure</a:t>
            </a:r>
            <a:r>
              <a:rPr lang="en-US" sz="2700" dirty="0" smtClean="0"/>
              <a:t>.</a:t>
            </a:r>
          </a:p>
          <a:p>
            <a:r>
              <a:rPr lang="en-US" sz="2700" dirty="0" smtClean="0"/>
              <a:t>Measuring Vacuum</a:t>
            </a:r>
          </a:p>
          <a:p>
            <a:pPr lvl="1"/>
            <a:r>
              <a:rPr lang="en-US" sz="2300" dirty="0" smtClean="0"/>
              <a:t>Vacuum </a:t>
            </a:r>
            <a:r>
              <a:rPr lang="en-US" sz="2300" dirty="0"/>
              <a:t>is measured in inches </a:t>
            </a:r>
            <a:r>
              <a:rPr lang="en-US" sz="2300" dirty="0" smtClean="0"/>
              <a:t>of mercury </a:t>
            </a:r>
            <a:r>
              <a:rPr lang="en-US" sz="2300" dirty="0"/>
              <a:t>(in. Hg) or in millimeters of mercury (mm Hg), a </a:t>
            </a:r>
            <a:r>
              <a:rPr lang="en-US" sz="2300" dirty="0" smtClean="0"/>
              <a:t>figure that </a:t>
            </a:r>
            <a:r>
              <a:rPr lang="en-US" sz="2300" dirty="0"/>
              <a:t>indicates how far a column of mercury in a tube will rise when </a:t>
            </a:r>
            <a:r>
              <a:rPr lang="en-US" sz="2300" dirty="0" smtClean="0"/>
              <a:t>a vacuum </a:t>
            </a:r>
            <a:r>
              <a:rPr lang="en-US" sz="2300" dirty="0"/>
              <a:t>is applied at one end and atmospheric pressure at the other</a:t>
            </a:r>
            <a:r>
              <a:rPr lang="en-US" sz="2300" dirty="0" smtClean="0"/>
              <a:t>.</a:t>
            </a:r>
          </a:p>
          <a:p>
            <a:r>
              <a:rPr lang="en-US" sz="2700" dirty="0" smtClean="0"/>
              <a:t>Booster Vacuum Supply</a:t>
            </a:r>
          </a:p>
          <a:p>
            <a:pPr lvl="1"/>
            <a:r>
              <a:rPr lang="en-US" sz="2300" dirty="0" smtClean="0"/>
              <a:t>Vacuum boosters get their vacuum supply from the engine or a small electric or belt-driven pump.</a:t>
            </a:r>
            <a:endParaRPr lang="en-US" sz="2300" dirty="0"/>
          </a:p>
        </p:txBody>
      </p:sp>
    </p:spTree>
    <p:extLst>
      <p:ext uri="{BB962C8B-B14F-4D97-AF65-F5344CB8AC3E}">
        <p14:creationId xmlns:p14="http://schemas.microsoft.com/office/powerpoint/2010/main" val="2490695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109.3 </a:t>
            </a:r>
            <a:r>
              <a:rPr lang="en-US" sz="2800" dirty="0">
                <a:latin typeface="+mj-lt"/>
              </a:rPr>
              <a:t>Atmospheric pressure varies with altitude</a:t>
            </a:r>
          </a:p>
        </p:txBody>
      </p:sp>
      <p:pic>
        <p:nvPicPr>
          <p:cNvPr id="4" name="Picture 2" descr="The figure illustrates the values of atmospheric pressure and temperature at specific altitudes from the sea level. For easy visualization of the relationship, it shows tall peaks such as Mt. Everest. The figure also shows the altitudes below which significant fractions of the atmosphere li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4381" y="1601448"/>
            <a:ext cx="3184267" cy="4315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855452"/>
          </a:xfrm>
        </p:spPr>
        <p:txBody>
          <a:bodyPr/>
          <a:lstStyle/>
          <a:p>
            <a:r>
              <a:rPr lang="en-IN" sz="2800" dirty="0">
                <a:latin typeface="+mj-lt"/>
              </a:rPr>
              <a:t>Figure 109.4 </a:t>
            </a:r>
            <a:r>
              <a:rPr lang="en-US" sz="2800" dirty="0">
                <a:latin typeface="+mj-lt"/>
              </a:rPr>
              <a:t>A belt-driven auxiliary vacuum pump</a:t>
            </a:r>
          </a:p>
        </p:txBody>
      </p:sp>
      <p:pic>
        <p:nvPicPr>
          <p:cNvPr id="4" name="Picture 2" descr="A figure shows a belt driven auxiliary vacuum pump. A vacuum pump is connected to a power booster through a vacuum supply hose. A drive pulley is also attached to the vacuum pum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81943" y="1435675"/>
            <a:ext cx="4180114" cy="457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479</TotalTime>
  <Words>1868</Words>
  <Application>Microsoft Office PowerPoint</Application>
  <PresentationFormat>On-screen Show (4:3)</PresentationFormat>
  <Paragraphs>136</Paragraphs>
  <Slides>55</Slides>
  <Notes>0</Notes>
  <HiddenSlides>0</HiddenSlides>
  <MMClips>0</MMClips>
  <ScaleCrop>false</ScaleCrop>
  <HeadingPairs>
    <vt:vector size="4" baseType="variant">
      <vt:variant>
        <vt:lpstr>Theme</vt:lpstr>
      </vt:variant>
      <vt:variant>
        <vt:i4>6</vt:i4>
      </vt:variant>
      <vt:variant>
        <vt:lpstr>Slide Titles</vt:lpstr>
      </vt:variant>
      <vt:variant>
        <vt:i4>55</vt:i4>
      </vt:variant>
    </vt:vector>
  </HeadingPairs>
  <TitlesOfParts>
    <vt:vector size="61"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THE NEED FOR POWER BRAKE ASSIST</vt:lpstr>
      <vt:lpstr>Figure 109.1 Typical vacuum brake booster assembly. The vacuum hose attaches to the intake manifold of the engine</vt:lpstr>
      <vt:lpstr>Figure 109.2 A wide brake pedal allows two-foot braking if power assist is lost</vt:lpstr>
      <vt:lpstr>PRINCIPLES OF VACUUM</vt:lpstr>
      <vt:lpstr>Figure 109.3 Atmospheric pressure varies with altitude</vt:lpstr>
      <vt:lpstr>Figure 109.4 A belt-driven auxiliary vacuum pump</vt:lpstr>
      <vt:lpstr>Figure 109.5 An electrically powered vacuum pump</vt:lpstr>
      <vt:lpstr>VACUUM BOOSTER THEORY</vt:lpstr>
      <vt:lpstr>Figure 109.6 Vacuum brake boosters operate on the principle of pressure differential</vt:lpstr>
      <vt:lpstr>QUESTION 1: ?</vt:lpstr>
      <vt:lpstr>ANSWER 1:</vt:lpstr>
      <vt:lpstr>VACUUM CHECK VALVE</vt:lpstr>
      <vt:lpstr>Figure 109.7 (a) Many vacuum brake booster check valves are located where the vacuum hose from the engine (vacuum source) attaches to the vacuum booster. (b) This one-way valve prevents the loss of vacuum when the engine is off. The diaphragm inside allows air to flow in one direction only</vt:lpstr>
      <vt:lpstr>VACUUM BRAKE BOOSTER OPERATION (1 OF 2)</vt:lpstr>
      <vt:lpstr>VACUUM BRAKE BOOSTER OPERATION (2 OF 2)</vt:lpstr>
      <vt:lpstr>Figure 109.8 Cross-sectional view of a typical vacuum brake booster assembly</vt:lpstr>
      <vt:lpstr>Figure 109.9 In the release position (brake pedal up), the vacuum is directed to both sides of the  diaphragm</vt:lpstr>
      <vt:lpstr>Figure 109.10 Simplified diagram of a vacuum brake booster in the apply position. Notice that the atmospheric valve is open and air pressure is being applied to the diaphragm</vt:lpstr>
      <vt:lpstr>Figure 109.11 Cross section of a vacuum brake booster in the hold position with both vacuum and atmospheric valves closed. Note that the reaction force from the brake fluid pressure is transferred back to the driver as a reaction force to the brake pedal</vt:lpstr>
      <vt:lpstr>DUAL - (TANDEM) - DIAPHRAGM VACUUM BOOSTERS</vt:lpstr>
      <vt:lpstr>Figure 109.12 Cutaway showing a dual-diaphragm (tandem) vacuum brake booster</vt:lpstr>
      <vt:lpstr>BRAKE ASSIST SYSTEM</vt:lpstr>
      <vt:lpstr>Figure 109.13 A typical brake assist system uses a brake pedal travel sensor and a BAS solenoid to apply the brakes during a panic condition</vt:lpstr>
      <vt:lpstr>Figure 109.14 When the brake assist function operates, the brake force is much higher than normal</vt:lpstr>
      <vt:lpstr>QUESTION 2: ?</vt:lpstr>
      <vt:lpstr>ANSWER 2:</vt:lpstr>
      <vt:lpstr>VACUUM BOOSTER OPERATION TEST</vt:lpstr>
      <vt:lpstr>VACUUM BOOSTER LEAK TEST</vt:lpstr>
      <vt:lpstr>HYDRAULIC SYSTEM LEAK TEST</vt:lpstr>
      <vt:lpstr>PUSHROD CLEARANCE ADJUSTMENT</vt:lpstr>
      <vt:lpstr>Figure 109.15 Typical adjustable pushrod. This adjustment is critical for the proper operation of the braking system. If the pushrod is too long, the brakes may be partially applied during driving. If the rod is too short, the brake pedal may have to be depressed farther down before the brakes start to work</vt:lpstr>
      <vt:lpstr>Figure 109.16 Typical vacuum brake booster pushrod gauging tool. (a) The tool is first placed against the mounting flange of the master cylinder and the depth of the piston determined. (b) The gauge is then turned upside down and used to gauge the pushrod length. </vt:lpstr>
      <vt:lpstr>VACUUM BOOSTER DISASSEMBLY AND SERVICE</vt:lpstr>
      <vt:lpstr>Figure 109.17 A holding fixture and a long tool being used to rotate the two halves of a typical vacuum brake booster</vt:lpstr>
      <vt:lpstr>Figure 109.18 Exploded view of a typical dual-diaphragm vacuum brake booster assembly</vt:lpstr>
      <vt:lpstr>FREQUENTLY ASKED QUESTION</vt:lpstr>
      <vt:lpstr>Figure 109.19 The supplemental brake assist (BAS) pump mounts on the brake booster housing</vt:lpstr>
      <vt:lpstr>HYDRO-BOOST HYDRAULIC BRAKE BOOSTER (1 OF 2)</vt:lpstr>
      <vt:lpstr>HYDRO-BOOST HYDRAULIC BRAKE BOOSTER (2 OF 2)</vt:lpstr>
      <vt:lpstr>Figure 109.20 Hydro-Boost unit attaches between the bulkhead and the master cylinder and is powered by the power steering pump</vt:lpstr>
      <vt:lpstr>Figure 109.21 Exploded view of the Hydro-Boost unit</vt:lpstr>
      <vt:lpstr>Figure 109.22 A Hydro-Boost hydraulic booster in the unapplied position</vt:lpstr>
      <vt:lpstr>Figure 109.23 A Hydro-Boost hydraulic booster as the brakes  are applied</vt:lpstr>
      <vt:lpstr>Figure 109.24 A Hydro-Boost hydraulic booster in the holding position</vt:lpstr>
      <vt:lpstr>Figure 109.25 A typical Hydro-Boost hydraulic line arrangement showing the pump, steering gear, and brake booster assembly</vt:lpstr>
      <vt:lpstr>Figure 109.26 Pressure and flow analyzer installation to check the power steering pump output</vt:lpstr>
      <vt:lpstr>Tech Tip </vt:lpstr>
      <vt:lpstr>Figure 109.27 The accumulator should be able to hold pressure and feel tight when hand force is used to try to move it</vt:lpstr>
      <vt:lpstr>HYDRO-BOOST SYMPTOM BASED GUIDE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109</dc:title>
  <dc:creator>Curt &amp; Tammy</dc:creator>
  <cp:lastModifiedBy>Curt &amp; Tammy</cp:lastModifiedBy>
  <cp:revision>53</cp:revision>
  <dcterms:created xsi:type="dcterms:W3CDTF">2018-09-25T19:30:15Z</dcterms:created>
  <dcterms:modified xsi:type="dcterms:W3CDTF">2019-07-05T22:30:01Z</dcterms:modified>
</cp:coreProperties>
</file>