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 id="2147483697" r:id="rId5"/>
    <p:sldMasterId id="2147483709" r:id="rId6"/>
  </p:sldMasterIdLst>
  <p:sldIdLst>
    <p:sldId id="257" r:id="rId7"/>
    <p:sldId id="259" r:id="rId8"/>
    <p:sldId id="260" r:id="rId9"/>
    <p:sldId id="262" r:id="rId10"/>
    <p:sldId id="315" r:id="rId11"/>
    <p:sldId id="316" r:id="rId12"/>
    <p:sldId id="489" r:id="rId13"/>
    <p:sldId id="490" r:id="rId14"/>
    <p:sldId id="317" r:id="rId15"/>
    <p:sldId id="270" r:id="rId16"/>
    <p:sldId id="318" r:id="rId17"/>
    <p:sldId id="267" r:id="rId18"/>
    <p:sldId id="268" r:id="rId19"/>
    <p:sldId id="439" r:id="rId20"/>
    <p:sldId id="491" r:id="rId21"/>
    <p:sldId id="492" r:id="rId22"/>
    <p:sldId id="440" r:id="rId23"/>
    <p:sldId id="441" r:id="rId24"/>
    <p:sldId id="442" r:id="rId25"/>
    <p:sldId id="493" r:id="rId26"/>
    <p:sldId id="443" r:id="rId27"/>
    <p:sldId id="494" r:id="rId28"/>
    <p:sldId id="444" r:id="rId29"/>
    <p:sldId id="272" r:id="rId30"/>
    <p:sldId id="445" r:id="rId31"/>
    <p:sldId id="495" r:id="rId32"/>
    <p:sldId id="446" r:id="rId33"/>
    <p:sldId id="447" r:id="rId34"/>
    <p:sldId id="448" r:id="rId35"/>
    <p:sldId id="449" r:id="rId36"/>
    <p:sldId id="450" r:id="rId37"/>
    <p:sldId id="451" r:id="rId38"/>
    <p:sldId id="452" r:id="rId39"/>
    <p:sldId id="453" r:id="rId40"/>
    <p:sldId id="454" r:id="rId41"/>
    <p:sldId id="496" r:id="rId42"/>
    <p:sldId id="455" r:id="rId43"/>
    <p:sldId id="456" r:id="rId44"/>
    <p:sldId id="457" r:id="rId45"/>
    <p:sldId id="458" r:id="rId46"/>
    <p:sldId id="274" r:id="rId47"/>
    <p:sldId id="459" r:id="rId48"/>
    <p:sldId id="497" r:id="rId49"/>
    <p:sldId id="460" r:id="rId50"/>
    <p:sldId id="461" r:id="rId51"/>
    <p:sldId id="462" r:id="rId52"/>
    <p:sldId id="463" r:id="rId53"/>
    <p:sldId id="464" r:id="rId54"/>
    <p:sldId id="465" r:id="rId55"/>
    <p:sldId id="466" r:id="rId56"/>
    <p:sldId id="286" r:id="rId57"/>
    <p:sldId id="287" r:id="rId58"/>
    <p:sldId id="498" r:id="rId59"/>
    <p:sldId id="467" r:id="rId60"/>
    <p:sldId id="499" r:id="rId61"/>
    <p:sldId id="468" r:id="rId62"/>
    <p:sldId id="500" r:id="rId63"/>
    <p:sldId id="469" r:id="rId64"/>
    <p:sldId id="470" r:id="rId65"/>
    <p:sldId id="471" r:id="rId66"/>
    <p:sldId id="299" r:id="rId67"/>
    <p:sldId id="300" r:id="rId68"/>
    <p:sldId id="501" r:id="rId69"/>
    <p:sldId id="472" r:id="rId70"/>
    <p:sldId id="502" r:id="rId71"/>
    <p:sldId id="473" r:id="rId72"/>
    <p:sldId id="503" r:id="rId73"/>
    <p:sldId id="504" r:id="rId74"/>
    <p:sldId id="474" r:id="rId75"/>
    <p:sldId id="475" r:id="rId76"/>
    <p:sldId id="476" r:id="rId77"/>
    <p:sldId id="477" r:id="rId78"/>
    <p:sldId id="478" r:id="rId79"/>
    <p:sldId id="479" r:id="rId80"/>
    <p:sldId id="480" r:id="rId81"/>
    <p:sldId id="481" r:id="rId82"/>
    <p:sldId id="482" r:id="rId83"/>
    <p:sldId id="483" r:id="rId84"/>
    <p:sldId id="484" r:id="rId85"/>
    <p:sldId id="485" r:id="rId86"/>
    <p:sldId id="486" r:id="rId87"/>
    <p:sldId id="505" r:id="rId88"/>
    <p:sldId id="487" r:id="rId89"/>
    <p:sldId id="506" r:id="rId90"/>
    <p:sldId id="488" r:id="rId91"/>
    <p:sldId id="507" r:id="rId92"/>
    <p:sldId id="327" r:id="rId93"/>
    <p:sldId id="328" r:id="rId94"/>
    <p:sldId id="329" r:id="rId95"/>
    <p:sldId id="330" r:id="rId96"/>
    <p:sldId id="331" r:id="rId97"/>
    <p:sldId id="332" r:id="rId98"/>
    <p:sldId id="333" r:id="rId99"/>
    <p:sldId id="334" r:id="rId100"/>
    <p:sldId id="335" r:id="rId101"/>
    <p:sldId id="336" r:id="rId102"/>
    <p:sldId id="337" r:id="rId103"/>
    <p:sldId id="338" r:id="rId104"/>
    <p:sldId id="339" r:id="rId105"/>
    <p:sldId id="340" r:id="rId106"/>
    <p:sldId id="341" r:id="rId107"/>
    <p:sldId id="342" r:id="rId108"/>
    <p:sldId id="343" r:id="rId109"/>
    <p:sldId id="344" r:id="rId110"/>
    <p:sldId id="345" r:id="rId111"/>
    <p:sldId id="346" r:id="rId112"/>
    <p:sldId id="347" r:id="rId113"/>
    <p:sldId id="348" r:id="rId114"/>
    <p:sldId id="349" r:id="rId115"/>
    <p:sldId id="350" r:id="rId116"/>
    <p:sldId id="351" r:id="rId117"/>
    <p:sldId id="352" r:id="rId118"/>
    <p:sldId id="353" r:id="rId119"/>
    <p:sldId id="354" r:id="rId120"/>
    <p:sldId id="355" r:id="rId121"/>
    <p:sldId id="356" r:id="rId122"/>
    <p:sldId id="357" r:id="rId123"/>
    <p:sldId id="358" r:id="rId124"/>
    <p:sldId id="359" r:id="rId125"/>
    <p:sldId id="360" r:id="rId126"/>
    <p:sldId id="361" r:id="rId127"/>
    <p:sldId id="362" r:id="rId128"/>
    <p:sldId id="508" r:id="rId129"/>
    <p:sldId id="363" r:id="rId130"/>
    <p:sldId id="364" r:id="rId131"/>
    <p:sldId id="365" r:id="rId132"/>
    <p:sldId id="366" r:id="rId133"/>
    <p:sldId id="367" r:id="rId134"/>
    <p:sldId id="368" r:id="rId135"/>
    <p:sldId id="369" r:id="rId136"/>
    <p:sldId id="370" r:id="rId137"/>
    <p:sldId id="371" r:id="rId138"/>
    <p:sldId id="372" r:id="rId139"/>
    <p:sldId id="373" r:id="rId140"/>
    <p:sldId id="374" r:id="rId141"/>
    <p:sldId id="375" r:id="rId142"/>
    <p:sldId id="376" r:id="rId143"/>
    <p:sldId id="377" r:id="rId144"/>
    <p:sldId id="378" r:id="rId145"/>
    <p:sldId id="379" r:id="rId146"/>
    <p:sldId id="380" r:id="rId147"/>
    <p:sldId id="381" r:id="rId148"/>
    <p:sldId id="382" r:id="rId149"/>
    <p:sldId id="383" r:id="rId150"/>
    <p:sldId id="384" r:id="rId151"/>
    <p:sldId id="385" r:id="rId152"/>
    <p:sldId id="386" r:id="rId153"/>
    <p:sldId id="387" r:id="rId154"/>
    <p:sldId id="388" r:id="rId155"/>
    <p:sldId id="389" r:id="rId156"/>
    <p:sldId id="390" r:id="rId157"/>
    <p:sldId id="391" r:id="rId158"/>
    <p:sldId id="392" r:id="rId159"/>
    <p:sldId id="393" r:id="rId160"/>
    <p:sldId id="394" r:id="rId161"/>
    <p:sldId id="395" r:id="rId162"/>
    <p:sldId id="396" r:id="rId163"/>
    <p:sldId id="397" r:id="rId164"/>
    <p:sldId id="398" r:id="rId165"/>
    <p:sldId id="399" r:id="rId166"/>
    <p:sldId id="400" r:id="rId167"/>
    <p:sldId id="401" r:id="rId168"/>
    <p:sldId id="402" r:id="rId169"/>
    <p:sldId id="403" r:id="rId170"/>
    <p:sldId id="404" r:id="rId171"/>
    <p:sldId id="405" r:id="rId172"/>
    <p:sldId id="406" r:id="rId173"/>
    <p:sldId id="407" r:id="rId174"/>
    <p:sldId id="408" r:id="rId175"/>
    <p:sldId id="409" r:id="rId176"/>
    <p:sldId id="410" r:id="rId177"/>
    <p:sldId id="509" r:id="rId178"/>
    <p:sldId id="411" r:id="rId179"/>
    <p:sldId id="412" r:id="rId180"/>
    <p:sldId id="413" r:id="rId181"/>
    <p:sldId id="414" r:id="rId182"/>
    <p:sldId id="415" r:id="rId183"/>
    <p:sldId id="416" r:id="rId184"/>
    <p:sldId id="417" r:id="rId185"/>
    <p:sldId id="418" r:id="rId186"/>
    <p:sldId id="419" r:id="rId187"/>
    <p:sldId id="420" r:id="rId188"/>
    <p:sldId id="421" r:id="rId189"/>
    <p:sldId id="422" r:id="rId190"/>
    <p:sldId id="423" r:id="rId191"/>
    <p:sldId id="424" r:id="rId192"/>
    <p:sldId id="425" r:id="rId193"/>
    <p:sldId id="426" r:id="rId194"/>
    <p:sldId id="427" r:id="rId195"/>
    <p:sldId id="428" r:id="rId196"/>
    <p:sldId id="429" r:id="rId197"/>
    <p:sldId id="430" r:id="rId198"/>
    <p:sldId id="431" r:id="rId199"/>
    <p:sldId id="432" r:id="rId200"/>
    <p:sldId id="433" r:id="rId201"/>
    <p:sldId id="434" r:id="rId202"/>
    <p:sldId id="435" r:id="rId203"/>
    <p:sldId id="436" r:id="rId204"/>
    <p:sldId id="437" r:id="rId205"/>
    <p:sldId id="438" r:id="rId206"/>
    <p:sldId id="325" r:id="rId20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82" autoAdjust="0"/>
    <p:restoredTop sz="94718" autoAdjust="0"/>
  </p:normalViewPr>
  <p:slideViewPr>
    <p:cSldViewPr>
      <p:cViewPr varScale="1">
        <p:scale>
          <a:sx n="105" d="100"/>
          <a:sy n="105" d="100"/>
        </p:scale>
        <p:origin x="-2154"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91" Type="http://schemas.openxmlformats.org/officeDocument/2006/relationships/slide" Target="slides/slide185.xml"/><Relationship Id="rId205" Type="http://schemas.openxmlformats.org/officeDocument/2006/relationships/slide" Target="slides/slide199.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144" Type="http://schemas.openxmlformats.org/officeDocument/2006/relationships/slide" Target="slides/slide138.xml"/><Relationship Id="rId149" Type="http://schemas.openxmlformats.org/officeDocument/2006/relationships/slide" Target="slides/slide14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160" Type="http://schemas.openxmlformats.org/officeDocument/2006/relationships/slide" Target="slides/slide154.xml"/><Relationship Id="rId165" Type="http://schemas.openxmlformats.org/officeDocument/2006/relationships/slide" Target="slides/slide159.xml"/><Relationship Id="rId181" Type="http://schemas.openxmlformats.org/officeDocument/2006/relationships/slide" Target="slides/slide175.xml"/><Relationship Id="rId186" Type="http://schemas.openxmlformats.org/officeDocument/2006/relationships/slide" Target="slides/slide180.xml"/><Relationship Id="rId211" Type="http://schemas.openxmlformats.org/officeDocument/2006/relationships/tableStyles" Target="tableStyle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slide" Target="slides/slide144.xml"/><Relationship Id="rId155" Type="http://schemas.openxmlformats.org/officeDocument/2006/relationships/slide" Target="slides/slide149.xml"/><Relationship Id="rId171" Type="http://schemas.openxmlformats.org/officeDocument/2006/relationships/slide" Target="slides/slide165.xml"/><Relationship Id="rId176" Type="http://schemas.openxmlformats.org/officeDocument/2006/relationships/slide" Target="slides/slide170.xml"/><Relationship Id="rId192" Type="http://schemas.openxmlformats.org/officeDocument/2006/relationships/slide" Target="slides/slide186.xml"/><Relationship Id="rId197" Type="http://schemas.openxmlformats.org/officeDocument/2006/relationships/slide" Target="slides/slide191.xml"/><Relationship Id="rId206" Type="http://schemas.openxmlformats.org/officeDocument/2006/relationships/slide" Target="slides/slide200.xml"/><Relationship Id="rId201" Type="http://schemas.openxmlformats.org/officeDocument/2006/relationships/slide" Target="slides/slide195.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61" Type="http://schemas.openxmlformats.org/officeDocument/2006/relationships/slide" Target="slides/slide155.xml"/><Relationship Id="rId166" Type="http://schemas.openxmlformats.org/officeDocument/2006/relationships/slide" Target="slides/slide160.xml"/><Relationship Id="rId182" Type="http://schemas.openxmlformats.org/officeDocument/2006/relationships/slide" Target="slides/slide176.xml"/><Relationship Id="rId187" Type="http://schemas.openxmlformats.org/officeDocument/2006/relationships/slide" Target="slides/slide18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slide" Target="slides/slide192.xml"/><Relationship Id="rId172" Type="http://schemas.openxmlformats.org/officeDocument/2006/relationships/slide" Target="slides/slide166.xml"/><Relationship Id="rId193" Type="http://schemas.openxmlformats.org/officeDocument/2006/relationships/slide" Target="slides/slide187.xml"/><Relationship Id="rId202" Type="http://schemas.openxmlformats.org/officeDocument/2006/relationships/slide" Target="slides/slide196.xml"/><Relationship Id="rId207" Type="http://schemas.openxmlformats.org/officeDocument/2006/relationships/slide" Target="slides/slide201.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183" Type="http://schemas.openxmlformats.org/officeDocument/2006/relationships/slide" Target="slides/slide177.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199" Type="http://schemas.openxmlformats.org/officeDocument/2006/relationships/slide" Target="slides/slide193.xml"/><Relationship Id="rId203" Type="http://schemas.openxmlformats.org/officeDocument/2006/relationships/slide" Target="slides/slide197.xml"/><Relationship Id="rId208" Type="http://schemas.openxmlformats.org/officeDocument/2006/relationships/presProps" Target="presProps.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189" Type="http://schemas.openxmlformats.org/officeDocument/2006/relationships/slide" Target="slides/slide183.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slide" Target="slides/slide173.xml"/><Relationship Id="rId195" Type="http://schemas.openxmlformats.org/officeDocument/2006/relationships/slide" Target="slides/slide189.xml"/><Relationship Id="rId209" Type="http://schemas.openxmlformats.org/officeDocument/2006/relationships/viewProps" Target="viewProps.xml"/><Relationship Id="rId190" Type="http://schemas.openxmlformats.org/officeDocument/2006/relationships/slide" Target="slides/slide184.xml"/><Relationship Id="rId204" Type="http://schemas.openxmlformats.org/officeDocument/2006/relationships/slide" Target="slides/slide198.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185" Type="http://schemas.openxmlformats.org/officeDocument/2006/relationships/slide" Target="slides/slide179.xml"/><Relationship Id="rId4" Type="http://schemas.openxmlformats.org/officeDocument/2006/relationships/slideMaster" Target="slideMasters/slideMaster4.xml"/><Relationship Id="rId9" Type="http://schemas.openxmlformats.org/officeDocument/2006/relationships/slide" Target="slides/slide3.xml"/><Relationship Id="rId180" Type="http://schemas.openxmlformats.org/officeDocument/2006/relationships/slide" Target="slides/slide174.xml"/><Relationship Id="rId210" Type="http://schemas.openxmlformats.org/officeDocument/2006/relationships/theme" Target="theme/theme1.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slide" Target="slides/slide190.xml"/><Relationship Id="rId200" Type="http://schemas.openxmlformats.org/officeDocument/2006/relationships/slide" Target="slides/slide194.xml"/><Relationship Id="rId16"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890996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30515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85426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pic>
        <p:nvPicPr>
          <p:cNvPr id="15"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
        <p:nvSpPr>
          <p:cNvPr id="22" name="Text Placeholder 1">
            <a:extLst>
              <a:ext uri="{FF2B5EF4-FFF2-40B4-BE49-F238E27FC236}">
                <a16:creationId xmlns=""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spTree>
    <p:extLst>
      <p:ext uri="{BB962C8B-B14F-4D97-AF65-F5344CB8AC3E}">
        <p14:creationId xmlns:p14="http://schemas.microsoft.com/office/powerpoint/2010/main" val="226966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36549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863020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Click to add Learning Objective(s)</a:t>
            </a:r>
            <a:endParaRPr lang="en-US" dirty="0"/>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9008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813808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968082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7/5/2019</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42834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690735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7160385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17989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377508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7/5/2019</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7712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smtClean="0"/>
              <a:t>Click to edit Master title style</a:t>
            </a:r>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52942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56744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7489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Click to add Learning Objective(s)</a:t>
            </a:r>
            <a:endParaRPr lang="en-US" dirty="0"/>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671741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33930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135839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7/5/2019</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126008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6583064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930286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23621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752764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7/5/2019</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99122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smtClean="0"/>
              <a:t>Click to edit Master title style</a:t>
            </a:r>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75976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53055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46408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Click to add Learning Objective(s)</a:t>
            </a:r>
            <a:endParaRPr lang="en-US" dirty="0"/>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87427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9890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92209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786685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7/5/2019</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61774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881358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82077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43536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7/5/2019</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294935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smtClean="0"/>
              <a:t>Click to edit Master title style</a:t>
            </a:r>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948267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080856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69199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Click to add Learning Objective(s)</a:t>
            </a:r>
            <a:endParaRPr lang="en-US" dirty="0"/>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808457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7288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601416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22136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7/5/2019</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09666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85351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68392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58405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7/5/2019</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4395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smtClean="0"/>
              <a:t>Click to edit Master title style</a:t>
            </a:r>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15699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54714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49670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Click to add Learning Objective(s)</a:t>
            </a:r>
            <a:endParaRPr lang="en-US" dirty="0"/>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245389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111902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80693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972947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7/5/2019</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587742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655388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812025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092377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7/5/2019</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14176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smtClean="0"/>
              <a:t>Click to edit Master title style</a:t>
            </a:r>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313021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101751"/>
            <a:ext cx="8229600" cy="317843"/>
          </a:xfrm>
        </p:spPr>
        <p:txBody>
          <a:bodyPr/>
          <a:lstStyle>
            <a:lvl1pPr>
              <a:defRPr sz="2000">
                <a:latin typeface="+mj-lt"/>
                <a:cs typeface="Times New Roman" panose="02020603050405020304" pitchFamily="18" charset="0"/>
              </a:defRPr>
            </a:lvl1pPr>
          </a:lstStyle>
          <a:p>
            <a:r>
              <a:rPr lang="en-US" dirty="0" smtClean="0"/>
              <a:t>Click to edit Master title style</a:t>
            </a:r>
            <a:endParaRPr lang="en-IN" dirty="0"/>
          </a:p>
        </p:txBody>
      </p:sp>
      <p:sp>
        <p:nvSpPr>
          <p:cNvPr id="3" name="Footer Placeholder 2"/>
          <p:cNvSpPr>
            <a:spLocks noGrp="1"/>
          </p:cNvSpPr>
          <p:nvPr>
            <p:ph type="ftr" sz="quarter" idx="10"/>
          </p:nvPr>
        </p:nvSpPr>
        <p:spPr>
          <a:xfrm>
            <a:off x="93969" y="6172200"/>
            <a:ext cx="8595360" cy="235463"/>
          </a:xfrm>
          <a:prstGeom prst="rect">
            <a:avLst/>
          </a:prstGeom>
        </p:spPr>
        <p:txBody>
          <a:bodyPr/>
          <a:lstStyle/>
          <a:p>
            <a:pPr eaLnBrk="1" fontAlgn="auto" hangingPunct="1">
              <a:spcBef>
                <a:spcPts val="0"/>
              </a:spcBef>
              <a:spcAft>
                <a:spcPts val="0"/>
              </a:spcAft>
            </a:pPr>
            <a:endParaRPr lang="en-US" dirty="0">
              <a:solidFill>
                <a:prstClr val="black"/>
              </a:solidFill>
              <a:latin typeface="Arial"/>
            </a:endParaRPr>
          </a:p>
        </p:txBody>
      </p:sp>
      <p:sp>
        <p:nvSpPr>
          <p:cNvPr id="4" name="Date Placeholder 3"/>
          <p:cNvSpPr>
            <a:spLocks noGrp="1"/>
          </p:cNvSpPr>
          <p:nvPr>
            <p:ph type="dt" sz="half" idx="11"/>
          </p:nvPr>
        </p:nvSpPr>
        <p:spPr/>
        <p:txBody>
          <a:bodyPr/>
          <a:lstStyle/>
          <a:p>
            <a:pPr eaLnBrk="1" fontAlgn="auto" hangingPunct="1">
              <a:spcBef>
                <a:spcPts val="0"/>
              </a:spcBef>
              <a:spcAft>
                <a:spcPts val="0"/>
              </a:spcAft>
            </a:pPr>
            <a:fld id="{A9DF6EFB-3F44-496C-A842-1E0B3D3B975A}" type="datetimeFigureOut">
              <a:rPr lang="en-US" smtClean="0">
                <a:solidFill>
                  <a:prstClr val="white"/>
                </a:solidFill>
                <a:latin typeface="Arial"/>
              </a:rPr>
              <a:pPr eaLnBrk="1" fontAlgn="auto" hangingPunct="1">
                <a:spcBef>
                  <a:spcPts val="0"/>
                </a:spcBef>
                <a:spcAft>
                  <a:spcPts val="0"/>
                </a:spcAft>
              </a:pPr>
              <a:t>7/5/2019</a:t>
            </a:fld>
            <a:endParaRPr lang="en-US" dirty="0">
              <a:solidFill>
                <a:prstClr val="white"/>
              </a:solidFill>
              <a:latin typeface="Arial"/>
            </a:endParaRPr>
          </a:p>
        </p:txBody>
      </p:sp>
      <p:sp>
        <p:nvSpPr>
          <p:cNvPr id="5" name="Slide Number Placeholder 4"/>
          <p:cNvSpPr>
            <a:spLocks noGrp="1"/>
          </p:cNvSpPr>
          <p:nvPr>
            <p:ph type="sldNum" sz="quarter" idx="12"/>
          </p:nvPr>
        </p:nvSpPr>
        <p:spPr/>
        <p:txBody>
          <a:bodyPr/>
          <a:lstStyle/>
          <a:p>
            <a:pPr eaLnBrk="1" fontAlgn="auto" hangingPunct="1">
              <a:spcBef>
                <a:spcPts val="0"/>
              </a:spcBef>
              <a:spcAft>
                <a:spcPts val="0"/>
              </a:spcAft>
            </a:pPr>
            <a:fld id="{200B2350-5261-4F5C-9DF5-EF0D264FC8D2}" type="slidenum">
              <a:rPr lang="en-US" smtClean="0">
                <a:solidFill>
                  <a:prstClr val="white"/>
                </a:solidFill>
                <a:latin typeface="Arial"/>
              </a:rPr>
              <a:pPr eaLnBrk="1" fontAlgn="auto" hangingPunct="1">
                <a:spcBef>
                  <a:spcPts val="0"/>
                </a:spcBef>
                <a:spcAft>
                  <a:spcPts val="0"/>
                </a:spcAft>
              </a:pPr>
              <a:t>‹#›</a:t>
            </a:fld>
            <a:endParaRPr lang="en-US" dirty="0">
              <a:solidFill>
                <a:prstClr val="white"/>
              </a:solidFill>
              <a:latin typeface="Arial"/>
            </a:endParaRPr>
          </a:p>
        </p:txBody>
      </p:sp>
      <p:sp>
        <p:nvSpPr>
          <p:cNvPr id="7" name="Content Placeholder 6"/>
          <p:cNvSpPr>
            <a:spLocks noGrp="1"/>
          </p:cNvSpPr>
          <p:nvPr>
            <p:ph sz="quarter" idx="13"/>
          </p:nvPr>
        </p:nvSpPr>
        <p:spPr>
          <a:xfrm>
            <a:off x="457200" y="5872163"/>
            <a:ext cx="8229600" cy="300037"/>
          </a:xfrm>
        </p:spPr>
        <p:txBody>
          <a:bodyPr/>
          <a:lstStyle>
            <a:lvl1pPr marL="0" indent="0">
              <a:buNone/>
              <a:defRPr sz="1600"/>
            </a:lvl1pPr>
            <a:lvl2pPr>
              <a:defRPr sz="1600"/>
            </a:lvl2pPr>
            <a:lvl3pPr>
              <a:defRPr sz="1600"/>
            </a:lvl3pPr>
            <a:lvl4pPr>
              <a:defRPr sz="1600"/>
            </a:lvl4pPr>
            <a:lvl5pPr>
              <a:defRPr sz="1600"/>
            </a:lvl5pPr>
          </a:lstStyle>
          <a:p>
            <a:pPr lvl="0"/>
            <a:r>
              <a:rPr lang="en-US" dirty="0" smtClean="0"/>
              <a:t>Click to edit Master text styles</a:t>
            </a:r>
            <a:endParaRPr lang="en-IN" dirty="0"/>
          </a:p>
        </p:txBody>
      </p:sp>
    </p:spTree>
    <p:extLst>
      <p:ext uri="{BB962C8B-B14F-4D97-AF65-F5344CB8AC3E}">
        <p14:creationId xmlns:p14="http://schemas.microsoft.com/office/powerpoint/2010/main" val="4217623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073388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25439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129285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3.emf"/><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Shape 15" descr="Pearson Logo"/>
          <p:cNvPicPr preferRelativeResize="0"/>
          <p:nvPr userDrawn="1"/>
        </p:nvPicPr>
        <p:blipFill rotWithShape="1">
          <a:blip r:embed="rId14">
            <a:alphaModFix/>
          </a:blip>
          <a:srcRect/>
          <a:stretch/>
        </p:blipFill>
        <p:spPr>
          <a:xfrm>
            <a:off x="443972" y="6429709"/>
            <a:ext cx="917999" cy="279914"/>
          </a:xfrm>
          <a:prstGeom prst="rect">
            <a:avLst/>
          </a:prstGeom>
          <a:noFill/>
          <a:ln>
            <a:noFill/>
          </a:ln>
        </p:spPr>
      </p:pic>
      <p:sp>
        <p:nvSpPr>
          <p:cNvPr id="8" name="Text Placeholder 1">
            <a:extLst>
              <a:ext uri="{FF2B5EF4-FFF2-40B4-BE49-F238E27FC236}">
                <a16:creationId xmlns=""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spTree>
    <p:extLst>
      <p:ext uri="{BB962C8B-B14F-4D97-AF65-F5344CB8AC3E}">
        <p14:creationId xmlns:p14="http://schemas.microsoft.com/office/powerpoint/2010/main" val="40644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15214061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48042165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029813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pic>
        <p:nvPicPr>
          <p:cNvPr id="14" name="Pearson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black">
          <a:xfrm>
            <a:off x="7748588" y="6414013"/>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
            <a:extLst>
              <a:ext uri="{FF2B5EF4-FFF2-40B4-BE49-F238E27FC236}">
                <a16:creationId xmlns=""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5" name="Shape 15" descr="Pearson Logo"/>
          <p:cNvPicPr preferRelativeResize="0"/>
          <p:nvPr userDrawn="1"/>
        </p:nvPicPr>
        <p:blipFill rotWithShape="1">
          <a:blip r:embed="rId1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3576998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7/5/2019</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5" name="Shape 15" descr="Pearson Logo"/>
          <p:cNvPicPr preferRelativeResize="0"/>
          <p:nvPr userDrawn="1"/>
        </p:nvPicPr>
        <p:blipFill rotWithShape="1">
          <a:blip r:embed="rId1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91397013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6.xml"/></Relationships>
</file>

<file path=ppt/slides/_rels/slide100.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68.xml"/></Relationships>
</file>

<file path=ppt/slides/_rels/slide101.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68.xml"/></Relationships>
</file>

<file path=ppt/slides/_rels/slide102.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68.xml"/></Relationships>
</file>

<file path=ppt/slides/_rels/slide103.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68.xml"/></Relationships>
</file>

<file path=ppt/slides/_rels/slide104.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68.xml"/></Relationships>
</file>

<file path=ppt/slides/_rels/slide105.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68.xml"/></Relationships>
</file>

<file path=ppt/slides/_rels/slide106.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68.xml"/></Relationships>
</file>

<file path=ppt/slides/_rels/slide107.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68.xml"/></Relationships>
</file>

<file path=ppt/slides/_rels/slide108.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68.xml"/></Relationships>
</file>

<file path=ppt/slides/_rels/slide109.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6.xml"/></Relationships>
</file>

<file path=ppt/slides/_rels/slide110.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68.xml"/></Relationships>
</file>

<file path=ppt/slides/_rels/slide11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68.xml"/></Relationships>
</file>

<file path=ppt/slides/_rels/slide112.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68.xml"/></Relationships>
</file>

<file path=ppt/slides/_rels/slide113.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68.xml"/></Relationships>
</file>

<file path=ppt/slides/_rels/slide114.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68.xml"/></Relationships>
</file>

<file path=ppt/slides/_rels/slide115.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68.xml"/></Relationships>
</file>

<file path=ppt/slides/_rels/slide116.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68.xml"/></Relationships>
</file>

<file path=ppt/slides/_rels/slide117.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68.xml"/></Relationships>
</file>

<file path=ppt/slides/_rels/slide118.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68.xml"/></Relationships>
</file>

<file path=ppt/slides/_rels/slide119.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20.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68.xml"/></Relationships>
</file>

<file path=ppt/slides/_rels/slide121.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68.xml"/></Relationships>
</file>

<file path=ppt/slides/_rels/slide122.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6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68.xml"/></Relationships>
</file>

<file path=ppt/slides/_rels/slide125.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68.xml"/></Relationships>
</file>

<file path=ppt/slides/_rels/slide126.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68.xml"/></Relationships>
</file>

<file path=ppt/slides/_rels/slide127.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68.xml"/></Relationships>
</file>

<file path=ppt/slides/_rels/slide128.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68.xml"/></Relationships>
</file>

<file path=ppt/slides/_rels/slide129.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30.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68.xml"/></Relationships>
</file>

<file path=ppt/slides/_rels/slide131.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68.xml"/></Relationships>
</file>

<file path=ppt/slides/_rels/slide132.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68.xml"/></Relationships>
</file>

<file path=ppt/slides/_rels/slide133.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68.xml"/></Relationships>
</file>

<file path=ppt/slides/_rels/slide134.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68.xml"/></Relationships>
</file>

<file path=ppt/slides/_rels/slide135.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68.xml"/></Relationships>
</file>

<file path=ppt/slides/_rels/slide136.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68.xml"/></Relationships>
</file>

<file path=ppt/slides/_rels/slide137.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68.xml"/></Relationships>
</file>

<file path=ppt/slides/_rels/slide138.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68.xml"/></Relationships>
</file>

<file path=ppt/slides/_rels/slide139.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6.xml"/></Relationships>
</file>

<file path=ppt/slides/_rels/slide140.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68.xml"/></Relationships>
</file>

<file path=ppt/slides/_rels/slide141.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68.xml"/></Relationships>
</file>

<file path=ppt/slides/_rels/slide142.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68.xml"/></Relationships>
</file>

<file path=ppt/slides/_rels/slide143.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68.xml"/></Relationships>
</file>

<file path=ppt/slides/_rels/slide144.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68.xml"/></Relationships>
</file>

<file path=ppt/slides/_rels/slide145.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68.xml"/></Relationships>
</file>

<file path=ppt/slides/_rels/slide146.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68.xml"/></Relationships>
</file>

<file path=ppt/slides/_rels/slide147.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68.xml"/></Relationships>
</file>

<file path=ppt/slides/_rels/slide148.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68.xml"/></Relationships>
</file>

<file path=ppt/slides/_rels/slide149.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50.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68.xml"/></Relationships>
</file>

<file path=ppt/slides/_rels/slide151.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68.xml"/></Relationships>
</file>

<file path=ppt/slides/_rels/slide152.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68.xml"/></Relationships>
</file>

<file path=ppt/slides/_rels/slide153.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68.xml"/></Relationships>
</file>

<file path=ppt/slides/_rels/slide154.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68.xml"/></Relationships>
</file>

<file path=ppt/slides/_rels/slide155.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68.xml"/></Relationships>
</file>

<file path=ppt/slides/_rels/slide156.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68.xml"/></Relationships>
</file>

<file path=ppt/slides/_rels/slide157.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68.xml"/></Relationships>
</file>

<file path=ppt/slides/_rels/slide158.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68.xml"/></Relationships>
</file>

<file path=ppt/slides/_rels/slide159.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60.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68.xml"/></Relationships>
</file>

<file path=ppt/slides/_rels/slide161.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68.xml"/></Relationships>
</file>

<file path=ppt/slides/_rels/slide162.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68.xml"/></Relationships>
</file>

<file path=ppt/slides/_rels/slide163.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68.xml"/></Relationships>
</file>

<file path=ppt/slides/_rels/slide164.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68.xml"/></Relationships>
</file>

<file path=ppt/slides/_rels/slide165.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68.xml"/></Relationships>
</file>

<file path=ppt/slides/_rels/slide166.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68.xml"/></Relationships>
</file>

<file path=ppt/slides/_rels/slide167.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68.xml"/></Relationships>
</file>

<file path=ppt/slides/_rels/slide168.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68.xml"/></Relationships>
</file>

<file path=ppt/slides/_rels/slide169.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6.xml"/></Relationships>
</file>

<file path=ppt/slides/_rels/slide170.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68.xml"/></Relationships>
</file>

<file path=ppt/slides/_rels/slide171.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68.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68.xml"/></Relationships>
</file>

<file path=ppt/slides/_rels/slide174.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68.xml"/></Relationships>
</file>

<file path=ppt/slides/_rels/slide175.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68.xml"/></Relationships>
</file>

<file path=ppt/slides/_rels/slide176.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68.xml"/></Relationships>
</file>

<file path=ppt/slides/_rels/slide177.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68.xml"/></Relationships>
</file>

<file path=ppt/slides/_rels/slide178.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68.xml"/></Relationships>
</file>

<file path=ppt/slides/_rels/slide179.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6.xml"/></Relationships>
</file>

<file path=ppt/slides/_rels/slide180.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68.xml"/></Relationships>
</file>

<file path=ppt/slides/_rels/slide181.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68.xml"/></Relationships>
</file>

<file path=ppt/slides/_rels/slide182.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68.xml"/></Relationships>
</file>

<file path=ppt/slides/_rels/slide183.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68.xml"/></Relationships>
</file>

<file path=ppt/slides/_rels/slide184.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68.xml"/></Relationships>
</file>

<file path=ppt/slides/_rels/slide185.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68.xml"/></Relationships>
</file>

<file path=ppt/slides/_rels/slide186.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68.xml"/></Relationships>
</file>

<file path=ppt/slides/_rels/slide187.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68.xml"/></Relationships>
</file>

<file path=ppt/slides/_rels/slide188.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68.xml"/></Relationships>
</file>

<file path=ppt/slides/_rels/slide189.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6.xml"/></Relationships>
</file>

<file path=ppt/slides/_rels/slide190.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68.xml"/></Relationships>
</file>

<file path=ppt/slides/_rels/slide191.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68.xml"/></Relationships>
</file>

<file path=ppt/slides/_rels/slide192.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68.xml"/></Relationships>
</file>

<file path=ppt/slides/_rels/slide193.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68.xml"/></Relationships>
</file>

<file path=ppt/slides/_rels/slide194.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68.xml"/></Relationships>
</file>

<file path=ppt/slides/_rels/slide195.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68.xml"/></Relationships>
</file>

<file path=ppt/slides/_rels/slide196.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68.xml"/></Relationships>
</file>

<file path=ppt/slides/_rels/slide197.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68.xml"/></Relationships>
</file>

<file path=ppt/slides/_rels/slide198.xml.rels><?xml version="1.0" encoding="UTF-8" standalone="yes"?>
<Relationships xmlns="http://schemas.openxmlformats.org/package/2006/relationships"><Relationship Id="rId2" Type="http://schemas.openxmlformats.org/officeDocument/2006/relationships/image" Target="../media/image169.jpg"/><Relationship Id="rId1" Type="http://schemas.openxmlformats.org/officeDocument/2006/relationships/slideLayout" Target="../slideLayouts/slideLayout68.xml"/></Relationships>
</file>

<file path=ppt/slides/_rels/slide199.xml.rels><?xml version="1.0" encoding="UTF-8" standalone="yes"?>
<Relationships xmlns="http://schemas.openxmlformats.org/package/2006/relationships"><Relationship Id="rId2" Type="http://schemas.openxmlformats.org/officeDocument/2006/relationships/image" Target="../media/image170.jpg"/><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00.xml.rels><?xml version="1.0" encoding="UTF-8" standalone="yes"?>
<Relationships xmlns="http://schemas.openxmlformats.org/package/2006/relationships"><Relationship Id="rId2" Type="http://schemas.openxmlformats.org/officeDocument/2006/relationships/image" Target="../media/image171.jpg"/><Relationship Id="rId1" Type="http://schemas.openxmlformats.org/officeDocument/2006/relationships/slideLayout" Target="../slideLayouts/slideLayout68.xml"/></Relationships>
</file>

<file path=ppt/slides/_rels/slide201.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6.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6.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6.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6.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6.xml"/></Relationships>
</file>

<file path=ppt/slides/_rels/slide4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6.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6.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6.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3.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5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56.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3.xml"/></Relationships>
</file>

<file path=ppt/slides/_rels/slide6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5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6.xml"/></Relationships>
</file>

<file path=ppt/slides/_rels/slide7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6.xml"/></Relationships>
</file>

<file path=ppt/slides/_rels/slide7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6.xml"/></Relationships>
</file>

<file path=ppt/slides/_rels/slide7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6.xml"/></Relationships>
</file>

<file path=ppt/slides/_rels/slide7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6.xml"/></Relationships>
</file>

<file path=ppt/slides/_rels/slide7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56.xml"/></Relationships>
</file>

<file path=ppt/slides/_rels/slide7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56.xml"/></Relationships>
</file>

<file path=ppt/slides/_rels/slide7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56.xml"/></Relationships>
</file>

<file path=ppt/slides/_rels/slide7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56.xml"/></Relationships>
</file>

<file path=ppt/slides/_rels/slide7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56.xml"/></Relationships>
</file>

<file path=ppt/slides/_rels/slide8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5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56.xml"/></Relationships>
</file>

<file path=ppt/slides/_rels/slide8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6.xml"/></Relationships>
</file>

<file path=ppt/slides/_rels/slide8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5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68.xml"/></Relationships>
</file>

<file path=ppt/slides/_rels/slide8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8.xml"/></Relationships>
</file>

<file path=ppt/slides/_rels/slide8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4.xml"/></Relationships>
</file>

<file path=ppt/slides/_rels/slide90.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68.xml"/></Relationships>
</file>

<file path=ppt/slides/_rels/slide9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68.xml"/></Relationships>
</file>

<file path=ppt/slides/_rels/slide92.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68.xml"/></Relationships>
</file>

<file path=ppt/slides/_rels/slide9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68.xml"/></Relationships>
</file>

<file path=ppt/slides/_rels/slide9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68.xml"/></Relationships>
</file>

<file path=ppt/slides/_rels/slide9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68.xml"/></Relationships>
</file>

<file path=ppt/slides/_rels/slide96.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68.xml"/></Relationships>
</file>

<file path=ppt/slides/_rels/slide97.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68.xml"/></Relationships>
</file>

<file path=ppt/slides/_rels/slide9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68.xml"/></Relationships>
</file>

<file path=ppt/slides/_rels/slide99.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solidFill>
                  <a:schemeClr val="bg1"/>
                </a:solidFill>
                <a:latin typeface="Arial" panose="020B0604020202020204" pitchFamily="34" charset="0"/>
                <a:cs typeface="Arial" panose="020B0604020202020204" pitchFamily="34" charset="0"/>
              </a:rPr>
              <a:t>Automotive Technology Principles, Diagnosis, and Service</a:t>
            </a:r>
          </a:p>
        </p:txBody>
      </p:sp>
      <p:sp>
        <p:nvSpPr>
          <p:cNvPr id="3" name="Text Placeholder 2"/>
          <p:cNvSpPr>
            <a:spLocks noGrp="1"/>
          </p:cNvSpPr>
          <p:nvPr>
            <p:ph type="body" sz="quarter" idx="13"/>
          </p:nvPr>
        </p:nvSpPr>
        <p:spPr/>
        <p:txBody>
          <a:bodyPr/>
          <a:lstStyle/>
          <a:p>
            <a:r>
              <a:rPr lang="en-US" dirty="0" smtClean="0">
                <a:latin typeface="Arial" panose="020B0604020202020204" pitchFamily="34" charset="0"/>
                <a:cs typeface="Arial" panose="020B0604020202020204" pitchFamily="34" charset="0"/>
              </a:rPr>
              <a:t>Sixth Edition</a:t>
            </a:r>
            <a:endParaRPr lang="en-US" dirty="0">
              <a:latin typeface="Arial" panose="020B0604020202020204" pitchFamily="34" charset="0"/>
              <a:cs typeface="Arial" panose="020B0604020202020204" pitchFamily="34" charset="0"/>
            </a:endParaRPr>
          </a:p>
        </p:txBody>
      </p:sp>
      <p:sp>
        <p:nvSpPr>
          <p:cNvPr id="4" name="Text Placeholder 3"/>
          <p:cNvSpPr>
            <a:spLocks noGrp="1"/>
          </p:cNvSpPr>
          <p:nvPr>
            <p:ph type="body" sz="quarter" idx="14"/>
          </p:nvPr>
        </p:nvSpPr>
        <p:spPr/>
        <p:txBody>
          <a:bodyPr/>
          <a:lstStyle/>
          <a:p>
            <a:r>
              <a:rPr lang="en-US" dirty="0" smtClean="0"/>
              <a:t>Chapter </a:t>
            </a:r>
            <a:r>
              <a:rPr lang="en-US" dirty="0" smtClean="0"/>
              <a:t>108</a:t>
            </a:r>
            <a:endParaRPr lang="en-US" dirty="0"/>
          </a:p>
        </p:txBody>
      </p:sp>
      <p:sp>
        <p:nvSpPr>
          <p:cNvPr id="5" name="Text Placeholder 4"/>
          <p:cNvSpPr>
            <a:spLocks noGrp="1"/>
          </p:cNvSpPr>
          <p:nvPr>
            <p:ph type="body" sz="quarter" idx="15"/>
          </p:nvPr>
        </p:nvSpPr>
        <p:spPr/>
        <p:txBody>
          <a:bodyPr/>
          <a:lstStyle/>
          <a:p>
            <a:r>
              <a:rPr lang="en-US" sz="3200" b="1" dirty="0" smtClean="0">
                <a:solidFill>
                  <a:srgbClr val="005A70"/>
                </a:solidFill>
                <a:latin typeface="Arial" panose="020B0604020202020204" pitchFamily="34" charset="0"/>
                <a:cs typeface="Arial" panose="020B0604020202020204" pitchFamily="34" charset="0"/>
              </a:rPr>
              <a:t>Machining Brake Drums and Rotors</a:t>
            </a:r>
            <a:endParaRPr lang="en-US" sz="3200" b="1" dirty="0" smtClean="0">
              <a:solidFill>
                <a:srgbClr val="005A70"/>
              </a:solidFill>
              <a:latin typeface="Arial" panose="020B0604020202020204" pitchFamily="34" charset="0"/>
              <a:cs typeface="Arial" panose="020B0604020202020204" pitchFamily="34" charset="0"/>
            </a:endParaRPr>
          </a:p>
        </p:txBody>
      </p:sp>
      <p:sp>
        <p:nvSpPr>
          <p:cNvPr id="7" name="Copyright" descr="Copyright 2015, 2012, 2009"/>
          <p:cNvSpPr txBox="1">
            <a:spLocks noChangeArrowheads="1"/>
          </p:cNvSpPr>
          <p:nvPr/>
        </p:nvSpPr>
        <p:spPr bwMode="auto">
          <a:xfrm>
            <a:off x="-838200" y="5334000"/>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8" name="Picture 7" descr="Front Cover: Automotive Technology: Principles, Diagnosis, and Service, Sixth Edition by Halderman"/>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27367" y="1813675"/>
            <a:ext cx="3280268" cy="4327525"/>
          </a:xfrm>
          <a:prstGeom prst="rect">
            <a:avLst/>
          </a:prstGeom>
          <a:noFill/>
          <a:ln w="9525" cap="flat" cmpd="sng">
            <a:solidFill>
              <a:srgbClr val="7F7F7F"/>
            </a:solidFill>
            <a:prstDash val="solid"/>
            <a:round/>
            <a:headEnd type="none" w="med" len="med"/>
            <a:tailEnd type="none" w="med" len="med"/>
          </a:ln>
          <a:effectLst>
            <a:outerShdw blurRad="50799" dist="76200" dir="2700000" algn="tl" rotWithShape="0">
              <a:srgbClr val="000000">
                <a:alpha val="55686"/>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886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229600" cy="855452"/>
          </a:xfrm>
        </p:spPr>
        <p:txBody>
          <a:bodyPr/>
          <a:lstStyle/>
          <a:p>
            <a:r>
              <a:rPr lang="en-US" sz="2800" dirty="0">
                <a:latin typeface="+mj-lt"/>
              </a:rPr>
              <a:t>Figure 108.4 Cracked drums or rotors must be replaced</a:t>
            </a:r>
            <a:endParaRPr lang="en-US" sz="2800" dirty="0">
              <a:latin typeface="+mj-lt"/>
            </a:endParaRPr>
          </a:p>
        </p:txBody>
      </p:sp>
      <p:pic>
        <p:nvPicPr>
          <p:cNvPr id="4" name="Picture 2" descr="Two figures separately show cracks on a drum and a rotor.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51400" y="1573315"/>
            <a:ext cx="7241203" cy="4592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527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smtClean="0"/>
              <a:t>14. Loosen </a:t>
            </a:r>
            <a:r>
              <a:rPr lang="en-US" sz="2400" b="0" dirty="0"/>
              <a:t>the turning bar retainer.</a:t>
            </a:r>
            <a:endParaRPr lang="en-IN" sz="2400" dirty="0">
              <a:latin typeface="Arial (Headings)"/>
            </a:endParaRPr>
          </a:p>
        </p:txBody>
      </p:sp>
      <p:pic>
        <p:nvPicPr>
          <p:cNvPr id="7170" name="Picture 2" descr="A photo shows technician loosening of the turning bar retainer after tightening the spindle nu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2" y="1806838"/>
            <a:ext cx="6282259" cy="416503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98913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31" y="228600"/>
            <a:ext cx="8229600" cy="1107996"/>
          </a:xfrm>
        </p:spPr>
        <p:txBody>
          <a:bodyPr wrap="square">
            <a:spAutoFit/>
          </a:bodyPr>
          <a:lstStyle/>
          <a:p>
            <a:r>
              <a:rPr lang="en-US" sz="2400" b="0" dirty="0" smtClean="0"/>
              <a:t>15. Carefully </a:t>
            </a:r>
            <a:r>
              <a:rPr lang="en-US" sz="2400" b="0" dirty="0"/>
              <a:t>check the cutting bits and either rotate </a:t>
            </a:r>
            <a:r>
              <a:rPr lang="en-US" sz="2400" b="0" dirty="0" smtClean="0"/>
              <a:t>the bit </a:t>
            </a:r>
            <a:r>
              <a:rPr lang="en-US" sz="2400" b="0" dirty="0"/>
              <a:t>to a new cutting point or replace it with a </a:t>
            </a:r>
            <a:r>
              <a:rPr lang="en-US" sz="2400" b="0" dirty="0" smtClean="0"/>
              <a:t>new part </a:t>
            </a:r>
            <a:r>
              <a:rPr lang="en-US" sz="2400" b="0" dirty="0"/>
              <a:t>as necessary.</a:t>
            </a:r>
            <a:endParaRPr lang="en-IN" sz="2400" dirty="0">
              <a:latin typeface="Arial (Headings)"/>
            </a:endParaRPr>
          </a:p>
        </p:txBody>
      </p:sp>
      <p:pic>
        <p:nvPicPr>
          <p:cNvPr id="7170" name="Picture 2" descr="A photo shows a technician checking the cutting bits of the cutting tool and replacing the bit or rotating it to a new cutting point as required.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2" y="1806838"/>
            <a:ext cx="6282258" cy="416503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22736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31" y="228600"/>
            <a:ext cx="8229600" cy="1107996"/>
          </a:xfrm>
        </p:spPr>
        <p:txBody>
          <a:bodyPr wrap="square">
            <a:spAutoFit/>
          </a:bodyPr>
          <a:lstStyle/>
          <a:p>
            <a:r>
              <a:rPr lang="en-US" sz="2400" b="0" dirty="0" smtClean="0"/>
              <a:t>16. Turn </a:t>
            </a:r>
            <a:r>
              <a:rPr lang="en-US" sz="2400" b="0" dirty="0"/>
              <a:t>the spindle control knob until the spindle </a:t>
            </a:r>
            <a:r>
              <a:rPr lang="en-US" sz="2400" b="0" dirty="0" smtClean="0"/>
              <a:t>is as </a:t>
            </a:r>
            <a:r>
              <a:rPr lang="en-US" sz="2400" b="0" dirty="0"/>
              <a:t>short as possible (i.e., the drum as close to </a:t>
            </a:r>
            <a:r>
              <a:rPr lang="en-US" sz="2400" b="0" dirty="0" smtClean="0"/>
              <a:t>the machine </a:t>
            </a:r>
            <a:r>
              <a:rPr lang="en-US" sz="2400" b="0" dirty="0"/>
              <a:t>as possible) to help reduce vibration </a:t>
            </a:r>
            <a:r>
              <a:rPr lang="en-US" sz="2400" b="0" dirty="0" smtClean="0"/>
              <a:t>as much </a:t>
            </a:r>
            <a:r>
              <a:rPr lang="en-US" sz="2400" b="0" dirty="0"/>
              <a:t>as possible.</a:t>
            </a:r>
            <a:endParaRPr lang="en-IN" sz="2400" dirty="0">
              <a:latin typeface="Arial (Headings)"/>
            </a:endParaRPr>
          </a:p>
        </p:txBody>
      </p:sp>
      <p:pic>
        <p:nvPicPr>
          <p:cNvPr id="7170" name="Picture 2" descr="A photo shows a technician rotating the spindle control knob to make the spindle as short as possible. This brings the brake drum nearest to the machine and minimizes vibrations.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2" y="1806838"/>
            <a:ext cx="6282258" cy="416503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55764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31" y="228600"/>
            <a:ext cx="8229600" cy="923330"/>
          </a:xfrm>
        </p:spPr>
        <p:txBody>
          <a:bodyPr wrap="square">
            <a:spAutoFit/>
          </a:bodyPr>
          <a:lstStyle/>
          <a:p>
            <a:r>
              <a:rPr lang="en-US" sz="2400" b="0" dirty="0" smtClean="0"/>
              <a:t>17. Position </a:t>
            </a:r>
            <a:r>
              <a:rPr lang="en-US" sz="2400" b="0" dirty="0"/>
              <a:t>the cutting bar so that the cutting bit </a:t>
            </a:r>
            <a:r>
              <a:rPr lang="en-US" sz="2400" b="0" dirty="0" smtClean="0"/>
              <a:t>is located at the </a:t>
            </a:r>
            <a:r>
              <a:rPr lang="en-US" sz="2400" b="0" dirty="0"/>
              <a:t>back surface of the drum</a:t>
            </a:r>
            <a:r>
              <a:rPr lang="en-US" sz="3600" b="0" dirty="0"/>
              <a:t>.</a:t>
            </a:r>
            <a:endParaRPr lang="en-IN" sz="3600" dirty="0">
              <a:latin typeface="Arial (Headings)"/>
            </a:endParaRPr>
          </a:p>
        </p:txBody>
      </p:sp>
      <p:pic>
        <p:nvPicPr>
          <p:cNvPr id="7170" name="Picture 2" descr="A photo shows the positioning of cutting bar in a manner such that the cutting bit is located at the rear surface of the drum.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3" y="1806838"/>
            <a:ext cx="6282256" cy="416503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48199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smtClean="0"/>
              <a:t>18. Install </a:t>
            </a:r>
            <a:r>
              <a:rPr lang="en-US" sz="2400" b="0" dirty="0"/>
              <a:t>the silencer band (vibration </a:t>
            </a:r>
            <a:r>
              <a:rPr lang="en-US" sz="2400" b="0" dirty="0" smtClean="0"/>
              <a:t>dampener strap</a:t>
            </a:r>
            <a:r>
              <a:rPr lang="en-US" sz="2400" b="0" dirty="0"/>
              <a:t>).</a:t>
            </a:r>
            <a:endParaRPr lang="en-IN" sz="2400" dirty="0">
              <a:latin typeface="Arial (Headings)"/>
            </a:endParaRPr>
          </a:p>
        </p:txBody>
      </p:sp>
      <p:pic>
        <p:nvPicPr>
          <p:cNvPr id="7170" name="Picture 2" descr="A photo shows a technician installing the silencer band on the brake drum. The silencer band is also called vibration dampener strap.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3" y="1806838"/>
            <a:ext cx="6282256" cy="416503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99593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smtClean="0"/>
              <a:t>19. Be </a:t>
            </a:r>
            <a:r>
              <a:rPr lang="en-US" sz="2400" b="0" dirty="0"/>
              <a:t>sure the tool bit and clothing are away from </a:t>
            </a:r>
            <a:r>
              <a:rPr lang="en-US" sz="2400" b="0" dirty="0" smtClean="0"/>
              <a:t>the drum </a:t>
            </a:r>
            <a:r>
              <a:rPr lang="en-US" sz="2400" b="0" dirty="0"/>
              <a:t>and turn the brake lathe on.</a:t>
            </a:r>
            <a:endParaRPr lang="en-IN" sz="2400" dirty="0">
              <a:latin typeface="Arial (Headings)"/>
            </a:endParaRPr>
          </a:p>
        </p:txBody>
      </p:sp>
      <p:pic>
        <p:nvPicPr>
          <p:cNvPr id="7170" name="Picture 2" descr="A photo shows a technician turning on the lathe only after ensuring that the tool bit and technician’s clothing is away from the drum.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3" y="1806838"/>
            <a:ext cx="6282255" cy="416503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55787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30" y="309265"/>
            <a:ext cx="8229600" cy="1015663"/>
          </a:xfrm>
        </p:spPr>
        <p:txBody>
          <a:bodyPr wrap="square">
            <a:spAutoFit/>
          </a:bodyPr>
          <a:lstStyle/>
          <a:p>
            <a:r>
              <a:rPr lang="en-US" sz="2200" b="0" dirty="0" smtClean="0"/>
              <a:t>20. Center </a:t>
            </a:r>
            <a:r>
              <a:rPr lang="en-US" sz="2200" b="0" dirty="0"/>
              <a:t>the bit in the center of the brake surface </a:t>
            </a:r>
            <a:r>
              <a:rPr lang="en-US" sz="2200" b="0" dirty="0" smtClean="0"/>
              <a:t>of the </a:t>
            </a:r>
            <a:r>
              <a:rPr lang="en-US" sz="2200" b="0" dirty="0"/>
              <a:t>drum and rotate the control knob that </a:t>
            </a:r>
            <a:r>
              <a:rPr lang="en-US" sz="2200" b="0" dirty="0" smtClean="0"/>
              <a:t>moves the </a:t>
            </a:r>
            <a:r>
              <a:rPr lang="en-US" sz="2200" b="0" dirty="0"/>
              <a:t>bit into contact with the drum friction </a:t>
            </a:r>
            <a:r>
              <a:rPr lang="en-US" sz="2200" b="0" dirty="0" smtClean="0"/>
              <a:t>surface. This </a:t>
            </a:r>
            <a:r>
              <a:rPr lang="en-US" sz="2200" b="0" dirty="0"/>
              <a:t>should produce a light scratch cut.</a:t>
            </a:r>
            <a:endParaRPr lang="en-IN" sz="2200" dirty="0">
              <a:latin typeface="Arial (Headings)"/>
            </a:endParaRPr>
          </a:p>
        </p:txBody>
      </p:sp>
      <p:pic>
        <p:nvPicPr>
          <p:cNvPr id="7170" name="Picture 2" descr="A photo shows a technician setting the tool for the first scratch cut. The bit is centered in the center of the drum’s brake surface. The control knob is turned so that the tool bit just touches the drum friction surfac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3" y="1806838"/>
            <a:ext cx="6282255" cy="416503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43062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smtClean="0"/>
              <a:t>21. Turn </a:t>
            </a:r>
            <a:r>
              <a:rPr lang="en-US" sz="2400" b="0" dirty="0"/>
              <a:t>the lathe off.</a:t>
            </a:r>
            <a:endParaRPr lang="en-IN" sz="2400" dirty="0">
              <a:latin typeface="Arial (Headings)"/>
            </a:endParaRPr>
          </a:p>
        </p:txBody>
      </p:sp>
      <p:pic>
        <p:nvPicPr>
          <p:cNvPr id="7170" name="Picture 2" descr="A photo shows a technician turning on the lathe after the tool bit has just touched the drum friction surfac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4" y="1806838"/>
            <a:ext cx="6282253" cy="416503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17897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smtClean="0"/>
              <a:t>22. Observe </a:t>
            </a:r>
            <a:r>
              <a:rPr lang="en-US" sz="2400" b="0" dirty="0"/>
              <a:t>the scratch cut.</a:t>
            </a:r>
            <a:endParaRPr lang="en-IN" sz="2400" dirty="0">
              <a:latin typeface="Arial (Headings)"/>
            </a:endParaRPr>
          </a:p>
        </p:txBody>
      </p:sp>
      <p:pic>
        <p:nvPicPr>
          <p:cNvPr id="7170" name="Picture 2" descr="A photo shows a scratch on a drum made by a tool bit after turning on the lath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4" y="1806838"/>
            <a:ext cx="6282253" cy="416502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369495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smtClean="0"/>
              <a:t>23. Loosen </a:t>
            </a:r>
            <a:r>
              <a:rPr lang="en-US" sz="2400" b="0" dirty="0"/>
              <a:t>the spindle nut.</a:t>
            </a:r>
            <a:endParaRPr lang="en-IN" sz="2400" dirty="0">
              <a:latin typeface="Arial (Headings)"/>
            </a:endParaRPr>
          </a:p>
        </p:txBody>
      </p:sp>
      <p:pic>
        <p:nvPicPr>
          <p:cNvPr id="7170" name="Picture 2" descr="A photo shows a technician loosening the spindle as the first step in making a second scratch cut.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4" y="1806838"/>
            <a:ext cx="6282252" cy="416502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7876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a:latin typeface="+mj-lt"/>
              </a:rPr>
              <a:t>Figure 108.5 A heat-checked surface of a disc brake rotor</a:t>
            </a:r>
            <a:endParaRPr lang="en-US" dirty="0">
              <a:latin typeface="+mj-lt"/>
            </a:endParaRPr>
          </a:p>
        </p:txBody>
      </p:sp>
      <p:pic>
        <p:nvPicPr>
          <p:cNvPr id="6" name="Picture 2" descr="A photo shows a heat-checked surface of a disc brake rotor.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72044" y="1599959"/>
            <a:ext cx="5999915" cy="4505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026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57354"/>
            <a:ext cx="8229600" cy="369332"/>
          </a:xfrm>
        </p:spPr>
        <p:txBody>
          <a:bodyPr wrap="square">
            <a:spAutoFit/>
          </a:bodyPr>
          <a:lstStyle/>
          <a:p>
            <a:r>
              <a:rPr lang="en-US" sz="2400" b="0" dirty="0" smtClean="0"/>
              <a:t>24. Rotate </a:t>
            </a:r>
            <a:r>
              <a:rPr lang="en-US" sz="2400" b="0" dirty="0"/>
              <a:t>the drum 180° (one-half turn) on </a:t>
            </a:r>
            <a:r>
              <a:rPr lang="en-US" sz="2400" b="0" dirty="0" smtClean="0"/>
              <a:t>the spindle</a:t>
            </a:r>
            <a:r>
              <a:rPr lang="en-US" sz="2400" b="0" dirty="0"/>
              <a:t>.</a:t>
            </a:r>
            <a:endParaRPr lang="en-IN" sz="2400" dirty="0">
              <a:latin typeface="Arial (Headings)"/>
            </a:endParaRPr>
          </a:p>
        </p:txBody>
      </p:sp>
      <p:pic>
        <p:nvPicPr>
          <p:cNvPr id="7170" name="Picture 2" descr="A photo shows a technician rotating the drum by one eighty degrees or in a half circle on the spindle. This is the second step in the procedure for making the second scratch cut.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4" y="1824090"/>
            <a:ext cx="6282252" cy="416502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51321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smtClean="0"/>
              <a:t>25. Tighten </a:t>
            </a:r>
            <a:r>
              <a:rPr lang="en-US" sz="2400" b="0" dirty="0"/>
              <a:t>the spindle nut.</a:t>
            </a:r>
            <a:endParaRPr lang="en-IN" sz="2400" dirty="0">
              <a:latin typeface="Arial (Headings)"/>
            </a:endParaRPr>
          </a:p>
        </p:txBody>
      </p:sp>
      <p:pic>
        <p:nvPicPr>
          <p:cNvPr id="7170" name="Picture 2" descr="A photo shows a technician retightening the spindle nut after rotating the brake drum in a half circle. This is the third step in the procedure for making the second scratch cu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5" y="1806838"/>
            <a:ext cx="6282250" cy="416502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08910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smtClean="0"/>
              <a:t>26. Turn </a:t>
            </a:r>
            <a:r>
              <a:rPr lang="en-US" sz="2400" b="0" dirty="0"/>
              <a:t>the lathe on, rotate the control knob, and </a:t>
            </a:r>
            <a:r>
              <a:rPr lang="en-US" sz="2400" b="0" dirty="0" smtClean="0"/>
              <a:t>run the </a:t>
            </a:r>
            <a:r>
              <a:rPr lang="en-US" sz="2400" b="0" dirty="0"/>
              <a:t>cutter into the drum for another scratch cut.</a:t>
            </a:r>
            <a:endParaRPr lang="en-IN" sz="2400" dirty="0">
              <a:latin typeface="Arial (Headings)"/>
            </a:endParaRPr>
          </a:p>
        </p:txBody>
      </p:sp>
      <p:pic>
        <p:nvPicPr>
          <p:cNvPr id="7170" name="Picture 2" descr="A photo shows a technician just touching the drum with the tool bit by rotating the control knob and turning on the lathe. This is the fourth step in the procedure for making the second scratch cu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5" y="1806838"/>
            <a:ext cx="6282250" cy="416502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54190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29" y="152400"/>
            <a:ext cx="8229600" cy="1107996"/>
          </a:xfrm>
        </p:spPr>
        <p:txBody>
          <a:bodyPr wrap="square">
            <a:spAutoFit/>
          </a:bodyPr>
          <a:lstStyle/>
          <a:p>
            <a:r>
              <a:rPr lang="en-US" sz="2400" b="0" dirty="0" smtClean="0"/>
              <a:t>27. Observe </a:t>
            </a:r>
            <a:r>
              <a:rPr lang="en-US" sz="2400" b="0" dirty="0"/>
              <a:t>the scratch cut. If the second scratch cut </a:t>
            </a:r>
            <a:r>
              <a:rPr lang="en-US" sz="2400" b="0" dirty="0" smtClean="0"/>
              <a:t>is in </a:t>
            </a:r>
            <a:r>
              <a:rPr lang="en-US" sz="2400" b="0" dirty="0"/>
              <a:t>the same place as the first scratch cut or </a:t>
            </a:r>
            <a:r>
              <a:rPr lang="en-US" sz="2400" b="0" dirty="0" smtClean="0"/>
              <a:t>extends all </a:t>
            </a:r>
            <a:r>
              <a:rPr lang="en-US" sz="2400" b="0" dirty="0"/>
              <a:t>the way around the drum, the drum is </a:t>
            </a:r>
            <a:r>
              <a:rPr lang="en-US" sz="2400" b="0" dirty="0" smtClean="0"/>
              <a:t>correctly mounted </a:t>
            </a:r>
            <a:r>
              <a:rPr lang="en-US" sz="2400" b="0" dirty="0"/>
              <a:t>on the lathe.</a:t>
            </a:r>
            <a:endParaRPr lang="en-IN" sz="2400" dirty="0">
              <a:latin typeface="Arial (Headings)"/>
            </a:endParaRPr>
          </a:p>
        </p:txBody>
      </p:sp>
      <p:pic>
        <p:nvPicPr>
          <p:cNvPr id="7170" name="Picture 2" descr="A photo shows a scratch cut in the brake drum of a vehicl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5" y="1806838"/>
            <a:ext cx="6282249" cy="416502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29528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smtClean="0"/>
              <a:t>28. Adjust </a:t>
            </a:r>
            <a:r>
              <a:rPr lang="en-US" sz="2400" b="0" dirty="0"/>
              <a:t>the depth gauge to zero when the </a:t>
            </a:r>
            <a:r>
              <a:rPr lang="en-US" sz="2400" b="0" dirty="0" smtClean="0"/>
              <a:t>cutter just </a:t>
            </a:r>
            <a:r>
              <a:rPr lang="en-US" sz="2400" b="0" dirty="0"/>
              <a:t>touches the drum.</a:t>
            </a:r>
            <a:endParaRPr lang="en-IN" sz="2400" dirty="0">
              <a:latin typeface="Arial (Headings)"/>
            </a:endParaRPr>
          </a:p>
        </p:txBody>
      </p:sp>
      <p:pic>
        <p:nvPicPr>
          <p:cNvPr id="7170" name="Picture 2" descr="A photo shows a technician setting the depth gauge to zero when the cutter or tool bit just touches the drum."/>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5" y="1806838"/>
            <a:ext cx="6282249" cy="416502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89181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29" y="381000"/>
            <a:ext cx="8229600" cy="738664"/>
          </a:xfrm>
        </p:spPr>
        <p:txBody>
          <a:bodyPr wrap="square">
            <a:spAutoFit/>
          </a:bodyPr>
          <a:lstStyle/>
          <a:p>
            <a:r>
              <a:rPr lang="en-US" sz="2400" b="0" dirty="0" smtClean="0"/>
              <a:t>29. Run </a:t>
            </a:r>
            <a:r>
              <a:rPr lang="en-US" sz="2400" b="0" dirty="0"/>
              <a:t>the cutter all the way to the back surface </a:t>
            </a:r>
            <a:r>
              <a:rPr lang="en-US" sz="2400" b="0" dirty="0" smtClean="0"/>
              <a:t>of the </a:t>
            </a:r>
            <a:r>
              <a:rPr lang="en-US" sz="2400" b="0" dirty="0"/>
              <a:t>drum.</a:t>
            </a:r>
            <a:endParaRPr lang="en-IN" sz="2400" dirty="0">
              <a:latin typeface="Arial (Headings)"/>
            </a:endParaRPr>
          </a:p>
        </p:txBody>
      </p:sp>
      <p:pic>
        <p:nvPicPr>
          <p:cNvPr id="7170" name="Picture 2" descr="A photo shows a technician running the cutter all along to the rear surface of the drum.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6" y="1806838"/>
            <a:ext cx="6282247" cy="416502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41757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29" y="309265"/>
            <a:ext cx="8229600" cy="1015663"/>
          </a:xfrm>
        </p:spPr>
        <p:txBody>
          <a:bodyPr wrap="square">
            <a:spAutoFit/>
          </a:bodyPr>
          <a:lstStyle/>
          <a:p>
            <a:r>
              <a:rPr lang="en-US" sz="2200" b="0" dirty="0" smtClean="0"/>
              <a:t>30. Adjust </a:t>
            </a:r>
            <a:r>
              <a:rPr lang="en-US" sz="2200" b="0" dirty="0"/>
              <a:t>the depth of the cut and lock it in </a:t>
            </a:r>
            <a:r>
              <a:rPr lang="en-US" sz="2200" b="0" dirty="0" smtClean="0"/>
              <a:t>position by </a:t>
            </a:r>
            <a:r>
              <a:rPr lang="en-US" sz="2200" b="0" dirty="0"/>
              <a:t>turning the lock knob. Most vehicle </a:t>
            </a:r>
            <a:r>
              <a:rPr lang="en-US" sz="2200" b="0" dirty="0" smtClean="0"/>
              <a:t>manufacturers recommend </a:t>
            </a:r>
            <a:r>
              <a:rPr lang="en-US" sz="2200" b="0" dirty="0"/>
              <a:t>a rough cut depth should </a:t>
            </a:r>
            <a:r>
              <a:rPr lang="en-US" sz="2200" b="0" dirty="0" smtClean="0"/>
              <a:t>be 0.005–0.010 </a:t>
            </a:r>
            <a:r>
              <a:rPr lang="en-US" sz="2200" b="0" dirty="0"/>
              <a:t>inch and a finish cut of 0.002 inch.</a:t>
            </a:r>
            <a:endParaRPr lang="en-IN" sz="2200" dirty="0">
              <a:latin typeface="Arial (Headings)"/>
            </a:endParaRPr>
          </a:p>
        </p:txBody>
      </p:sp>
      <p:pic>
        <p:nvPicPr>
          <p:cNvPr id="7170" name="Picture 2" descr="A photo shows a technician adjusting the depth of cut of the tool bit and locking the tool in position by operating the lock knob.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6" y="1806838"/>
            <a:ext cx="6282247" cy="416502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24463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29" y="228600"/>
            <a:ext cx="8229600" cy="1107996"/>
          </a:xfrm>
        </p:spPr>
        <p:txBody>
          <a:bodyPr wrap="square">
            <a:spAutoFit/>
          </a:bodyPr>
          <a:lstStyle/>
          <a:p>
            <a:r>
              <a:rPr lang="en-US" sz="2400" b="0" dirty="0" smtClean="0"/>
              <a:t>31. Select </a:t>
            </a:r>
            <a:r>
              <a:rPr lang="en-US" sz="2400" b="0" dirty="0"/>
              <a:t>a fast-feed rate if performing a rough </a:t>
            </a:r>
            <a:r>
              <a:rPr lang="en-US" sz="2400" b="0" dirty="0" smtClean="0"/>
              <a:t>cut (0.006–0.016 </a:t>
            </a:r>
            <a:r>
              <a:rPr lang="en-US" sz="2400" b="0" dirty="0"/>
              <a:t>inch per revolution) or 0.002 inch </a:t>
            </a:r>
            <a:r>
              <a:rPr lang="en-US" sz="2400" b="0" dirty="0" smtClean="0"/>
              <a:t>per revolution </a:t>
            </a:r>
            <a:r>
              <a:rPr lang="en-US" sz="2400" b="0" dirty="0"/>
              <a:t>for a finish cut.</a:t>
            </a:r>
            <a:endParaRPr lang="en-IN" sz="2400" dirty="0">
              <a:latin typeface="Arial (Headings)"/>
            </a:endParaRPr>
          </a:p>
        </p:txBody>
      </p:sp>
      <p:pic>
        <p:nvPicPr>
          <p:cNvPr id="7170" name="Picture 2" descr="A photo shows a technician adjusting recommended feed rates in brake drum machining.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6" y="1806838"/>
            <a:ext cx="6282246" cy="416502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14297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29" y="457200"/>
            <a:ext cx="8229600" cy="738664"/>
          </a:xfrm>
        </p:spPr>
        <p:txBody>
          <a:bodyPr wrap="square">
            <a:spAutoFit/>
          </a:bodyPr>
          <a:lstStyle/>
          <a:p>
            <a:r>
              <a:rPr lang="en-US" sz="2400" b="0" dirty="0" smtClean="0"/>
              <a:t>32. Turn </a:t>
            </a:r>
            <a:r>
              <a:rPr lang="en-US" sz="2400" b="0" dirty="0"/>
              <a:t>the lock knob to keep the feed </a:t>
            </a:r>
            <a:r>
              <a:rPr lang="en-US" sz="2400" b="0" dirty="0" smtClean="0"/>
              <a:t>adjustment from </a:t>
            </a:r>
            <a:r>
              <a:rPr lang="en-US" sz="2400" b="0" dirty="0"/>
              <a:t>changing.</a:t>
            </a:r>
            <a:endParaRPr lang="en-IN" sz="2400" dirty="0">
              <a:latin typeface="Arial (Headings)"/>
            </a:endParaRPr>
          </a:p>
        </p:txBody>
      </p:sp>
      <p:pic>
        <p:nvPicPr>
          <p:cNvPr id="7170" name="Picture 2" descr="A photo shows a technician turning the lock knob to prevent the set feed rate from changing.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6" y="1806838"/>
            <a:ext cx="6282246" cy="416502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10773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smtClean="0"/>
              <a:t>33. Engage </a:t>
            </a:r>
            <a:r>
              <a:rPr lang="en-US" sz="2400" b="0" dirty="0"/>
              <a:t>the automatic feed.</a:t>
            </a:r>
            <a:endParaRPr lang="en-IN" sz="2400" dirty="0">
              <a:latin typeface="Arial (Headings)"/>
            </a:endParaRPr>
          </a:p>
        </p:txBody>
      </p:sp>
      <p:pic>
        <p:nvPicPr>
          <p:cNvPr id="7170" name="Picture 2" descr="A photo shows a technician engaging the automatic feed after locking the feed rate knob.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7" y="1806838"/>
            <a:ext cx="6282244" cy="416502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6068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mj-lt"/>
              </a:rPr>
              <a:t>QUESTION 1: </a:t>
            </a:r>
            <a:r>
              <a:rPr lang="en-US" sz="4000" dirty="0" smtClean="0">
                <a:solidFill>
                  <a:srgbClr val="F8F9D3"/>
                </a:solidFill>
                <a:latin typeface="+mj-lt"/>
              </a:rPr>
              <a:t>?</a:t>
            </a:r>
            <a:endParaRPr lang="en-US" dirty="0">
              <a:solidFill>
                <a:srgbClr val="F8F9D3"/>
              </a:solidFill>
              <a:latin typeface="+mj-lt"/>
            </a:endParaRPr>
          </a:p>
        </p:txBody>
      </p:sp>
      <p:sp>
        <p:nvSpPr>
          <p:cNvPr id="3" name="Rectangle 2"/>
          <p:cNvSpPr/>
          <p:nvPr/>
        </p:nvSpPr>
        <p:spPr>
          <a:xfrm>
            <a:off x="76200" y="1999323"/>
            <a:ext cx="8534400" cy="1323439"/>
          </a:xfrm>
          <a:prstGeom prst="rect">
            <a:avLst/>
          </a:prstGeom>
        </p:spPr>
        <p:txBody>
          <a:bodyPr wrap="square">
            <a:spAutoFit/>
          </a:bodyPr>
          <a:lstStyle/>
          <a:p>
            <a:r>
              <a:rPr lang="en-US" sz="4000" dirty="0" smtClean="0">
                <a:solidFill>
                  <a:srgbClr val="000000"/>
                </a:solidFill>
              </a:rPr>
              <a:t>What are the four types of rotor damage?</a:t>
            </a:r>
            <a:endParaRPr lang="en-US" sz="4000" dirty="0">
              <a:solidFill>
                <a:srgbClr val="000000"/>
              </a:solidFill>
            </a:endParaRPr>
          </a:p>
        </p:txBody>
      </p:sp>
    </p:spTree>
    <p:extLst>
      <p:ext uri="{BB962C8B-B14F-4D97-AF65-F5344CB8AC3E}">
        <p14:creationId xmlns:p14="http://schemas.microsoft.com/office/powerpoint/2010/main" val="3056825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smtClean="0"/>
              <a:t>34. The </a:t>
            </a:r>
            <a:r>
              <a:rPr lang="en-US" sz="2400" b="0" dirty="0"/>
              <a:t>drum will automatically move as the </a:t>
            </a:r>
            <a:r>
              <a:rPr lang="en-US" sz="2400" b="0" dirty="0" smtClean="0"/>
              <a:t>tool remains </a:t>
            </a:r>
            <a:r>
              <a:rPr lang="en-US" sz="2400" b="0" dirty="0"/>
              <a:t>stationary to make the cut.</a:t>
            </a:r>
            <a:endParaRPr lang="en-IN" sz="2400" dirty="0">
              <a:latin typeface="Arial (Headings)"/>
            </a:endParaRPr>
          </a:p>
        </p:txBody>
      </p:sp>
      <p:pic>
        <p:nvPicPr>
          <p:cNvPr id="7170" name="Picture 2" descr="A photo shows the automatic rotation of the drum after the automatic feed is engaged. The tool remains stationary.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7" y="1806838"/>
            <a:ext cx="6282244" cy="416502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7378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smtClean="0"/>
              <a:t>35. Turn </a:t>
            </a:r>
            <a:r>
              <a:rPr lang="en-US" sz="2400" b="0" dirty="0"/>
              <a:t>the lathe off.</a:t>
            </a:r>
            <a:endParaRPr lang="en-IN" sz="2400" dirty="0">
              <a:latin typeface="Arial (Headings)"/>
            </a:endParaRPr>
          </a:p>
        </p:txBody>
      </p:sp>
      <p:pic>
        <p:nvPicPr>
          <p:cNvPr id="7170" name="Picture 2" descr="A photo shows a technician turning off the lathe after making the cuts.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7" y="1806838"/>
            <a:ext cx="6282243" cy="416502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43848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smtClean="0"/>
              <a:t>36. If </a:t>
            </a:r>
            <a:r>
              <a:rPr lang="en-US" sz="2400" b="0" dirty="0"/>
              <a:t>additional material must be removed, </a:t>
            </a:r>
            <a:r>
              <a:rPr lang="en-US" sz="2400" b="0" dirty="0" smtClean="0"/>
              <a:t>proceed with </a:t>
            </a:r>
            <a:r>
              <a:rPr lang="en-US" sz="2400" b="0" dirty="0"/>
              <a:t>the finish cut. Clean thoroughly before </a:t>
            </a:r>
            <a:r>
              <a:rPr lang="en-US" sz="2400" b="0" dirty="0" smtClean="0"/>
              <a:t>installing on </a:t>
            </a:r>
            <a:r>
              <a:rPr lang="en-US" sz="2400" b="0" dirty="0"/>
              <a:t>a vehicle.</a:t>
            </a:r>
            <a:endParaRPr lang="en-IN" sz="2400" dirty="0">
              <a:latin typeface="Arial (Headings)"/>
            </a:endParaRPr>
          </a:p>
        </p:txBody>
      </p:sp>
      <p:pic>
        <p:nvPicPr>
          <p:cNvPr id="7170" name="Picture 2" descr="A photo shows a technician making a finishing cut if additional material needs removal. The drum is cleaned carefully before installation.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7" y="1806838"/>
            <a:ext cx="6282243" cy="416502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40804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4000" dirty="0" smtClean="0">
                <a:latin typeface="+mj-lt"/>
              </a:rPr>
              <a:t>ROTOR MACHINING</a:t>
            </a:r>
            <a:endParaRPr lang="en-US" sz="4000" dirty="0">
              <a:latin typeface="+mj-lt"/>
            </a:endParaRP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5554945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smtClean="0"/>
              <a:t>1. Before </a:t>
            </a:r>
            <a:r>
              <a:rPr lang="en-US" sz="2400" b="0" dirty="0"/>
              <a:t>machining any rotor, use a micrometer and </a:t>
            </a:r>
            <a:r>
              <a:rPr lang="en-US" sz="2400" b="0" dirty="0" smtClean="0"/>
              <a:t>measure the </a:t>
            </a:r>
            <a:r>
              <a:rPr lang="en-US" sz="2400" b="0" dirty="0"/>
              <a:t>thickness of the rotor.</a:t>
            </a:r>
            <a:endParaRPr lang="en-IN" sz="2400" dirty="0">
              <a:latin typeface="Arial (Headings)"/>
            </a:endParaRPr>
          </a:p>
        </p:txBody>
      </p:sp>
      <p:pic>
        <p:nvPicPr>
          <p:cNvPr id="7170" name="Picture 2" descr="A photo shows a technician measuring rotor thickness with a micrometer before machining th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8" y="1806838"/>
            <a:ext cx="6282241" cy="416502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38246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28" y="457200"/>
            <a:ext cx="8229600" cy="738664"/>
          </a:xfrm>
        </p:spPr>
        <p:txBody>
          <a:bodyPr wrap="square">
            <a:spAutoFit/>
          </a:bodyPr>
          <a:lstStyle/>
          <a:p>
            <a:r>
              <a:rPr lang="en-US" sz="2400" b="0" dirty="0" smtClean="0"/>
              <a:t>2. Check </a:t>
            </a:r>
            <a:r>
              <a:rPr lang="en-US" sz="2400" b="0" dirty="0"/>
              <a:t>the specifications for the minimum </a:t>
            </a:r>
            <a:r>
              <a:rPr lang="en-US" sz="2400" b="0" dirty="0" smtClean="0"/>
              <a:t>allowable thickness</a:t>
            </a:r>
            <a:r>
              <a:rPr lang="en-US" sz="2400" b="0" dirty="0"/>
              <a:t>.</a:t>
            </a:r>
            <a:endParaRPr lang="en-IN" sz="2400" dirty="0">
              <a:latin typeface="Arial (Headings)"/>
            </a:endParaRPr>
          </a:p>
        </p:txBody>
      </p:sp>
      <p:pic>
        <p:nvPicPr>
          <p:cNvPr id="7170" name="Picture 2" descr="The photo shows minimum permissible:&#10;1. nominal thickness as 1.03 inches;&#10;2. minimum refinish thickness as 0.972 inches;&#10;3. thickness variation or parallelism as 0.0005 inches; &#10;4. lateral run out as 0.003 inches; and &#10;5. finish as between ten and eighty micro inches.&#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8" y="1806838"/>
            <a:ext cx="6282241" cy="416502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89537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28" y="152400"/>
            <a:ext cx="8229600" cy="1107996"/>
          </a:xfrm>
        </p:spPr>
        <p:txBody>
          <a:bodyPr wrap="square">
            <a:spAutoFit/>
          </a:bodyPr>
          <a:lstStyle/>
          <a:p>
            <a:r>
              <a:rPr lang="en-US" sz="2400" b="0" dirty="0" smtClean="0"/>
              <a:t>3. Visually </a:t>
            </a:r>
            <a:r>
              <a:rPr lang="en-US" sz="2400" b="0" dirty="0"/>
              <a:t>check the rotor for evidence of heat cracks </a:t>
            </a:r>
            <a:r>
              <a:rPr lang="en-US" sz="2400" b="0" dirty="0" smtClean="0"/>
              <a:t>or hard </a:t>
            </a:r>
            <a:r>
              <a:rPr lang="en-US" sz="2400" b="0" dirty="0"/>
              <a:t>spots that would require replacement (rather </a:t>
            </a:r>
            <a:r>
              <a:rPr lang="en-US" sz="2400" b="0" dirty="0" smtClean="0"/>
              <a:t>than machining</a:t>
            </a:r>
            <a:r>
              <a:rPr lang="en-US" sz="2400" b="0" dirty="0"/>
              <a:t>) of the rotor.</a:t>
            </a:r>
            <a:endParaRPr lang="en-IN" sz="2400" dirty="0">
              <a:latin typeface="Arial (Headings)"/>
            </a:endParaRPr>
          </a:p>
        </p:txBody>
      </p:sp>
      <p:pic>
        <p:nvPicPr>
          <p:cNvPr id="7170" name="Picture 2" descr="A photo shows a technician visually checking of rotor for heat cracks and hard spot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8" y="1806838"/>
            <a:ext cx="6282240" cy="416502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30362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smtClean="0"/>
              <a:t>4. After </a:t>
            </a:r>
            <a:r>
              <a:rPr lang="en-US" sz="2400" b="0" dirty="0"/>
              <a:t>removing the grease seal and bearings, </a:t>
            </a:r>
            <a:r>
              <a:rPr lang="en-US" sz="2400" b="0" dirty="0" smtClean="0"/>
              <a:t>remove the </a:t>
            </a:r>
            <a:r>
              <a:rPr lang="en-US" sz="2400" b="0" dirty="0"/>
              <a:t>grease from the bearing races.</a:t>
            </a:r>
            <a:endParaRPr lang="en-IN" sz="2400" dirty="0">
              <a:latin typeface="Arial (Headings)"/>
            </a:endParaRPr>
          </a:p>
        </p:txBody>
      </p:sp>
      <p:pic>
        <p:nvPicPr>
          <p:cNvPr id="7170" name="Picture 2" descr="A photo shows a technician removing grease from the bearing races of a brake rotor after removing the grease seal and bearing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8" y="1806838"/>
            <a:ext cx="6282240" cy="416502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99785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smtClean="0"/>
              <a:t>5. Clean </a:t>
            </a:r>
            <a:r>
              <a:rPr lang="en-US" sz="2400" b="0" dirty="0"/>
              <a:t>and inspect the brake lathe spindle for damage </a:t>
            </a:r>
            <a:r>
              <a:rPr lang="en-US" sz="2400" b="0" dirty="0" smtClean="0"/>
              <a:t>or burrs </a:t>
            </a:r>
            <a:r>
              <a:rPr lang="en-US" sz="2400" b="0" dirty="0"/>
              <a:t>that could affect its accuracy.</a:t>
            </a:r>
            <a:endParaRPr lang="en-IN" sz="2400" dirty="0">
              <a:latin typeface="Arial (Headings)"/>
            </a:endParaRPr>
          </a:p>
        </p:txBody>
      </p:sp>
      <p:pic>
        <p:nvPicPr>
          <p:cNvPr id="7170" name="Picture 2" descr="A photo illustrates a technician cleaning and inspecting a brake lathe spindle for burrs or damage which affect its accuracy when machining brake rotor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9" y="1806838"/>
            <a:ext cx="6282238" cy="416502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76949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smtClean="0"/>
              <a:t>6. Select </a:t>
            </a:r>
            <a:r>
              <a:rPr lang="en-US" sz="2400" b="0" dirty="0"/>
              <a:t>a tapered cone adapter that fits the inner </a:t>
            </a:r>
            <a:r>
              <a:rPr lang="en-US" sz="2400" b="0" dirty="0" smtClean="0"/>
              <a:t>bearing race</a:t>
            </a:r>
            <a:r>
              <a:rPr lang="en-US" sz="2400" b="0" dirty="0"/>
              <a:t>.</a:t>
            </a:r>
            <a:endParaRPr lang="en-IN" sz="2400" dirty="0">
              <a:latin typeface="Arial (Headings)"/>
            </a:endParaRPr>
          </a:p>
        </p:txBody>
      </p:sp>
      <p:pic>
        <p:nvPicPr>
          <p:cNvPr id="7170" name="Picture 2" descr="A photo shows a technician selecting a taper cone adapter which fits in the inner bearing race of the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9" y="1806838"/>
            <a:ext cx="6282238" cy="416501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0630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mj-lt"/>
              </a:rPr>
              <a:t>ANSWER 1:</a:t>
            </a:r>
            <a:endParaRPr lang="en-US" sz="3200" dirty="0">
              <a:solidFill>
                <a:srgbClr val="F8F9D3"/>
              </a:solidFill>
              <a:latin typeface="+mj-lt"/>
            </a:endParaRPr>
          </a:p>
        </p:txBody>
      </p:sp>
      <p:sp>
        <p:nvSpPr>
          <p:cNvPr id="6" name="Rectangle 5"/>
          <p:cNvSpPr/>
          <p:nvPr/>
        </p:nvSpPr>
        <p:spPr>
          <a:xfrm>
            <a:off x="304800" y="1954959"/>
            <a:ext cx="8534400" cy="1323439"/>
          </a:xfrm>
          <a:prstGeom prst="rect">
            <a:avLst/>
          </a:prstGeom>
        </p:spPr>
        <p:txBody>
          <a:bodyPr wrap="square">
            <a:spAutoFit/>
          </a:bodyPr>
          <a:lstStyle/>
          <a:p>
            <a:r>
              <a:rPr lang="en-US" sz="4000" dirty="0" smtClean="0">
                <a:solidFill>
                  <a:srgbClr val="000000"/>
                </a:solidFill>
              </a:rPr>
              <a:t>Scoring, cracking, heat checking and hard spots. </a:t>
            </a:r>
            <a:endParaRPr lang="en-US" sz="4000" dirty="0">
              <a:solidFill>
                <a:srgbClr val="000000"/>
              </a:solidFill>
            </a:endParaRPr>
          </a:p>
        </p:txBody>
      </p:sp>
    </p:spTree>
    <p:extLst>
      <p:ext uri="{BB962C8B-B14F-4D97-AF65-F5344CB8AC3E}">
        <p14:creationId xmlns:p14="http://schemas.microsoft.com/office/powerpoint/2010/main" val="2582820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smtClean="0"/>
              <a:t>7. Slide </a:t>
            </a:r>
            <a:r>
              <a:rPr lang="en-US" sz="2400" b="0" dirty="0"/>
              <a:t>the cone adapter onto the brake lathe spindle.</a:t>
            </a:r>
            <a:endParaRPr lang="en-IN" sz="2400" dirty="0">
              <a:latin typeface="Arial (Headings)"/>
            </a:endParaRPr>
          </a:p>
        </p:txBody>
      </p:sp>
      <p:pic>
        <p:nvPicPr>
          <p:cNvPr id="7170" name="Picture 2" descr="A photo shows a technician sliding a cone adapter on the brake lathe spindle for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0" y="1806838"/>
            <a:ext cx="6282236" cy="416501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41697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smtClean="0"/>
              <a:t>8. Select </a:t>
            </a:r>
            <a:r>
              <a:rPr lang="en-US" sz="2400" b="0" dirty="0"/>
              <a:t>the proper size cone adapter for the </a:t>
            </a:r>
            <a:r>
              <a:rPr lang="en-US" sz="2400" b="0" dirty="0" smtClean="0"/>
              <a:t>smaller outer </a:t>
            </a:r>
            <a:r>
              <a:rPr lang="en-US" sz="2400" b="0" dirty="0"/>
              <a:t>wheel bearing race.</a:t>
            </a:r>
            <a:endParaRPr lang="en-IN" sz="2400" dirty="0">
              <a:latin typeface="Arial (Headings)"/>
            </a:endParaRPr>
          </a:p>
        </p:txBody>
      </p:sp>
      <p:pic>
        <p:nvPicPr>
          <p:cNvPr id="7170" name="Picture 2" descr="A photo shows a technician choosing a cone adapter of the correct size for the smaller outer wheel bearing race of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0" y="1806838"/>
            <a:ext cx="6282236" cy="416501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59923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27" y="228600"/>
            <a:ext cx="8229600" cy="1107996"/>
          </a:xfrm>
        </p:spPr>
        <p:txBody>
          <a:bodyPr wrap="square">
            <a:spAutoFit/>
          </a:bodyPr>
          <a:lstStyle/>
          <a:p>
            <a:r>
              <a:rPr lang="en-US" sz="2400" b="0" dirty="0" smtClean="0"/>
              <a:t>9. Place </a:t>
            </a:r>
            <a:r>
              <a:rPr lang="en-US" sz="2400" b="0" dirty="0"/>
              <a:t>the rotor onto the large cone adapter and </a:t>
            </a:r>
            <a:r>
              <a:rPr lang="en-US" sz="2400" b="0" dirty="0" smtClean="0"/>
              <a:t>then slide </a:t>
            </a:r>
            <a:r>
              <a:rPr lang="en-US" sz="2400" b="0" dirty="0"/>
              <a:t>the small cone adapter into the outer </a:t>
            </a:r>
            <a:r>
              <a:rPr lang="en-US" sz="2400" b="0" dirty="0" smtClean="0"/>
              <a:t>wheel bearing</a:t>
            </a:r>
            <a:r>
              <a:rPr lang="en-US" sz="2400" b="0" dirty="0"/>
              <a:t/>
            </a:r>
            <a:br>
              <a:rPr lang="en-US" sz="2400" b="0" dirty="0"/>
            </a:br>
            <a:r>
              <a:rPr lang="en-US" sz="2400" b="0" dirty="0"/>
              <a:t>race.</a:t>
            </a:r>
            <a:endParaRPr lang="en-IN" sz="2400" dirty="0">
              <a:latin typeface="Arial (Headings)"/>
            </a:endParaRPr>
          </a:p>
        </p:txBody>
      </p:sp>
      <p:pic>
        <p:nvPicPr>
          <p:cNvPr id="7170" name="Picture 2" descr="A photo shows a technician placing the brake rotor on a large cone adapter followed by sliding the small cone adapter into the outer wheel bearing race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0" y="1806838"/>
            <a:ext cx="6282235" cy="416501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44656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smtClean="0"/>
              <a:t>10. Install </a:t>
            </a:r>
            <a:r>
              <a:rPr lang="en-US" sz="2400" b="0" dirty="0"/>
              <a:t>the self-aligning spacer (SAS) and </a:t>
            </a:r>
            <a:r>
              <a:rPr lang="en-US" sz="2400" b="0" dirty="0" smtClean="0"/>
              <a:t>spindle nut</a:t>
            </a:r>
            <a:r>
              <a:rPr lang="en-US" sz="2400" b="0" dirty="0"/>
              <a:t>.</a:t>
            </a:r>
            <a:endParaRPr lang="en-IN" sz="2400" dirty="0">
              <a:latin typeface="Arial (Headings)"/>
            </a:endParaRPr>
          </a:p>
        </p:txBody>
      </p:sp>
      <p:pic>
        <p:nvPicPr>
          <p:cNvPr id="7170" name="Picture 2" descr="A photo shows a technician installing a self-aligning spacer and spindle nut after sliding the small cone adapter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0" y="1806838"/>
            <a:ext cx="6282235" cy="416501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31015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smtClean="0"/>
              <a:t>11. Tighten </a:t>
            </a:r>
            <a:r>
              <a:rPr lang="en-US" sz="2400" b="0" dirty="0"/>
              <a:t>the spindle nut (usually left-hand threads).</a:t>
            </a:r>
            <a:endParaRPr lang="en-IN" sz="2400" dirty="0">
              <a:latin typeface="Arial (Headings)"/>
            </a:endParaRPr>
          </a:p>
        </p:txBody>
      </p:sp>
      <p:pic>
        <p:nvPicPr>
          <p:cNvPr id="7170" name="Picture 2" descr="A photo shows a technician tightening the spindle nut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1" y="1806838"/>
            <a:ext cx="6282233" cy="416501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04273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smtClean="0"/>
              <a:t>12. If </a:t>
            </a:r>
            <a:r>
              <a:rPr lang="en-US" sz="2400" b="0" dirty="0"/>
              <a:t>a </a:t>
            </a:r>
            <a:r>
              <a:rPr lang="en-US" sz="2400" b="0" dirty="0" err="1"/>
              <a:t>hubless</a:t>
            </a:r>
            <a:r>
              <a:rPr lang="en-US" sz="2400" b="0" dirty="0"/>
              <a:t> rotor is being machined, be sure </a:t>
            </a:r>
            <a:r>
              <a:rPr lang="en-US" sz="2400" b="0" dirty="0" smtClean="0"/>
              <a:t>to thoroughly </a:t>
            </a:r>
            <a:r>
              <a:rPr lang="en-US" sz="2400" b="0" dirty="0"/>
              <a:t>clean the inside surface.</a:t>
            </a:r>
            <a:endParaRPr lang="en-IN" sz="2400" dirty="0">
              <a:latin typeface="Arial (Headings)"/>
            </a:endParaRPr>
          </a:p>
        </p:txBody>
      </p:sp>
      <p:pic>
        <p:nvPicPr>
          <p:cNvPr id="7170" name="Picture 2" descr="A photo shows a technician thoroughly cleaning the inside surface of a hubless rotor before machining i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1" y="1806838"/>
            <a:ext cx="6282233" cy="416501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98982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smtClean="0"/>
              <a:t>13. Also </a:t>
            </a:r>
            <a:r>
              <a:rPr lang="en-US" sz="2400" b="0" dirty="0"/>
              <a:t>remove all rust from the other side of </a:t>
            </a:r>
            <a:r>
              <a:rPr lang="en-US" sz="2400" b="0" dirty="0" smtClean="0"/>
              <a:t>the </a:t>
            </a:r>
            <a:r>
              <a:rPr lang="en-US" sz="2400" b="0" dirty="0" err="1" smtClean="0"/>
              <a:t>hubless</a:t>
            </a:r>
            <a:r>
              <a:rPr lang="en-US" sz="2400" b="0" dirty="0" smtClean="0"/>
              <a:t> </a:t>
            </a:r>
            <a:r>
              <a:rPr lang="en-US" sz="2400" b="0" dirty="0"/>
              <a:t>rotor.</a:t>
            </a:r>
            <a:endParaRPr lang="en-IN" sz="2400" dirty="0">
              <a:latin typeface="Arial (Headings)"/>
            </a:endParaRPr>
          </a:p>
        </p:txBody>
      </p:sp>
      <p:pic>
        <p:nvPicPr>
          <p:cNvPr id="7170" name="Picture 2" descr="A photo shows a technician removing all rust from the other side of the inside surface of a hubless rotor when machining i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1" y="1806838"/>
            <a:ext cx="6282232" cy="416501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10720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smtClean="0"/>
              <a:t>14. Select </a:t>
            </a:r>
            <a:r>
              <a:rPr lang="en-US" sz="2400" b="0" dirty="0"/>
              <a:t>the proper centering cone for the hole in </a:t>
            </a:r>
            <a:r>
              <a:rPr lang="en-US" sz="2400" b="0" dirty="0" smtClean="0"/>
              <a:t>the center </a:t>
            </a:r>
            <a:r>
              <a:rPr lang="en-US" sz="2400" b="0" dirty="0"/>
              <a:t>of the hub.</a:t>
            </a:r>
            <a:endParaRPr lang="en-IN" sz="2400" dirty="0">
              <a:latin typeface="Arial (Headings)"/>
            </a:endParaRPr>
          </a:p>
        </p:txBody>
      </p:sp>
      <p:pic>
        <p:nvPicPr>
          <p:cNvPr id="7170" name="Picture 2" descr="A photo shows a technician selecting the correct sized centering cone for the hole in the center of the hum of a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1" y="1806838"/>
            <a:ext cx="6282232" cy="416501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121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smtClean="0"/>
              <a:t>15. Select </a:t>
            </a:r>
            <a:r>
              <a:rPr lang="en-US" sz="2400" b="0" dirty="0"/>
              <a:t>the proper size cone-shaped </a:t>
            </a:r>
            <a:r>
              <a:rPr lang="en-US" sz="2400" b="0" dirty="0" err="1"/>
              <a:t>hubless</a:t>
            </a:r>
            <a:r>
              <a:rPr lang="en-US" sz="2400" b="0" dirty="0"/>
              <a:t> </a:t>
            </a:r>
            <a:r>
              <a:rPr lang="en-US" sz="2400" b="0" dirty="0" smtClean="0"/>
              <a:t>adapter and </a:t>
            </a:r>
            <a:r>
              <a:rPr lang="en-US" sz="2400" b="0" dirty="0"/>
              <a:t>the tapered centering cone with a spring </a:t>
            </a:r>
            <a:r>
              <a:rPr lang="en-US" sz="2400" b="0" dirty="0" smtClean="0"/>
              <a:t>in between</a:t>
            </a:r>
            <a:r>
              <a:rPr lang="en-US" sz="2400" b="0" dirty="0"/>
              <a:t>.</a:t>
            </a:r>
            <a:endParaRPr lang="en-IN" sz="2400" dirty="0">
              <a:latin typeface="Arial (Headings)"/>
            </a:endParaRPr>
          </a:p>
        </p:txBody>
      </p:sp>
      <p:pic>
        <p:nvPicPr>
          <p:cNvPr id="7170" name="Picture 2" descr="A photo shows a technician choosing the proper sized cone shaped hubless adapter and tapered centering cone with a spring in between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2" y="1806838"/>
            <a:ext cx="6282230" cy="416501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54588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smtClean="0"/>
              <a:t>16. After </a:t>
            </a:r>
            <a:r>
              <a:rPr lang="en-US" sz="2400" b="0" dirty="0"/>
              <a:t>sliding the rotor over the centering </a:t>
            </a:r>
            <a:r>
              <a:rPr lang="en-US" sz="2400" b="0" dirty="0" smtClean="0"/>
              <a:t>cone, install </a:t>
            </a:r>
            <a:r>
              <a:rPr lang="en-US" sz="2400" b="0" dirty="0"/>
              <a:t>the matching </a:t>
            </a:r>
            <a:r>
              <a:rPr lang="en-US" sz="2400" b="0" dirty="0" err="1"/>
              <a:t>hubless</a:t>
            </a:r>
            <a:r>
              <a:rPr lang="en-US" sz="2400" b="0" dirty="0"/>
              <a:t> adapter.</a:t>
            </a:r>
            <a:endParaRPr lang="en-IN" sz="2400" dirty="0">
              <a:latin typeface="Arial (Headings)"/>
            </a:endParaRPr>
          </a:p>
        </p:txBody>
      </p:sp>
      <p:pic>
        <p:nvPicPr>
          <p:cNvPr id="7170" name="Picture 2" descr="A photo shows a technician installing a matching hubless adapter after sliding in the rotor over the centering cone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2" y="1806838"/>
            <a:ext cx="6282230" cy="416501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5090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Figure 108.6 These dark hard spots are created by heat that actually changes the metallurgy of the cast-iron drum. Most experts recommend replacement of any brake drum that has these hard spots</a:t>
            </a:r>
          </a:p>
        </p:txBody>
      </p:sp>
      <p:pic>
        <p:nvPicPr>
          <p:cNvPr id="3" name="Picture 2" descr="A photo shows hard dark spots on a cast iron brake drum as a result of excessive heat which changes the composition of the drum.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86357" y="2133600"/>
            <a:ext cx="4171286" cy="3550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778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smtClean="0"/>
              <a:t>17. Install </a:t>
            </a:r>
            <a:r>
              <a:rPr lang="en-US" sz="2400" b="0" dirty="0"/>
              <a:t>the self-aligning spacer (SAS) and </a:t>
            </a:r>
            <a:r>
              <a:rPr lang="en-US" sz="2400" b="0" dirty="0" smtClean="0"/>
              <a:t>spindle nut</a:t>
            </a:r>
            <a:r>
              <a:rPr lang="en-US" sz="2400" b="0" dirty="0"/>
              <a:t>.</a:t>
            </a:r>
            <a:endParaRPr lang="en-IN" sz="2400" dirty="0">
              <a:latin typeface="Arial (Headings)"/>
            </a:endParaRPr>
          </a:p>
        </p:txBody>
      </p:sp>
      <p:pic>
        <p:nvPicPr>
          <p:cNvPr id="7170" name="Picture 2" descr="A photo shows a technician installing the self-aligning spacer and spindle nut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2" y="1806838"/>
            <a:ext cx="6282229" cy="416501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51657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smtClean="0"/>
              <a:t>18. After </a:t>
            </a:r>
            <a:r>
              <a:rPr lang="en-US" sz="2400" b="0" dirty="0"/>
              <a:t>the rotor has been secured to the brake </a:t>
            </a:r>
            <a:r>
              <a:rPr lang="en-US" sz="2400" b="0" dirty="0" smtClean="0"/>
              <a:t>lathe spindle</a:t>
            </a:r>
            <a:r>
              <a:rPr lang="en-US" sz="2400" b="0" dirty="0"/>
              <a:t>, install the noise silencer band (dampener).</a:t>
            </a:r>
            <a:endParaRPr lang="en-IN" sz="2400" dirty="0">
              <a:latin typeface="Arial (Headings)"/>
            </a:endParaRPr>
          </a:p>
        </p:txBody>
      </p:sp>
      <p:pic>
        <p:nvPicPr>
          <p:cNvPr id="7170" name="Picture 2" descr="A photo shows a technician installing a noise silencer band after fastening the rotor to the brake lathe spindle. The silencer band is also called dampene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2" y="1806838"/>
            <a:ext cx="6282229" cy="416501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81429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smtClean="0"/>
              <a:t>19. Carefully </a:t>
            </a:r>
            <a:r>
              <a:rPr lang="en-US" sz="2400" b="0" dirty="0"/>
              <a:t>inspect the cutting bits and replace, </a:t>
            </a:r>
            <a:r>
              <a:rPr lang="en-US" sz="2400" b="0" dirty="0" smtClean="0"/>
              <a:t>if necessary</a:t>
            </a:r>
            <a:r>
              <a:rPr lang="en-US" sz="2400" b="0" dirty="0"/>
              <a:t>.</a:t>
            </a:r>
            <a:endParaRPr lang="en-IN" sz="2400" dirty="0">
              <a:latin typeface="Arial (Headings)"/>
            </a:endParaRPr>
          </a:p>
        </p:txBody>
      </p:sp>
      <p:pic>
        <p:nvPicPr>
          <p:cNvPr id="7170" name="Picture 2" descr="A photo shows the careful inspection of cutting bit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3" y="1806838"/>
            <a:ext cx="6282227" cy="416501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54235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smtClean="0"/>
              <a:t>20. Loosen </a:t>
            </a:r>
            <a:r>
              <a:rPr lang="en-US" sz="2400" b="0" dirty="0"/>
              <a:t>the tool holder arm.</a:t>
            </a:r>
            <a:endParaRPr lang="en-IN" sz="2400" dirty="0">
              <a:latin typeface="Arial (Headings)"/>
            </a:endParaRPr>
          </a:p>
        </p:txBody>
      </p:sp>
      <p:pic>
        <p:nvPicPr>
          <p:cNvPr id="7170" name="Picture 2" descr="A photo shows a technician loosening the tool holder arm of the brake lathe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3" y="1806838"/>
            <a:ext cx="6282227" cy="416501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75651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smtClean="0"/>
              <a:t>21. Adjust </a:t>
            </a:r>
            <a:r>
              <a:rPr lang="en-US" sz="2400" b="0" dirty="0"/>
              <a:t>the twin cutter arm until the rotor </a:t>
            </a:r>
            <a:r>
              <a:rPr lang="en-US" sz="2400" b="0" dirty="0" smtClean="0"/>
              <a:t>is centered </a:t>
            </a:r>
            <a:r>
              <a:rPr lang="en-US" sz="2400" b="0" dirty="0"/>
              <a:t>between the two cutting bits.</a:t>
            </a:r>
            <a:endParaRPr lang="en-IN" sz="2400" dirty="0">
              <a:latin typeface="Arial (Headings)"/>
            </a:endParaRPr>
          </a:p>
        </p:txBody>
      </p:sp>
      <p:pic>
        <p:nvPicPr>
          <p:cNvPr id="7170" name="Picture 2" descr="A photo shows the adjustment of the twin cutter arm such that the rotor is centered between the two cutting bits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3" y="1806838"/>
            <a:ext cx="6282226" cy="416501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27742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smtClean="0"/>
              <a:t>22. Turn </a:t>
            </a:r>
            <a:r>
              <a:rPr lang="en-US" sz="2400" b="0" dirty="0"/>
              <a:t>the lathe on.</a:t>
            </a:r>
            <a:endParaRPr lang="en-IN" sz="2400" dirty="0">
              <a:latin typeface="Arial (Headings)"/>
            </a:endParaRPr>
          </a:p>
        </p:txBody>
      </p:sp>
      <p:pic>
        <p:nvPicPr>
          <p:cNvPr id="7170" name="Picture 2" descr="A photo shows a technician turning on the brake lathe after centering th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3" y="1806838"/>
            <a:ext cx="6282226" cy="416501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809114"/>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26" y="228600"/>
            <a:ext cx="8229600" cy="1107996"/>
          </a:xfrm>
        </p:spPr>
        <p:txBody>
          <a:bodyPr wrap="square">
            <a:spAutoFit/>
          </a:bodyPr>
          <a:lstStyle/>
          <a:p>
            <a:r>
              <a:rPr lang="en-US" sz="2400" b="0" dirty="0" smtClean="0"/>
              <a:t>23. Move </a:t>
            </a:r>
            <a:r>
              <a:rPr lang="en-US" sz="2400" b="0" dirty="0"/>
              <a:t>the cutter arm toward the center of the </a:t>
            </a:r>
            <a:r>
              <a:rPr lang="en-US" sz="2400" b="0" dirty="0" smtClean="0"/>
              <a:t>rotor, placing </a:t>
            </a:r>
            <a:r>
              <a:rPr lang="en-US" sz="2400" b="0" dirty="0"/>
              <a:t>the cutting bits in about the center of </a:t>
            </a:r>
            <a:r>
              <a:rPr lang="en-US" sz="2400" b="0" dirty="0" smtClean="0"/>
              <a:t>the friction </a:t>
            </a:r>
            <a:r>
              <a:rPr lang="en-US" sz="2400" b="0" dirty="0"/>
              <a:t>surface.</a:t>
            </a:r>
            <a:endParaRPr lang="en-IN" sz="2400" dirty="0">
              <a:latin typeface="Arial (Headings)"/>
            </a:endParaRPr>
          </a:p>
        </p:txBody>
      </p:sp>
      <p:pic>
        <p:nvPicPr>
          <p:cNvPr id="7170" name="Picture 2" descr="A photo shows a technician moving the cutter arm towards the center of the rotor for placing the cutting bits at the center of the friction surface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4" y="1806838"/>
            <a:ext cx="6282224" cy="416501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91240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smtClean="0"/>
              <a:t>24. Turn </a:t>
            </a:r>
            <a:r>
              <a:rPr lang="en-US" sz="2400" b="0" dirty="0"/>
              <a:t>one cutting bit into the surface of the </a:t>
            </a:r>
            <a:r>
              <a:rPr lang="en-US" sz="2400" b="0" dirty="0" smtClean="0"/>
              <a:t>rotor to </a:t>
            </a:r>
            <a:r>
              <a:rPr lang="en-US" sz="2400" b="0" dirty="0"/>
              <a:t>make a scratch cut. This step checks the </a:t>
            </a:r>
            <a:r>
              <a:rPr lang="en-US" sz="2400" b="0" dirty="0" smtClean="0"/>
              <a:t>lathe setup for accuracy</a:t>
            </a:r>
            <a:r>
              <a:rPr lang="en-US" sz="2400" b="0" dirty="0"/>
              <a:t>.</a:t>
            </a:r>
            <a:endParaRPr lang="en-IN" sz="2400" dirty="0">
              <a:latin typeface="Arial (Headings)"/>
            </a:endParaRPr>
          </a:p>
        </p:txBody>
      </p:sp>
      <p:pic>
        <p:nvPicPr>
          <p:cNvPr id="7170" name="Picture 2" descr="A photo shows a technician turning one cutting bit in the surface of the rotor to make the first scratch cut when machining a brake rotor. This step checks if the lathe is set up accurately."/>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4" y="1806838"/>
            <a:ext cx="6282224" cy="416501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764254"/>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smtClean="0"/>
              <a:t>25. Turn </a:t>
            </a:r>
            <a:r>
              <a:rPr lang="en-US" sz="2400" b="0" dirty="0"/>
              <a:t>the lathe off.</a:t>
            </a:r>
            <a:endParaRPr lang="en-IN" sz="2400" dirty="0">
              <a:latin typeface="Arial (Headings)"/>
            </a:endParaRPr>
          </a:p>
        </p:txBody>
      </p:sp>
      <p:pic>
        <p:nvPicPr>
          <p:cNvPr id="7170" name="Picture 2" descr="A photo shows a technician turning off the brake lathe after taking the first scratch cut when machining a brake rotor.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4" y="1806838"/>
            <a:ext cx="6282223" cy="416501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10449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smtClean="0"/>
              <a:t>26. Observe </a:t>
            </a:r>
            <a:r>
              <a:rPr lang="en-US" sz="2400" b="0" dirty="0"/>
              <a:t>the first scratch cut.</a:t>
            </a:r>
            <a:endParaRPr lang="en-IN" sz="2400" dirty="0">
              <a:latin typeface="Arial (Headings)"/>
            </a:endParaRPr>
          </a:p>
        </p:txBody>
      </p:sp>
      <p:pic>
        <p:nvPicPr>
          <p:cNvPr id="7170" name="Picture 2" descr="A photo shows a technician pointing out the first scratch cut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4" y="1806838"/>
            <a:ext cx="6282223" cy="416500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6576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BRAKE DRUM DISTORTION (1 OF 2)</a:t>
            </a:r>
            <a:endParaRPr lang="en-US" dirty="0">
              <a:latin typeface="+mj-lt"/>
            </a:endParaRPr>
          </a:p>
        </p:txBody>
      </p:sp>
      <p:sp>
        <p:nvSpPr>
          <p:cNvPr id="3" name="Content Placeholder 2"/>
          <p:cNvSpPr>
            <a:spLocks noGrp="1"/>
          </p:cNvSpPr>
          <p:nvPr>
            <p:ph idx="1"/>
          </p:nvPr>
        </p:nvSpPr>
        <p:spPr/>
        <p:txBody>
          <a:bodyPr/>
          <a:lstStyle/>
          <a:p>
            <a:r>
              <a:rPr lang="en-US" dirty="0" smtClean="0"/>
              <a:t>Drum Distortion</a:t>
            </a:r>
          </a:p>
          <a:p>
            <a:pPr lvl="1"/>
            <a:r>
              <a:rPr lang="en-US" dirty="0" smtClean="0"/>
              <a:t>Drum distortion occurs when </a:t>
            </a:r>
            <a:r>
              <a:rPr lang="en-US" dirty="0"/>
              <a:t>the </a:t>
            </a:r>
            <a:r>
              <a:rPr lang="en-US" dirty="0" smtClean="0"/>
              <a:t>friction surface </a:t>
            </a:r>
            <a:r>
              <a:rPr lang="en-US" dirty="0"/>
              <a:t>does not return to its proper shape, is no longer parallel </a:t>
            </a:r>
            <a:r>
              <a:rPr lang="en-US" dirty="0" smtClean="0"/>
              <a:t>to the axle</a:t>
            </a:r>
          </a:p>
          <a:p>
            <a:r>
              <a:rPr lang="en-US" dirty="0" smtClean="0"/>
              <a:t>Bellmouth Drums</a:t>
            </a:r>
          </a:p>
          <a:p>
            <a:pPr lvl="1"/>
            <a:r>
              <a:rPr lang="en-US" dirty="0" smtClean="0"/>
              <a:t>Occurs when </a:t>
            </a:r>
            <a:r>
              <a:rPr lang="en-US" dirty="0"/>
              <a:t>an open edge of a brake </a:t>
            </a:r>
            <a:r>
              <a:rPr lang="en-US" dirty="0" smtClean="0"/>
              <a:t>drum friction </a:t>
            </a:r>
            <a:r>
              <a:rPr lang="en-US" dirty="0"/>
              <a:t>surface has a larger diameter than the closed </a:t>
            </a:r>
            <a:r>
              <a:rPr lang="en-US" dirty="0" smtClean="0"/>
              <a:t>edge.</a:t>
            </a:r>
          </a:p>
          <a:p>
            <a:pPr lvl="1"/>
            <a:endParaRPr lang="en-US" dirty="0"/>
          </a:p>
        </p:txBody>
      </p:sp>
    </p:spTree>
    <p:extLst>
      <p:ext uri="{BB962C8B-B14F-4D97-AF65-F5344CB8AC3E}">
        <p14:creationId xmlns:p14="http://schemas.microsoft.com/office/powerpoint/2010/main" val="658966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smtClean="0"/>
              <a:t>27. Loosen </a:t>
            </a:r>
            <a:r>
              <a:rPr lang="en-US" sz="2400" b="0" dirty="0"/>
              <a:t>the spindle retaining nut.</a:t>
            </a:r>
            <a:endParaRPr lang="en-IN" sz="2400" dirty="0">
              <a:latin typeface="Arial (Headings)"/>
            </a:endParaRPr>
          </a:p>
        </p:txBody>
      </p:sp>
      <p:pic>
        <p:nvPicPr>
          <p:cNvPr id="7170" name="Picture 2" descr="A photo shows a technician loosening the spindle retaining nut after observing the first scratch cut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5" y="1806838"/>
            <a:ext cx="6282221" cy="416500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656255"/>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smtClean="0"/>
              <a:t>28. Rotate </a:t>
            </a:r>
            <a:r>
              <a:rPr lang="en-US" sz="2400" b="0" dirty="0"/>
              <a:t>the rotor 180° (one-half turn) on the </a:t>
            </a:r>
            <a:r>
              <a:rPr lang="en-US" sz="2400" b="0" dirty="0" smtClean="0"/>
              <a:t>spindle of </a:t>
            </a:r>
            <a:r>
              <a:rPr lang="en-US" sz="2400" b="0" dirty="0"/>
              <a:t>the brake lathe.</a:t>
            </a:r>
            <a:endParaRPr lang="en-IN" sz="2400" dirty="0">
              <a:latin typeface="Arial (Headings)"/>
            </a:endParaRPr>
          </a:p>
        </p:txBody>
      </p:sp>
      <p:pic>
        <p:nvPicPr>
          <p:cNvPr id="7170" name="Picture 2" descr="A photo shows a technician rotating the rotor through one eighty degrees or half circle after loosening the spindle nut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5" y="1806838"/>
            <a:ext cx="6282221" cy="416500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59697"/>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smtClean="0"/>
              <a:t>29. Tighten </a:t>
            </a:r>
            <a:r>
              <a:rPr lang="en-US" sz="2400" b="0" dirty="0"/>
              <a:t>the spindle nut.</a:t>
            </a:r>
            <a:endParaRPr lang="en-IN" sz="2400" dirty="0">
              <a:latin typeface="Arial (Headings)"/>
            </a:endParaRPr>
          </a:p>
        </p:txBody>
      </p:sp>
      <p:pic>
        <p:nvPicPr>
          <p:cNvPr id="7170" name="Picture 2" descr="A photo shows a technician re tightening a spindle nut after rotating the rotor through half circle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5" y="1806838"/>
            <a:ext cx="6282220" cy="416500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96426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smtClean="0"/>
              <a:t>30. Turn </a:t>
            </a:r>
            <a:r>
              <a:rPr lang="en-US" sz="2400" b="0" dirty="0"/>
              <a:t>the lathe back on and turn the cutting </a:t>
            </a:r>
            <a:r>
              <a:rPr lang="en-US" sz="2400" b="0" dirty="0" smtClean="0"/>
              <a:t>bit slightly </a:t>
            </a:r>
            <a:r>
              <a:rPr lang="en-US" sz="2400" b="0" dirty="0"/>
              <a:t>into the rotor until a second scratch </a:t>
            </a:r>
            <a:r>
              <a:rPr lang="en-US" sz="2400" b="0" dirty="0" smtClean="0"/>
              <a:t>cut is </a:t>
            </a:r>
            <a:r>
              <a:rPr lang="en-US" sz="2400" b="0" dirty="0"/>
              <a:t>made.</a:t>
            </a:r>
            <a:endParaRPr lang="en-IN" sz="2400" dirty="0">
              <a:latin typeface="Arial (Headings)"/>
            </a:endParaRPr>
          </a:p>
        </p:txBody>
      </p:sp>
      <p:pic>
        <p:nvPicPr>
          <p:cNvPr id="7170" name="Picture 2" descr="A photo shows a technician switching the lathe back on and just turning the cutting bit into the rotor till it makes the second scratch cut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5" y="1806838"/>
            <a:ext cx="6282220" cy="416500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78140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25" y="228600"/>
            <a:ext cx="8229600" cy="1107996"/>
          </a:xfrm>
        </p:spPr>
        <p:txBody>
          <a:bodyPr wrap="square">
            <a:spAutoFit/>
          </a:bodyPr>
          <a:lstStyle/>
          <a:p>
            <a:r>
              <a:rPr lang="en-US" sz="2400" b="0" dirty="0" smtClean="0"/>
              <a:t>31. If </a:t>
            </a:r>
            <a:r>
              <a:rPr lang="en-US" sz="2400" b="0" dirty="0"/>
              <a:t>the second scratch cut is in the same </a:t>
            </a:r>
            <a:r>
              <a:rPr lang="en-US" sz="2400" b="0" dirty="0" smtClean="0"/>
              <a:t>location as </a:t>
            </a:r>
            <a:r>
              <a:rPr lang="en-US" sz="2400" b="0" dirty="0"/>
              <a:t>the first scratch cut or extends all around </a:t>
            </a:r>
            <a:r>
              <a:rPr lang="en-US" sz="2400" b="0" dirty="0" smtClean="0"/>
              <a:t>the surface </a:t>
            </a:r>
            <a:r>
              <a:rPr lang="en-US" sz="2400" b="0" dirty="0"/>
              <a:t>of the rotor, then the rotor is </a:t>
            </a:r>
            <a:r>
              <a:rPr lang="en-US" sz="2400" b="0" dirty="0" smtClean="0"/>
              <a:t>properly installed </a:t>
            </a:r>
            <a:r>
              <a:rPr lang="en-US" sz="2400" b="0" dirty="0"/>
              <a:t>on the lathe.</a:t>
            </a:r>
            <a:endParaRPr lang="en-IN" sz="2400" dirty="0">
              <a:latin typeface="Arial (Headings)"/>
            </a:endParaRPr>
          </a:p>
        </p:txBody>
      </p:sp>
      <p:pic>
        <p:nvPicPr>
          <p:cNvPr id="7170" name="Picture 2" descr="A photo shows two scratch cuts in the same location. These scratch cuts also extend all around the surface of the rotor indicating the rotor is correctly mounted on the lath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6" y="1806838"/>
            <a:ext cx="6282218" cy="416500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405970"/>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smtClean="0"/>
              <a:t>32. Start </a:t>
            </a:r>
            <a:r>
              <a:rPr lang="en-US" sz="2400" b="0" dirty="0"/>
              <a:t>the machining process by moving the </a:t>
            </a:r>
            <a:r>
              <a:rPr lang="en-US" sz="2400" b="0" dirty="0" smtClean="0"/>
              <a:t>twin cutters </a:t>
            </a:r>
            <a:r>
              <a:rPr lang="en-US" sz="2400" b="0" dirty="0"/>
              <a:t>to about the center of the rotor </a:t>
            </a:r>
            <a:r>
              <a:rPr lang="en-US" sz="2400" b="0" dirty="0" smtClean="0"/>
              <a:t>friction surface</a:t>
            </a:r>
            <a:r>
              <a:rPr lang="en-US" sz="2400" b="0" dirty="0"/>
              <a:t>.</a:t>
            </a:r>
            <a:endParaRPr lang="en-IN" sz="2400" dirty="0">
              <a:latin typeface="Arial (Headings)"/>
            </a:endParaRPr>
          </a:p>
        </p:txBody>
      </p:sp>
      <p:pic>
        <p:nvPicPr>
          <p:cNvPr id="7170" name="Picture 2" descr="A photo shows a technician starting the machining process by moving in the twin cutters to around the center of the rotor friction surface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6" y="1806838"/>
            <a:ext cx="6282218" cy="416500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725551"/>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smtClean="0"/>
              <a:t>33. Turn </a:t>
            </a:r>
            <a:r>
              <a:rPr lang="en-US" sz="2400" b="0" dirty="0"/>
              <a:t>the cutting bits inward until they touch </a:t>
            </a:r>
            <a:r>
              <a:rPr lang="en-US" sz="2400" b="0" dirty="0" smtClean="0"/>
              <a:t>the rotor </a:t>
            </a:r>
            <a:r>
              <a:rPr lang="en-US" sz="2400" b="0" dirty="0"/>
              <a:t>and zero the depth adjustment.</a:t>
            </a:r>
            <a:endParaRPr lang="en-IN" sz="2400" dirty="0">
              <a:latin typeface="Arial (Headings)"/>
            </a:endParaRPr>
          </a:p>
        </p:txBody>
      </p:sp>
      <p:pic>
        <p:nvPicPr>
          <p:cNvPr id="7170" name="Picture 2" descr="A photo shows a technician adjusting the depth to zero after the cutting beats just touch the rotor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6" y="1806838"/>
            <a:ext cx="6282217" cy="416500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29486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24" y="27915"/>
            <a:ext cx="8229600" cy="1354217"/>
          </a:xfrm>
        </p:spPr>
        <p:txBody>
          <a:bodyPr wrap="square">
            <a:spAutoFit/>
          </a:bodyPr>
          <a:lstStyle/>
          <a:p>
            <a:r>
              <a:rPr lang="en-US" sz="2200" b="0" dirty="0" smtClean="0"/>
              <a:t>34. Adjust </a:t>
            </a:r>
            <a:r>
              <a:rPr lang="en-US" sz="2200" b="0" dirty="0"/>
              <a:t>the twin cutters, then dial in the amount </a:t>
            </a:r>
            <a:r>
              <a:rPr lang="en-US" sz="2200" b="0" dirty="0" smtClean="0"/>
              <a:t>of depth </a:t>
            </a:r>
            <a:r>
              <a:rPr lang="en-US" sz="2200" b="0" dirty="0"/>
              <a:t>(0.005–0.010 inch per side for a rough cut </a:t>
            </a:r>
            <a:r>
              <a:rPr lang="en-US" sz="2200" b="0" dirty="0" smtClean="0"/>
              <a:t>or 0.002 </a:t>
            </a:r>
            <a:r>
              <a:rPr lang="en-US" sz="2200" b="0" dirty="0"/>
              <a:t>inch for a finish cut) and lock the </a:t>
            </a:r>
            <a:r>
              <a:rPr lang="en-US" sz="2200" b="0" dirty="0" smtClean="0"/>
              <a:t>adjustment so </a:t>
            </a:r>
            <a:r>
              <a:rPr lang="en-US" sz="2200" b="0" dirty="0"/>
              <a:t>that vibration will not change the setting.</a:t>
            </a:r>
            <a:endParaRPr lang="en-IN" sz="2200" dirty="0">
              <a:latin typeface="Arial (Headings)"/>
            </a:endParaRPr>
          </a:p>
        </p:txBody>
      </p:sp>
      <p:pic>
        <p:nvPicPr>
          <p:cNvPr id="7170" name="Picture 2" descr="A photo illustrates the cut depth is 0.005 to 0.01 inches per side for a rough cut and 0.002 inches for a finish cu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6" y="1806838"/>
            <a:ext cx="6282217" cy="416500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64209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24" y="152400"/>
            <a:ext cx="8229600" cy="1107996"/>
          </a:xfrm>
        </p:spPr>
        <p:txBody>
          <a:bodyPr wrap="square">
            <a:spAutoFit/>
          </a:bodyPr>
          <a:lstStyle/>
          <a:p>
            <a:r>
              <a:rPr lang="en-US" sz="2400" b="0" dirty="0" smtClean="0"/>
              <a:t>35. Turn </a:t>
            </a:r>
            <a:r>
              <a:rPr lang="en-US" sz="2400" b="0" dirty="0"/>
              <a:t>the feed control knob until the desired feed </a:t>
            </a:r>
            <a:r>
              <a:rPr lang="en-US" sz="2400" b="0" dirty="0" smtClean="0"/>
              <a:t>rate </a:t>
            </a:r>
            <a:r>
              <a:rPr lang="en-US" sz="2400" b="0" dirty="0"/>
              <a:t>is achieved for the first or rough cut (</a:t>
            </a:r>
            <a:r>
              <a:rPr lang="en-US" sz="2400" b="0" dirty="0" smtClean="0"/>
              <a:t>0.006– 0.010 </a:t>
            </a:r>
            <a:r>
              <a:rPr lang="en-US" sz="2400" b="0" dirty="0"/>
              <a:t>inch per revolution) or finish cut (0.002 </a:t>
            </a:r>
            <a:r>
              <a:rPr lang="en-US" sz="2400" b="0" dirty="0" smtClean="0"/>
              <a:t>inch per </a:t>
            </a:r>
            <a:r>
              <a:rPr lang="en-US" sz="2400" b="0" dirty="0"/>
              <a:t>revolution).</a:t>
            </a:r>
            <a:endParaRPr lang="en-IN" sz="2400" dirty="0">
              <a:latin typeface="Arial (Headings)"/>
            </a:endParaRPr>
          </a:p>
        </p:txBody>
      </p:sp>
      <p:pic>
        <p:nvPicPr>
          <p:cNvPr id="7170" name="Picture 2" descr="A photo shows a technician adjusting the feed control knob when machining a brake rotor. The feed rate is between 0.006 and 0.01 inches per revolution for the rough or first cut and 0.002 inches per revolution for finish cu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7" y="1806838"/>
            <a:ext cx="6282215" cy="416500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007048"/>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smtClean="0"/>
              <a:t>36. Engage </a:t>
            </a:r>
            <a:r>
              <a:rPr lang="en-US" sz="2400" b="0" dirty="0"/>
              <a:t>the automatic feed.</a:t>
            </a:r>
            <a:endParaRPr lang="en-IN" sz="2400" dirty="0">
              <a:latin typeface="Arial (Headings)"/>
            </a:endParaRPr>
          </a:p>
        </p:txBody>
      </p:sp>
      <p:pic>
        <p:nvPicPr>
          <p:cNvPr id="7170" name="Picture 2" descr="A photo shows a technician engaging the automatic feed after setting the feed control knob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30892" y="1806838"/>
            <a:ext cx="6282215" cy="416500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5424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BRAKE DRUM DISTORTION </a:t>
            </a:r>
            <a:r>
              <a:rPr lang="en-US" dirty="0" smtClean="0">
                <a:latin typeface="+mj-lt"/>
              </a:rPr>
              <a:t>(2 </a:t>
            </a:r>
            <a:r>
              <a:rPr lang="en-US" dirty="0">
                <a:latin typeface="+mj-lt"/>
              </a:rPr>
              <a:t>OF 2)</a:t>
            </a:r>
          </a:p>
        </p:txBody>
      </p:sp>
      <p:sp>
        <p:nvSpPr>
          <p:cNvPr id="3" name="Content Placeholder 2"/>
          <p:cNvSpPr>
            <a:spLocks noGrp="1"/>
          </p:cNvSpPr>
          <p:nvPr>
            <p:ph idx="1"/>
          </p:nvPr>
        </p:nvSpPr>
        <p:spPr/>
        <p:txBody>
          <a:bodyPr/>
          <a:lstStyle/>
          <a:p>
            <a:r>
              <a:rPr lang="en-US" dirty="0" smtClean="0"/>
              <a:t>Out-Of-Round Drums</a:t>
            </a:r>
          </a:p>
          <a:p>
            <a:pPr lvl="1"/>
            <a:r>
              <a:rPr lang="en-US" dirty="0" smtClean="0"/>
              <a:t>A distortion </a:t>
            </a:r>
            <a:r>
              <a:rPr lang="en-US" dirty="0"/>
              <a:t>in which the drum radius varies </a:t>
            </a:r>
            <a:r>
              <a:rPr lang="en-US" dirty="0" smtClean="0"/>
              <a:t>when measured </a:t>
            </a:r>
            <a:r>
              <a:rPr lang="en-US" dirty="0"/>
              <a:t>at different points around its </a:t>
            </a:r>
            <a:r>
              <a:rPr lang="en-US" dirty="0" smtClean="0"/>
              <a:t>circumference.</a:t>
            </a:r>
          </a:p>
          <a:p>
            <a:r>
              <a:rPr lang="en-US" dirty="0" smtClean="0"/>
              <a:t>Eccentric Drums</a:t>
            </a:r>
          </a:p>
          <a:p>
            <a:pPr lvl="1"/>
            <a:r>
              <a:rPr lang="en-US" dirty="0"/>
              <a:t>Eccentric distortion exists when </a:t>
            </a:r>
            <a:r>
              <a:rPr lang="en-US" dirty="0" smtClean="0"/>
              <a:t>the geometric </a:t>
            </a:r>
            <a:r>
              <a:rPr lang="en-US" dirty="0"/>
              <a:t>center of the circle described by the brake drum </a:t>
            </a:r>
            <a:r>
              <a:rPr lang="en-US" dirty="0" smtClean="0"/>
              <a:t>friction surface </a:t>
            </a:r>
            <a:r>
              <a:rPr lang="en-US" dirty="0"/>
              <a:t>is other than the center of the axle or the bolt circle of </a:t>
            </a:r>
            <a:r>
              <a:rPr lang="en-US" dirty="0" smtClean="0"/>
              <a:t>the drum </a:t>
            </a:r>
            <a:r>
              <a:rPr lang="en-US" dirty="0"/>
              <a:t>web.</a:t>
            </a:r>
            <a:endParaRPr lang="en-US" dirty="0"/>
          </a:p>
        </p:txBody>
      </p:sp>
    </p:spTree>
    <p:extLst>
      <p:ext uri="{BB962C8B-B14F-4D97-AF65-F5344CB8AC3E}">
        <p14:creationId xmlns:p14="http://schemas.microsoft.com/office/powerpoint/2010/main" val="3724564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smtClean="0"/>
              <a:t>37. Observe </a:t>
            </a:r>
            <a:r>
              <a:rPr lang="en-US" sz="2400" b="0" dirty="0"/>
              <a:t>the machining operation.</a:t>
            </a:r>
            <a:endParaRPr lang="en-IN" sz="2400" dirty="0">
              <a:latin typeface="Arial (Headings)"/>
            </a:endParaRPr>
          </a:p>
        </p:txBody>
      </p:sp>
      <p:pic>
        <p:nvPicPr>
          <p:cNvPr id="7170" name="Picture 2" descr="A photo shows the machining of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7" y="1806838"/>
            <a:ext cx="6282214" cy="416500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421604"/>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smtClean="0"/>
              <a:t>38. After </a:t>
            </a:r>
            <a:r>
              <a:rPr lang="en-US" sz="2400" b="0" dirty="0"/>
              <a:t>the cutting bits have cleared the edge of </a:t>
            </a:r>
            <a:r>
              <a:rPr lang="en-US" sz="2400" b="0" dirty="0" smtClean="0"/>
              <a:t>the rotor</a:t>
            </a:r>
            <a:r>
              <a:rPr lang="en-US" sz="2400" b="0" dirty="0"/>
              <a:t>, turn the lathe off and measure the </a:t>
            </a:r>
            <a:r>
              <a:rPr lang="en-US" sz="2400" b="0" dirty="0" smtClean="0"/>
              <a:t>thickness of </a:t>
            </a:r>
            <a:r>
              <a:rPr lang="en-US" sz="2400" b="0" dirty="0"/>
              <a:t>the rotor.</a:t>
            </a:r>
            <a:endParaRPr lang="en-IN" sz="2400" dirty="0">
              <a:latin typeface="Arial (Headings)"/>
            </a:endParaRPr>
          </a:p>
        </p:txBody>
      </p:sp>
      <p:pic>
        <p:nvPicPr>
          <p:cNvPr id="7170" name="Picture 2" descr="A photo shows a technician measuring rotor thickness with a micrometer after the cutting bits have cleared the edge of th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7" y="1806838"/>
            <a:ext cx="6282214" cy="416500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667036"/>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smtClean="0"/>
              <a:t>39. Readjust </a:t>
            </a:r>
            <a:r>
              <a:rPr lang="en-US" sz="2400" b="0" dirty="0"/>
              <a:t>the feed control to a slow rate (0.002 </a:t>
            </a:r>
            <a:r>
              <a:rPr lang="en-US" sz="2400" b="0" dirty="0" smtClean="0"/>
              <a:t>inch per </a:t>
            </a:r>
            <a:r>
              <a:rPr lang="en-US" sz="2400" b="0" dirty="0"/>
              <a:t>revolution or less) for the finish cut.</a:t>
            </a:r>
            <a:endParaRPr lang="en-IN" sz="2400" dirty="0">
              <a:latin typeface="Arial (Headings)"/>
            </a:endParaRPr>
          </a:p>
        </p:txBody>
      </p:sp>
      <p:pic>
        <p:nvPicPr>
          <p:cNvPr id="7170" name="Picture 2" descr="A photo shows a technician readjusting the feed control knob for the finish cut to 0.002 inches per revolution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8" y="1806838"/>
            <a:ext cx="6282212" cy="416500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140648"/>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smtClean="0"/>
              <a:t>40. Reposition </a:t>
            </a:r>
            <a:r>
              <a:rPr lang="en-US" sz="2400" b="0" dirty="0"/>
              <a:t>the cutting bits for the finish cut.</a:t>
            </a:r>
            <a:endParaRPr lang="en-IN" sz="2400" dirty="0">
              <a:latin typeface="Arial (Headings)"/>
            </a:endParaRPr>
          </a:p>
        </p:txBody>
      </p:sp>
      <p:pic>
        <p:nvPicPr>
          <p:cNvPr id="7170" name="Picture 2" descr="A photo shows a technician repositioning the cutting bits for the finish cut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8" y="1806838"/>
            <a:ext cx="6282212" cy="416500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93039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smtClean="0"/>
              <a:t>41. Loosen </a:t>
            </a:r>
            <a:r>
              <a:rPr lang="en-US" sz="2400" b="0" dirty="0"/>
              <a:t>the adjustment locks.</a:t>
            </a:r>
            <a:endParaRPr lang="en-IN" sz="2400" dirty="0">
              <a:latin typeface="Arial (Headings)"/>
            </a:endParaRPr>
          </a:p>
        </p:txBody>
      </p:sp>
      <p:pic>
        <p:nvPicPr>
          <p:cNvPr id="7170" name="Picture 2" descr="A photo shows a technician loosening the adjustment locks for setting the cut depth for the finish cut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8" y="1806838"/>
            <a:ext cx="6282211" cy="416500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405737"/>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smtClean="0"/>
              <a:t>42. Turn </a:t>
            </a:r>
            <a:r>
              <a:rPr lang="en-US" sz="2400" b="0" dirty="0"/>
              <a:t>the depth of the cut for the finish </a:t>
            </a:r>
            <a:r>
              <a:rPr lang="en-US" sz="2400" b="0" dirty="0" smtClean="0"/>
              <a:t>cut (0.002 </a:t>
            </a:r>
            <a:r>
              <a:rPr lang="en-US" sz="2400" b="0" dirty="0"/>
              <a:t>inch maximum).</a:t>
            </a:r>
            <a:endParaRPr lang="en-IN" sz="2400" dirty="0">
              <a:latin typeface="Arial (Headings)"/>
            </a:endParaRPr>
          </a:p>
        </p:txBody>
      </p:sp>
      <p:pic>
        <p:nvPicPr>
          <p:cNvPr id="7170" name="Picture 2" descr="A photo shows a technician setting the depth of cut to 0.002 inches for the finish cut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8" y="1806838"/>
            <a:ext cx="6282211" cy="416500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082681"/>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smtClean="0"/>
              <a:t>43. Lock </a:t>
            </a:r>
            <a:r>
              <a:rPr lang="en-US" sz="2400" b="0" dirty="0"/>
              <a:t>the adjustment.</a:t>
            </a:r>
            <a:endParaRPr lang="en-IN" sz="2400" dirty="0">
              <a:latin typeface="Arial (Headings)"/>
            </a:endParaRPr>
          </a:p>
        </p:txBody>
      </p:sp>
      <p:pic>
        <p:nvPicPr>
          <p:cNvPr id="7170" name="Picture 2" descr="A photo shows a technician locking the adjustment after setting the finish cut depth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9" y="1806838"/>
            <a:ext cx="6282209" cy="416500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055536"/>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smtClean="0"/>
              <a:t>44. Engage </a:t>
            </a:r>
            <a:r>
              <a:rPr lang="en-US" sz="2400" b="0" dirty="0"/>
              <a:t>the automatic feed.</a:t>
            </a:r>
            <a:endParaRPr lang="en-IN" sz="2400" dirty="0">
              <a:latin typeface="Arial (Headings)"/>
            </a:endParaRPr>
          </a:p>
        </p:txBody>
      </p:sp>
      <p:pic>
        <p:nvPicPr>
          <p:cNvPr id="7170" name="Picture 2" descr="A photo shows a technician locking the adjustment after setting the finish cut depth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9" y="1806838"/>
            <a:ext cx="6282209" cy="41650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755686"/>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23" y="228600"/>
            <a:ext cx="8229600" cy="1107996"/>
          </a:xfrm>
        </p:spPr>
        <p:txBody>
          <a:bodyPr wrap="square">
            <a:spAutoFit/>
          </a:bodyPr>
          <a:lstStyle/>
          <a:p>
            <a:r>
              <a:rPr lang="en-US" sz="2400" b="0" dirty="0" smtClean="0"/>
              <a:t>45. Use </a:t>
            </a:r>
            <a:r>
              <a:rPr lang="en-US" sz="2400" b="0" dirty="0"/>
              <a:t>150-grit aluminum-oxide sandpaper on </a:t>
            </a:r>
            <a:r>
              <a:rPr lang="en-US" sz="2400" b="0" dirty="0" smtClean="0"/>
              <a:t>a block </a:t>
            </a:r>
            <a:r>
              <a:rPr lang="en-US" sz="2400" b="0" dirty="0"/>
              <a:t>of wood for 60 seconds per side on a </a:t>
            </a:r>
            <a:r>
              <a:rPr lang="en-US" sz="2400" b="0" dirty="0" smtClean="0"/>
              <a:t>grinder to </a:t>
            </a:r>
            <a:r>
              <a:rPr lang="en-US" sz="2400" b="0" dirty="0"/>
              <a:t>give a </a:t>
            </a:r>
            <a:r>
              <a:rPr lang="en-US" sz="2400" b="0" dirty="0" smtClean="0"/>
              <a:t>non-directional </a:t>
            </a:r>
            <a:r>
              <a:rPr lang="en-US" sz="2400" b="0" dirty="0"/>
              <a:t>and smooth surface </a:t>
            </a:r>
            <a:r>
              <a:rPr lang="en-US" sz="2400" b="0" dirty="0" smtClean="0"/>
              <a:t>to both </a:t>
            </a:r>
            <a:r>
              <a:rPr lang="en-US" sz="2400" b="0" dirty="0"/>
              <a:t>sides of the rotor.</a:t>
            </a:r>
            <a:endParaRPr lang="en-IN" sz="2400" dirty="0">
              <a:latin typeface="Arial (Headings)"/>
            </a:endParaRPr>
          </a:p>
        </p:txBody>
      </p:sp>
      <p:pic>
        <p:nvPicPr>
          <p:cNvPr id="7170" name="Picture 2" descr="A photo shows a technician grinding both sides of the rotor for sixty seconds with a one fifty grit aluminum oxide sandpaper mounted on wooden blocks to provide non directional smooth surfac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9" y="1806838"/>
            <a:ext cx="6282208" cy="41650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540205"/>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23" y="309265"/>
            <a:ext cx="8229600" cy="1015663"/>
          </a:xfrm>
        </p:spPr>
        <p:txBody>
          <a:bodyPr wrap="square">
            <a:spAutoFit/>
          </a:bodyPr>
          <a:lstStyle/>
          <a:p>
            <a:r>
              <a:rPr lang="en-US" sz="2200" b="0" dirty="0" smtClean="0"/>
              <a:t>46. After </a:t>
            </a:r>
            <a:r>
              <a:rPr lang="en-US" sz="2200" b="0" dirty="0"/>
              <a:t>the sanding or grinding operation, </a:t>
            </a:r>
            <a:r>
              <a:rPr lang="en-US" sz="2200" b="0" dirty="0" smtClean="0"/>
              <a:t>thoroughly clean </a:t>
            </a:r>
            <a:r>
              <a:rPr lang="en-US" sz="2200" b="0" dirty="0"/>
              <a:t>the machined surface of the rotor to </a:t>
            </a:r>
            <a:r>
              <a:rPr lang="en-US" sz="2200" b="0" dirty="0" smtClean="0"/>
              <a:t>remove any </a:t>
            </a:r>
            <a:r>
              <a:rPr lang="en-US" sz="2200" b="0" dirty="0"/>
              <a:t>and all particles of grit that could affect </a:t>
            </a:r>
            <a:r>
              <a:rPr lang="en-US" sz="2200" b="0" dirty="0" smtClean="0"/>
              <a:t>the operation </a:t>
            </a:r>
            <a:r>
              <a:rPr lang="en-US" sz="2200" b="0" dirty="0"/>
              <a:t>and life of the disc brake pads.</a:t>
            </a:r>
            <a:endParaRPr lang="en-IN" sz="2200" dirty="0">
              <a:latin typeface="Arial (Headings)"/>
            </a:endParaRPr>
          </a:p>
        </p:txBody>
      </p:sp>
      <p:pic>
        <p:nvPicPr>
          <p:cNvPr id="7170" name="Picture 2" descr="A photo shows a technician spraying cleaner on a sanded and grinded rotor to remove all grit particles that can affect the working and life of disc brake pad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9" y="1806838"/>
            <a:ext cx="6282208" cy="416499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2155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108.7 Bellmouth brake drum distortion</a:t>
            </a:r>
            <a:endParaRPr lang="en-US" dirty="0">
              <a:latin typeface="+mj-lt"/>
            </a:endParaRPr>
          </a:p>
        </p:txBody>
      </p:sp>
      <p:pic>
        <p:nvPicPr>
          <p:cNvPr id="3" name="Picture 2" descr="A figure shows bellmouth brake drum distortion. Such a distortion occurs when the outer edge of the friction surface of brake drum has a larger diameter than the closed edg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53325" y="1547449"/>
            <a:ext cx="6237351" cy="4563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195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smtClean="0"/>
              <a:t>47. Remove </a:t>
            </a:r>
            <a:r>
              <a:rPr lang="en-US" sz="2400" b="0" dirty="0"/>
              <a:t>the silencer band.</a:t>
            </a:r>
            <a:endParaRPr lang="en-IN" sz="2400" dirty="0">
              <a:latin typeface="Arial (Headings)"/>
            </a:endParaRPr>
          </a:p>
        </p:txBody>
      </p:sp>
      <p:pic>
        <p:nvPicPr>
          <p:cNvPr id="7170" name="Picture 2" descr="A photo shows a technician removing the silencer band from a rotor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20" y="1806838"/>
            <a:ext cx="6282206" cy="416499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63992"/>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smtClean="0"/>
              <a:t>48. Loosen </a:t>
            </a:r>
            <a:r>
              <a:rPr lang="en-US" sz="2400" b="0" dirty="0"/>
              <a:t>the spindle retaining nut and </a:t>
            </a:r>
            <a:r>
              <a:rPr lang="en-US" sz="2400" b="0" dirty="0" smtClean="0"/>
              <a:t>remove the </a:t>
            </a:r>
            <a:r>
              <a:rPr lang="en-US" sz="2400" b="0" dirty="0"/>
              <a:t>rotor.</a:t>
            </a:r>
            <a:endParaRPr lang="en-IN" sz="2400" dirty="0">
              <a:latin typeface="Arial (Headings)"/>
            </a:endParaRPr>
          </a:p>
        </p:txBody>
      </p:sp>
      <p:pic>
        <p:nvPicPr>
          <p:cNvPr id="7170" name="Picture 2" descr="A photo shows a technician loosening the spindle nut and removing the rotor. This is the last step i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20" y="1806838"/>
            <a:ext cx="6282206" cy="416499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79577"/>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4000" dirty="0">
                <a:latin typeface="+mj-lt"/>
              </a:rPr>
              <a:t>ON-THE-VEHICLE LATHE</a:t>
            </a:r>
            <a:endParaRPr lang="en-US" sz="4000" dirty="0">
              <a:latin typeface="+mj-lt"/>
            </a:endParaRP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1182968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82" y="228600"/>
            <a:ext cx="8229600" cy="1107996"/>
          </a:xfrm>
        </p:spPr>
        <p:txBody>
          <a:bodyPr wrap="square">
            <a:spAutoFit/>
          </a:bodyPr>
          <a:lstStyle/>
          <a:p>
            <a:r>
              <a:rPr lang="en-US" sz="2400" b="0" dirty="0" smtClean="0"/>
              <a:t>1. Prepare </a:t>
            </a:r>
            <a:r>
              <a:rPr lang="en-US" sz="2400" b="0" dirty="0"/>
              <a:t>to machine a disc brake rotor using an </a:t>
            </a:r>
            <a:r>
              <a:rPr lang="en-US" sz="2400" b="0" dirty="0" smtClean="0"/>
              <a:t>on-the-vehicle lathe </a:t>
            </a:r>
            <a:r>
              <a:rPr lang="en-US" sz="2400" b="0" dirty="0"/>
              <a:t>by properly positioning the vehicle in </a:t>
            </a:r>
            <a:r>
              <a:rPr lang="en-US" sz="2400" b="0" dirty="0" smtClean="0"/>
              <a:t>the stall </a:t>
            </a:r>
            <a:r>
              <a:rPr lang="en-US" sz="2400" b="0" dirty="0"/>
              <a:t>and hoisting the vehicle to a good working height.</a:t>
            </a:r>
            <a:endParaRPr lang="en-IN" sz="2400" dirty="0">
              <a:latin typeface="Arial (Headings)"/>
            </a:endParaRPr>
          </a:p>
        </p:txBody>
      </p:sp>
      <p:pic>
        <p:nvPicPr>
          <p:cNvPr id="7170" name="Picture 2" descr="A photo shows the correct positioning of a vehicle in the stall and lifting it to a good working height before the vehicle’s disc brake rotor is machined using an on-the-vehicle lath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11842" y="2056271"/>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582323"/>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smtClean="0"/>
              <a:t>2. Remove </a:t>
            </a:r>
            <a:r>
              <a:rPr lang="en-US" sz="2400" b="0" dirty="0"/>
              <a:t>the wheels and place them out of the way.</a:t>
            </a:r>
            <a:endParaRPr lang="en-IN" sz="2400" dirty="0">
              <a:latin typeface="Arial (Headings)"/>
            </a:endParaRPr>
          </a:p>
        </p:txBody>
      </p:sp>
      <p:pic>
        <p:nvPicPr>
          <p:cNvPr id="7170" name="Picture 2" descr="A photo shows a technician removing the vehicle wheels and placing them away when machining a disc brake rotor on the vehicle lath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668619"/>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smtClean="0"/>
              <a:t>3. Remove </a:t>
            </a:r>
            <a:r>
              <a:rPr lang="en-US" sz="2400" b="0" dirty="0"/>
              <a:t>the disc brake caliper and use a wire to </a:t>
            </a:r>
            <a:r>
              <a:rPr lang="en-US" sz="2400" b="0" dirty="0" smtClean="0"/>
              <a:t>support the </a:t>
            </a:r>
            <a:r>
              <a:rPr lang="en-US" sz="2400" b="0" dirty="0"/>
              <a:t>caliper out of the way of the rotor.</a:t>
            </a:r>
            <a:endParaRPr lang="en-IN" sz="2400" dirty="0">
              <a:latin typeface="Arial (Headings)"/>
            </a:endParaRPr>
          </a:p>
        </p:txBody>
      </p:sp>
      <p:pic>
        <p:nvPicPr>
          <p:cNvPr id="7170" name="Picture 2" descr="A photo shows the removal of the disc brake caliper and the use of a wire to keep it supported out of the rotor’s way when machining a disc brake rotor   on the vehicle lath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571084"/>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080" y="228600"/>
            <a:ext cx="8229600" cy="1107996"/>
          </a:xfrm>
        </p:spPr>
        <p:txBody>
          <a:bodyPr wrap="square">
            <a:spAutoFit/>
          </a:bodyPr>
          <a:lstStyle/>
          <a:p>
            <a:r>
              <a:rPr lang="en-US" sz="2400" b="0" dirty="0" smtClean="0"/>
              <a:t>4. Measure </a:t>
            </a:r>
            <a:r>
              <a:rPr lang="en-US" sz="2400" b="0" dirty="0"/>
              <a:t>the rotor thickness and compare it with </a:t>
            </a:r>
            <a:r>
              <a:rPr lang="en-US" sz="2400" b="0" dirty="0" smtClean="0"/>
              <a:t>factory specifications </a:t>
            </a:r>
            <a:r>
              <a:rPr lang="en-US" sz="2400" b="0" dirty="0"/>
              <a:t>before machining. If a discard </a:t>
            </a:r>
            <a:r>
              <a:rPr lang="en-US" sz="2400" b="0" dirty="0" smtClean="0"/>
              <a:t>thickness is </a:t>
            </a:r>
            <a:r>
              <a:rPr lang="en-US" sz="2400" b="0" dirty="0"/>
              <a:t>specified, be sure to allow an additional 0.015 </a:t>
            </a:r>
            <a:r>
              <a:rPr lang="en-US" sz="2400" b="0" dirty="0" smtClean="0"/>
              <a:t>inch for </a:t>
            </a:r>
            <a:r>
              <a:rPr lang="en-US" sz="2400" b="0" dirty="0"/>
              <a:t>wear.</a:t>
            </a:r>
            <a:endParaRPr lang="en-IN" sz="2400" dirty="0">
              <a:latin typeface="Arial (Headings)"/>
            </a:endParaRPr>
          </a:p>
        </p:txBody>
      </p:sp>
      <p:pic>
        <p:nvPicPr>
          <p:cNvPr id="7170" name="Picture 2" descr="A photo shows that the measured thickness is compared with specifications. &#10;The rotor is disposed if it has reached the discard thickness after allowing another 0.015 inches for wea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581134"/>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smtClean="0"/>
              <a:t>5. Install </a:t>
            </a:r>
            <a:r>
              <a:rPr lang="en-US" sz="2400" b="0" dirty="0"/>
              <a:t>the hub adapter onto the hub and secure it </a:t>
            </a:r>
            <a:r>
              <a:rPr lang="en-US" sz="2400" b="0" dirty="0" smtClean="0"/>
              <a:t>using the </a:t>
            </a:r>
            <a:r>
              <a:rPr lang="en-US" sz="2400" b="0" dirty="0"/>
              <a:t>wheel lug nuts.</a:t>
            </a:r>
            <a:endParaRPr lang="en-IN" sz="2400" dirty="0">
              <a:latin typeface="Arial (Headings)"/>
            </a:endParaRPr>
          </a:p>
        </p:txBody>
      </p:sp>
      <p:pic>
        <p:nvPicPr>
          <p:cNvPr id="7170" name="Picture 2" descr="A photo shows he installation of a hub adapter on the hub and its fastening via wheel lug nuts when machining a disc brake rotor   on the vehicle lath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044255"/>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smtClean="0"/>
              <a:t>6. Engage </a:t>
            </a:r>
            <a:r>
              <a:rPr lang="en-US" sz="2400" b="0" dirty="0"/>
              <a:t>the drive unit by aligning the hole in the </a:t>
            </a:r>
            <a:r>
              <a:rPr lang="en-US" sz="2400" b="0" dirty="0" smtClean="0"/>
              <a:t>drive plate </a:t>
            </a:r>
            <a:r>
              <a:rPr lang="en-US" sz="2400" b="0" dirty="0"/>
              <a:t>with the raised button on the adapter.</a:t>
            </a:r>
            <a:endParaRPr lang="en-IN" sz="2400" dirty="0">
              <a:latin typeface="Arial (Headings)"/>
            </a:endParaRPr>
          </a:p>
        </p:txBody>
      </p:sp>
      <p:pic>
        <p:nvPicPr>
          <p:cNvPr id="7170" name="Picture 2" descr="A photo shows the engagement of the drive unit by aligning the hole in the drive plate with the raised button on the adapter when machining a disc brake rotor   on the vehicle lath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239943"/>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smtClean="0"/>
              <a:t>7. Use </a:t>
            </a:r>
            <a:r>
              <a:rPr lang="en-US" sz="2400" b="0" dirty="0"/>
              <a:t>the thumb wheel to tighten the drive unit to </a:t>
            </a:r>
            <a:r>
              <a:rPr lang="en-US" sz="2400" b="0" dirty="0" smtClean="0"/>
              <a:t>the adapter</a:t>
            </a:r>
            <a:r>
              <a:rPr lang="en-US" sz="2400" b="0" dirty="0"/>
              <a:t>.</a:t>
            </a:r>
            <a:endParaRPr lang="en-IN" sz="2400" dirty="0">
              <a:latin typeface="Arial (Headings)"/>
            </a:endParaRPr>
          </a:p>
        </p:txBody>
      </p:sp>
      <p:pic>
        <p:nvPicPr>
          <p:cNvPr id="7170" name="Picture 2" descr="A photo shows a technician using a thumb wheel to tighten the drive unit to the adapter when machining a disc brake rotor   on the vehicle lath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3770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108.8 Out-of-round brake drum distortion</a:t>
            </a:r>
            <a:endParaRPr lang="en-US" dirty="0">
              <a:latin typeface="+mj-lt"/>
            </a:endParaRPr>
          </a:p>
        </p:txBody>
      </p:sp>
      <p:pic>
        <p:nvPicPr>
          <p:cNvPr id="3" name="Picture 2" descr="A figure shows the out of round brake drum distortion in which non uniform heat distribution in the drum causes radius at some points of the drum to larger than radius at other points.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41015" y="1484648"/>
            <a:ext cx="5028101" cy="4655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607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080" y="228600"/>
            <a:ext cx="8229600" cy="1107996"/>
          </a:xfrm>
        </p:spPr>
        <p:txBody>
          <a:bodyPr wrap="square">
            <a:spAutoFit/>
          </a:bodyPr>
          <a:lstStyle/>
          <a:p>
            <a:r>
              <a:rPr lang="en-US" sz="2400" b="0" dirty="0" smtClean="0"/>
              <a:t>8. Attach </a:t>
            </a:r>
            <a:r>
              <a:rPr lang="en-US" sz="2400" b="0" dirty="0"/>
              <a:t>a dial indicator to a secure part on the </a:t>
            </a:r>
            <a:r>
              <a:rPr lang="en-US" sz="2400" b="0" dirty="0" smtClean="0"/>
              <a:t>vehicle and </a:t>
            </a:r>
            <a:r>
              <a:rPr lang="en-US" sz="2400" b="0" dirty="0"/>
              <a:t>position the dial indicator on a flat portion of </a:t>
            </a:r>
            <a:r>
              <a:rPr lang="en-US" sz="2400" b="0" dirty="0" smtClean="0"/>
              <a:t>the lathe </a:t>
            </a:r>
            <a:r>
              <a:rPr lang="en-US" sz="2400" b="0" dirty="0"/>
              <a:t>to measure the lathe runout.</a:t>
            </a:r>
            <a:endParaRPr lang="en-IN" sz="2400" dirty="0">
              <a:latin typeface="Arial (Headings)"/>
            </a:endParaRPr>
          </a:p>
        </p:txBody>
      </p:sp>
      <p:pic>
        <p:nvPicPr>
          <p:cNvPr id="7170" name="Picture 2" descr="A photo shows a technician measuring the lathe runout with a dial indicator when machining a disc brake rotor  on the vehicle lath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415130"/>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smtClean="0"/>
              <a:t>9. Rotate </a:t>
            </a:r>
            <a:r>
              <a:rPr lang="en-US" sz="2400" b="0" dirty="0"/>
              <a:t>the wheel or turn the lathe motor on </a:t>
            </a:r>
            <a:r>
              <a:rPr lang="en-US" sz="2400" b="0" dirty="0" smtClean="0"/>
              <a:t>and measure the </a:t>
            </a:r>
            <a:r>
              <a:rPr lang="en-US" sz="2400" b="0" dirty="0"/>
              <a:t>amount of runout.</a:t>
            </a:r>
            <a:endParaRPr lang="en-IN" sz="2400" dirty="0">
              <a:latin typeface="Arial (Headings)"/>
            </a:endParaRPr>
          </a:p>
        </p:txBody>
      </p:sp>
      <p:pic>
        <p:nvPicPr>
          <p:cNvPr id="7170" name="Picture 2" descr="A photo shows a dial indicator installed on a flat portion of the lathe to measure lathe runou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008428"/>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smtClean="0"/>
              <a:t>10. Use </a:t>
            </a:r>
            <a:r>
              <a:rPr lang="en-US" sz="2400" b="0" dirty="0"/>
              <a:t>a wrench to adjust the runout using the </a:t>
            </a:r>
            <a:r>
              <a:rPr lang="en-US" sz="2400" b="0" dirty="0" smtClean="0"/>
              <a:t>four numbers </a:t>
            </a:r>
            <a:r>
              <a:rPr lang="en-US" sz="2400" b="0" dirty="0"/>
              <a:t>stamped on the edge of the drive </a:t>
            </a:r>
            <a:r>
              <a:rPr lang="en-US" sz="2400" b="0" dirty="0" smtClean="0"/>
              <a:t>flange as </a:t>
            </a:r>
            <a:r>
              <a:rPr lang="en-US" sz="2400" b="0" dirty="0"/>
              <a:t>a guide.</a:t>
            </a:r>
            <a:endParaRPr lang="en-IN" sz="2400" dirty="0">
              <a:latin typeface="Arial (Headings)"/>
            </a:endParaRPr>
          </a:p>
        </p:txBody>
      </p:sp>
      <p:pic>
        <p:nvPicPr>
          <p:cNvPr id="7170" name="Picture 2" descr="A photo shows a technician using a wrench to adjust the runout when machining a disc brake rotor   on the vehicle lath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865877"/>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smtClean="0"/>
              <a:t>11. After </a:t>
            </a:r>
            <a:r>
              <a:rPr lang="en-US" sz="2400" b="0" dirty="0"/>
              <a:t>the hub runout is adjusted to 0.005 inch </a:t>
            </a:r>
            <a:r>
              <a:rPr lang="en-US" sz="2400" b="0" dirty="0" smtClean="0"/>
              <a:t>or less</a:t>
            </a:r>
            <a:r>
              <a:rPr lang="en-US" sz="2400" b="0" dirty="0"/>
              <a:t>, remove the dial indicator from the vehicle.</a:t>
            </a:r>
            <a:endParaRPr lang="en-IN" sz="2400" dirty="0">
              <a:latin typeface="Arial (Headings)"/>
            </a:endParaRPr>
          </a:p>
        </p:txBody>
      </p:sp>
      <p:pic>
        <p:nvPicPr>
          <p:cNvPr id="7170" name="Picture 2" descr="A photo shows a technician removing the dial indicator from the vehicle after adjusting the hub runout to 0.005 inches or less when machining a disc brake rotor on the vehicle lath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872981"/>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smtClean="0"/>
              <a:t>12. Using </a:t>
            </a:r>
            <a:r>
              <a:rPr lang="en-US" sz="2400" b="0" dirty="0"/>
              <a:t>a T-handle Allen wrench, adjust the </a:t>
            </a:r>
            <a:r>
              <a:rPr lang="en-US" sz="2400" b="0" dirty="0" smtClean="0"/>
              <a:t>cutter arms </a:t>
            </a:r>
            <a:r>
              <a:rPr lang="en-US" sz="2400" b="0" dirty="0"/>
              <a:t>until they are centered on the disc </a:t>
            </a:r>
            <a:r>
              <a:rPr lang="en-US" sz="2400" b="0" dirty="0" smtClean="0"/>
              <a:t>brake rotor</a:t>
            </a:r>
            <a:r>
              <a:rPr lang="en-US" sz="2400" b="0" dirty="0"/>
              <a:t>.</a:t>
            </a:r>
            <a:endParaRPr lang="en-IN" sz="2400" dirty="0">
              <a:latin typeface="Arial (Headings)"/>
            </a:endParaRPr>
          </a:p>
        </p:txBody>
      </p:sp>
      <p:pic>
        <p:nvPicPr>
          <p:cNvPr id="7170" name="Picture 2" descr="A photo shows a technician using a T handle Allen wrench to adjust the cutter arm till they are centered on the disc brake rotor when machining the rotor  on the vehicle lath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323076"/>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smtClean="0"/>
              <a:t>13. Move </a:t>
            </a:r>
            <a:r>
              <a:rPr lang="en-US" sz="2400" b="0" dirty="0"/>
              <a:t>the cutters to the center of the rotor.</a:t>
            </a:r>
            <a:endParaRPr lang="en-IN" sz="2400" dirty="0">
              <a:latin typeface="Arial (Headings)"/>
            </a:endParaRPr>
          </a:p>
        </p:txBody>
      </p:sp>
      <p:pic>
        <p:nvPicPr>
          <p:cNvPr id="7170" name="Picture 2" descr="A photo shows the insertion of the cutters to the center of the rotor when machining a disc brake rotor   on the vehicle lath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654730"/>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smtClean="0"/>
              <a:t>14. Adjust </a:t>
            </a:r>
            <a:r>
              <a:rPr lang="en-US" sz="2400" b="0" dirty="0"/>
              <a:t>the cutter depth until each cutter </a:t>
            </a:r>
            <a:r>
              <a:rPr lang="en-US" sz="2400" b="0" dirty="0" smtClean="0"/>
              <a:t>barely touches </a:t>
            </a:r>
            <a:r>
              <a:rPr lang="en-US" sz="2400" b="0" dirty="0"/>
              <a:t>the rotor.</a:t>
            </a:r>
            <a:endParaRPr lang="en-IN" sz="2400" dirty="0">
              <a:latin typeface="Arial (Headings)"/>
            </a:endParaRPr>
          </a:p>
        </p:txBody>
      </p:sp>
      <p:pic>
        <p:nvPicPr>
          <p:cNvPr id="7170" name="Picture 2" descr="A photo shows a technician setting the cutting depth of each cutter such that they barely touch the rotor when machining a disc brake rotor  on the vehicle lath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459255"/>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smtClean="0"/>
              <a:t>15. Position </a:t>
            </a:r>
            <a:r>
              <a:rPr lang="en-US" sz="2400" b="0" dirty="0"/>
              <a:t>the cutters to the inside edge of the </a:t>
            </a:r>
            <a:r>
              <a:rPr lang="en-US" sz="2400" b="0" dirty="0" smtClean="0"/>
              <a:t>rotor surface </a:t>
            </a:r>
            <a:r>
              <a:rPr lang="en-US" sz="2400" b="0" dirty="0"/>
              <a:t>and adjust the cutters to the desired </a:t>
            </a:r>
            <a:r>
              <a:rPr lang="en-US" sz="2400" b="0" dirty="0" smtClean="0"/>
              <a:t>depth of </a:t>
            </a:r>
            <a:r>
              <a:rPr lang="en-US" sz="2400" b="0" dirty="0"/>
              <a:t>cut.</a:t>
            </a:r>
            <a:endParaRPr lang="en-IN" sz="2400" dirty="0">
              <a:latin typeface="Arial (Headings)"/>
            </a:endParaRPr>
          </a:p>
        </p:txBody>
      </p:sp>
      <p:pic>
        <p:nvPicPr>
          <p:cNvPr id="7170" name="Picture 2" descr="A photo shows a technician position the cutters on the inside edge of the rotor surface and adjusting the cutters to the desired depth of cut when machining a disc brake rotor   on the vehicle lath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290441"/>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smtClean="0"/>
              <a:t>16. Adjust </a:t>
            </a:r>
            <a:r>
              <a:rPr lang="en-US" sz="2400" b="0" dirty="0"/>
              <a:t>the automatic shut-off so the lathe will </a:t>
            </a:r>
            <a:r>
              <a:rPr lang="en-US" sz="2400" b="0" dirty="0" smtClean="0"/>
              <a:t>turn itself </a:t>
            </a:r>
            <a:r>
              <a:rPr lang="en-US" sz="2400" b="0" dirty="0"/>
              <a:t>off at the end of the cut.</a:t>
            </a:r>
            <a:endParaRPr lang="en-IN" sz="2400" dirty="0">
              <a:latin typeface="Arial (Headings)"/>
            </a:endParaRPr>
          </a:p>
        </p:txBody>
      </p:sp>
      <p:pic>
        <p:nvPicPr>
          <p:cNvPr id="7170" name="Picture 2" descr="A photo shows a technician setting the lathe’s automatic shut off to turn off the lathe by itself at the end of the cut when machining a disc brake rotor   on the vehicle lath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450495"/>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smtClean="0"/>
              <a:t>17. Turn </a:t>
            </a:r>
            <a:r>
              <a:rPr lang="en-US" sz="2400" b="0" dirty="0"/>
              <a:t>the lathe on by depressing the start button.</a:t>
            </a:r>
            <a:endParaRPr lang="en-IN" sz="2400" dirty="0">
              <a:latin typeface="Arial (Headings)"/>
            </a:endParaRPr>
          </a:p>
        </p:txBody>
      </p:sp>
      <p:pic>
        <p:nvPicPr>
          <p:cNvPr id="7170" name="Picture 2" descr="A photo shows a technician turning on the lathe after adjusting the automatic shut off when machining a disc brake rotor on the vehicle lath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6055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108.9 Eccentric brake drum distortion</a:t>
            </a:r>
            <a:endParaRPr lang="en-US" dirty="0">
              <a:latin typeface="+mj-lt"/>
            </a:endParaRPr>
          </a:p>
        </p:txBody>
      </p:sp>
      <p:pic>
        <p:nvPicPr>
          <p:cNvPr id="3" name="Picture 2" descr="A figure shows eccentric drum distortion in which the drum does not move along a circular path because the true center point of the axle and drum bolt circle is different from the geometric center of the brake drum’s friction surfac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02128" y="1412458"/>
            <a:ext cx="4139743" cy="4749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150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080" y="228600"/>
            <a:ext cx="8229600" cy="1107996"/>
          </a:xfrm>
        </p:spPr>
        <p:txBody>
          <a:bodyPr wrap="square">
            <a:spAutoFit/>
          </a:bodyPr>
          <a:lstStyle/>
          <a:p>
            <a:r>
              <a:rPr lang="en-US" sz="2400" b="0" dirty="0" smtClean="0"/>
              <a:t>18. Monitor </a:t>
            </a:r>
            <a:r>
              <a:rPr lang="en-US" sz="2400" b="0" dirty="0"/>
              <a:t>the machining operations as the </a:t>
            </a:r>
            <a:r>
              <a:rPr lang="en-US" sz="2400" b="0" dirty="0" smtClean="0"/>
              <a:t>lathe automatically </a:t>
            </a:r>
            <a:r>
              <a:rPr lang="en-US" sz="2400" b="0" dirty="0"/>
              <a:t>moves the cutters from the </a:t>
            </a:r>
            <a:r>
              <a:rPr lang="en-US" sz="2400" b="0" dirty="0" smtClean="0"/>
              <a:t>center toward </a:t>
            </a:r>
            <a:r>
              <a:rPr lang="en-US" sz="2400" b="0" dirty="0"/>
              <a:t>the outside edge of the rotor.</a:t>
            </a:r>
            <a:endParaRPr lang="en-IN" sz="2400" dirty="0">
              <a:latin typeface="Arial (Headings)"/>
            </a:endParaRPr>
          </a:p>
        </p:txBody>
      </p:sp>
      <p:pic>
        <p:nvPicPr>
          <p:cNvPr id="7170" name="Picture 2" descr="A photo shows the monitoring of the machining operations as the on the vehicle lathe automatically moves the cutters from the center to the outer edge of the disc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090599"/>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smtClean="0"/>
              <a:t>19. After </a:t>
            </a:r>
            <a:r>
              <a:rPr lang="en-US" sz="2400" b="0" dirty="0"/>
              <a:t>the lathe reaches the outside edge of </a:t>
            </a:r>
            <a:r>
              <a:rPr lang="en-US" sz="2400" b="0" dirty="0" smtClean="0"/>
              <a:t>the rotor</a:t>
            </a:r>
            <a:r>
              <a:rPr lang="en-US" sz="2400" b="0" dirty="0"/>
              <a:t>, the drive motor should stop.</a:t>
            </a:r>
            <a:endParaRPr lang="en-IN" sz="2400" dirty="0">
              <a:latin typeface="Arial (Headings)"/>
            </a:endParaRPr>
          </a:p>
        </p:txBody>
      </p:sp>
      <p:pic>
        <p:nvPicPr>
          <p:cNvPr id="7170" name="Picture 2" descr="A photo shows the cutter in a lathe reaching the outside edge of the rotor when machining a disc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789478"/>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smtClean="0"/>
              <a:t>20. Measure </a:t>
            </a:r>
            <a:r>
              <a:rPr lang="en-US" sz="2400" b="0" dirty="0"/>
              <a:t>the thickness of the rotor after </a:t>
            </a:r>
            <a:r>
              <a:rPr lang="en-US" sz="2400" b="0" dirty="0" smtClean="0"/>
              <a:t>machining to </a:t>
            </a:r>
            <a:r>
              <a:rPr lang="en-US" sz="2400" b="0" dirty="0"/>
              <a:t>be certain that the rotor thickness is </a:t>
            </a:r>
            <a:r>
              <a:rPr lang="en-US" sz="2400" b="0" dirty="0" smtClean="0"/>
              <a:t>within service </a:t>
            </a:r>
            <a:r>
              <a:rPr lang="en-US" sz="2400" b="0" dirty="0"/>
              <a:t>limits.</a:t>
            </a:r>
            <a:endParaRPr lang="en-IN" sz="2400" dirty="0">
              <a:latin typeface="Arial (Headings)"/>
            </a:endParaRPr>
          </a:p>
        </p:txBody>
      </p:sp>
      <p:pic>
        <p:nvPicPr>
          <p:cNvPr id="7170" name="Picture 2" descr="A photo shows a technician measuring the rotor thickness after each run of when machining a disc brake rotor   on the vehicle lath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04926"/>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080" y="228600"/>
            <a:ext cx="8229600" cy="1107996"/>
          </a:xfrm>
        </p:spPr>
        <p:txBody>
          <a:bodyPr wrap="square">
            <a:spAutoFit/>
          </a:bodyPr>
          <a:lstStyle/>
          <a:p>
            <a:r>
              <a:rPr lang="en-US" sz="2400" b="0" dirty="0" smtClean="0"/>
              <a:t>21. The </a:t>
            </a:r>
            <a:r>
              <a:rPr lang="en-US" sz="2400" b="0" dirty="0"/>
              <a:t>technician is using 150-grit </a:t>
            </a:r>
            <a:r>
              <a:rPr lang="en-US" sz="2400" b="0" dirty="0" smtClean="0"/>
              <a:t>aluminum-oxide sandpaper </a:t>
            </a:r>
            <a:r>
              <a:rPr lang="en-US" sz="2400" b="0" dirty="0"/>
              <a:t>and a wood block for 60 seconds </a:t>
            </a:r>
            <a:r>
              <a:rPr lang="en-US" sz="2400" b="0" dirty="0" smtClean="0"/>
              <a:t>on each </a:t>
            </a:r>
            <a:r>
              <a:rPr lang="en-US" sz="2400" b="0" dirty="0"/>
              <a:t>side of the rotor to provide a smooth </a:t>
            </a:r>
            <a:r>
              <a:rPr lang="en-US" sz="2400" b="0" dirty="0" smtClean="0"/>
              <a:t>surface finish</a:t>
            </a:r>
            <a:r>
              <a:rPr lang="en-US" sz="2400" b="0" dirty="0"/>
              <a:t>.</a:t>
            </a:r>
            <a:endParaRPr lang="en-IN" sz="2400" dirty="0">
              <a:latin typeface="Arial (Headings)"/>
            </a:endParaRPr>
          </a:p>
        </p:txBody>
      </p:sp>
      <p:pic>
        <p:nvPicPr>
          <p:cNvPr id="7170" name="Picture 2" descr="A photo shows a technician using a one fifty grit aluminum oxide sandpaper and a wood block on each rotor side when machining a disc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100108"/>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080" y="228600"/>
            <a:ext cx="8229600" cy="1107996"/>
          </a:xfrm>
        </p:spPr>
        <p:txBody>
          <a:bodyPr wrap="square">
            <a:spAutoFit/>
          </a:bodyPr>
          <a:lstStyle/>
          <a:p>
            <a:r>
              <a:rPr lang="en-US" sz="2400" b="0" dirty="0" smtClean="0"/>
              <a:t>22. After </a:t>
            </a:r>
            <a:r>
              <a:rPr lang="en-US" sz="2400" b="0" dirty="0"/>
              <a:t>completing the machining and </a:t>
            </a:r>
            <a:r>
              <a:rPr lang="en-US" sz="2400" b="0" dirty="0" smtClean="0"/>
              <a:t>resurfacing of </a:t>
            </a:r>
            <a:r>
              <a:rPr lang="en-US" sz="2400" b="0" dirty="0"/>
              <a:t>the rotor, unclamp the drive unit from the </a:t>
            </a:r>
            <a:r>
              <a:rPr lang="en-US" sz="2400" b="0" dirty="0" smtClean="0"/>
              <a:t>hub adapter </a:t>
            </a:r>
            <a:r>
              <a:rPr lang="en-US" sz="2400" b="0" dirty="0"/>
              <a:t>and clean the rotor.</a:t>
            </a:r>
            <a:endParaRPr lang="en-IN" sz="2400" dirty="0">
              <a:latin typeface="Arial (Headings)"/>
            </a:endParaRPr>
          </a:p>
        </p:txBody>
      </p:sp>
      <p:pic>
        <p:nvPicPr>
          <p:cNvPr id="7170" name="Picture 2" descr="A photo shows the cleaning of the rotor after machining and resurfacing the disc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563920"/>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smtClean="0"/>
              <a:t>23. After </a:t>
            </a:r>
            <a:r>
              <a:rPr lang="en-US" sz="2400" b="0" dirty="0"/>
              <a:t>the drive unit has been removed, remove </a:t>
            </a:r>
            <a:r>
              <a:rPr lang="en-US" sz="2400" b="0" dirty="0" smtClean="0"/>
              <a:t>the lug </a:t>
            </a:r>
            <a:r>
              <a:rPr lang="en-US" sz="2400" b="0" dirty="0"/>
              <a:t>nuts holding the adapter to the rotor hub.</a:t>
            </a:r>
            <a:endParaRPr lang="en-IN" sz="2400" dirty="0">
              <a:latin typeface="Arial (Headings)"/>
            </a:endParaRPr>
          </a:p>
        </p:txBody>
      </p:sp>
      <p:pic>
        <p:nvPicPr>
          <p:cNvPr id="7170" name="Picture 2" descr="A photo shows a technician removing the lug nuts that fasten the adapter to the rotor hub after the drive unit is remove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185353"/>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smtClean="0"/>
              <a:t>24. After </a:t>
            </a:r>
            <a:r>
              <a:rPr lang="en-US" sz="2400" b="0" dirty="0"/>
              <a:t>removing the hub adapter, the caliper can </a:t>
            </a:r>
            <a:r>
              <a:rPr lang="en-US" sz="2400" b="0" dirty="0" smtClean="0"/>
              <a:t>be reinstalled</a:t>
            </a:r>
            <a:r>
              <a:rPr lang="en-US" sz="2400" b="0" dirty="0"/>
              <a:t>.</a:t>
            </a:r>
            <a:endParaRPr lang="en-IN" sz="2400" dirty="0">
              <a:latin typeface="Arial (Headings)"/>
            </a:endParaRPr>
          </a:p>
        </p:txBody>
      </p:sp>
      <p:pic>
        <p:nvPicPr>
          <p:cNvPr id="7170" name="Picture 2" descr="A photo shows a technician reinstalling the caliper after removing the hub adapter when machining a disc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545329"/>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smtClean="0"/>
              <a:t>25. Be </a:t>
            </a:r>
            <a:r>
              <a:rPr lang="en-US" sz="2400" b="0" dirty="0"/>
              <a:t>sure to torque the caliper retaining bolts to </a:t>
            </a:r>
            <a:r>
              <a:rPr lang="en-US" sz="2400" b="0" dirty="0" smtClean="0"/>
              <a:t>factory specifications</a:t>
            </a:r>
            <a:r>
              <a:rPr lang="en-US" sz="2400" b="0" dirty="0"/>
              <a:t>.</a:t>
            </a:r>
            <a:endParaRPr lang="en-IN" sz="2400" dirty="0">
              <a:latin typeface="Arial (Headings)"/>
            </a:endParaRPr>
          </a:p>
        </p:txBody>
      </p:sp>
      <p:pic>
        <p:nvPicPr>
          <p:cNvPr id="7170" name="Picture 2" descr="A photo shows a technician tightening the caliper retaining bolts to the factory torque specification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409759"/>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080" y="228600"/>
            <a:ext cx="8229600" cy="1107996"/>
          </a:xfrm>
        </p:spPr>
        <p:txBody>
          <a:bodyPr wrap="square">
            <a:spAutoFit/>
          </a:bodyPr>
          <a:lstStyle/>
          <a:p>
            <a:r>
              <a:rPr lang="en-US" sz="2400" b="0" dirty="0" smtClean="0"/>
              <a:t>26. Install </a:t>
            </a:r>
            <a:r>
              <a:rPr lang="en-US" sz="2400" b="0" dirty="0"/>
              <a:t>the wheel and wheel cover. On this </a:t>
            </a:r>
            <a:r>
              <a:rPr lang="en-US" sz="2400" b="0" dirty="0" smtClean="0"/>
              <a:t>vehicle, the </a:t>
            </a:r>
            <a:r>
              <a:rPr lang="en-US" sz="2400" b="0" dirty="0"/>
              <a:t>wheel cover must be installed before the </a:t>
            </a:r>
            <a:r>
              <a:rPr lang="en-US" sz="2400" b="0" dirty="0" smtClean="0"/>
              <a:t>lug nuts </a:t>
            </a:r>
            <a:r>
              <a:rPr lang="en-US" sz="2400" b="0" dirty="0"/>
              <a:t>because the lug nuts hold the wheel cover </a:t>
            </a:r>
            <a:r>
              <a:rPr lang="en-US" sz="2400" b="0" dirty="0" smtClean="0"/>
              <a:t>on the </a:t>
            </a:r>
            <a:r>
              <a:rPr lang="en-US" sz="2400" b="0" dirty="0"/>
              <a:t>wheel.</a:t>
            </a:r>
            <a:endParaRPr lang="en-IN" sz="2400" dirty="0">
              <a:latin typeface="Arial (Headings)"/>
            </a:endParaRPr>
          </a:p>
        </p:txBody>
      </p:sp>
      <p:pic>
        <p:nvPicPr>
          <p:cNvPr id="7170" name="Picture 2" descr="A photo shows a technician reinstalling the wheel and wheel cove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03353"/>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080" y="228600"/>
            <a:ext cx="8229600" cy="1107996"/>
          </a:xfrm>
        </p:spPr>
        <p:txBody>
          <a:bodyPr wrap="square">
            <a:spAutoFit/>
          </a:bodyPr>
          <a:lstStyle/>
          <a:p>
            <a:r>
              <a:rPr lang="en-US" sz="2400" b="0" dirty="0" smtClean="0"/>
              <a:t>27. Always </a:t>
            </a:r>
            <a:r>
              <a:rPr lang="en-US" sz="2400" b="0" dirty="0"/>
              <a:t>use a torque wrench or a </a:t>
            </a:r>
            <a:r>
              <a:rPr lang="en-US" sz="2400" b="0" dirty="0" smtClean="0"/>
              <a:t>torque-limiting adapter </a:t>
            </a:r>
            <a:r>
              <a:rPr lang="en-US" sz="2400" b="0" dirty="0"/>
              <a:t>with an air impact wrench as shown </a:t>
            </a:r>
            <a:r>
              <a:rPr lang="en-US" sz="2400" b="0" dirty="0" smtClean="0"/>
              <a:t>here when </a:t>
            </a:r>
            <a:r>
              <a:rPr lang="en-US" sz="2400" b="0" dirty="0"/>
              <a:t>tightening lug nuts.</a:t>
            </a:r>
            <a:endParaRPr lang="en-IN" sz="2400" dirty="0">
              <a:latin typeface="Arial (Headings)"/>
            </a:endParaRPr>
          </a:p>
        </p:txBody>
      </p:sp>
      <p:pic>
        <p:nvPicPr>
          <p:cNvPr id="7170" name="Picture 2" descr="A photo shows a technician tightening lug nuts using the recommended torque wrench or a torque limiting adapter with an air impact wrench."/>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5373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LEARNING OBJECTIVES (1 of 2)</a:t>
            </a:r>
            <a:endParaRPr lang="en-US" dirty="0">
              <a:latin typeface="+mj-lt"/>
            </a:endParaRPr>
          </a:p>
        </p:txBody>
      </p:sp>
      <p:sp>
        <p:nvSpPr>
          <p:cNvPr id="23555" name="Content Placeholder 2"/>
          <p:cNvSpPr>
            <a:spLocks noGrp="1"/>
          </p:cNvSpPr>
          <p:nvPr>
            <p:ph idx="1"/>
          </p:nvPr>
        </p:nvSpPr>
        <p:spPr/>
        <p:txBody>
          <a:bodyPr/>
          <a:lstStyle/>
          <a:p>
            <a:pPr marL="0" indent="0">
              <a:buNone/>
            </a:pPr>
            <a:r>
              <a:rPr lang="en-US" b="1" dirty="0" smtClean="0">
                <a:solidFill>
                  <a:srgbClr val="005A70"/>
                </a:solidFill>
              </a:rPr>
              <a:t>108.1</a:t>
            </a:r>
            <a:r>
              <a:rPr lang="en-US" dirty="0" smtClean="0"/>
              <a:t> </a:t>
            </a:r>
            <a:r>
              <a:rPr lang="en-US" dirty="0"/>
              <a:t>Describe the types of brake drums</a:t>
            </a:r>
            <a:r>
              <a:rPr lang="en-US" dirty="0" smtClean="0"/>
              <a:t>.</a:t>
            </a:r>
          </a:p>
          <a:p>
            <a:pPr marL="0" indent="0">
              <a:buNone/>
            </a:pPr>
            <a:r>
              <a:rPr lang="en-US" b="1" dirty="0" smtClean="0">
                <a:solidFill>
                  <a:srgbClr val="005A70"/>
                </a:solidFill>
              </a:rPr>
              <a:t>108.2 </a:t>
            </a:r>
            <a:r>
              <a:rPr lang="en-US" dirty="0"/>
              <a:t>Explain the factors that cause rotor damage</a:t>
            </a:r>
            <a:r>
              <a:rPr lang="en-US" dirty="0" smtClean="0"/>
              <a:t>.</a:t>
            </a:r>
          </a:p>
          <a:p>
            <a:pPr marL="0" indent="0">
              <a:buNone/>
            </a:pPr>
            <a:r>
              <a:rPr lang="en-US" b="1" dirty="0" smtClean="0">
                <a:solidFill>
                  <a:srgbClr val="005A70"/>
                </a:solidFill>
              </a:rPr>
              <a:t>108.3 </a:t>
            </a:r>
            <a:r>
              <a:rPr lang="en-US" dirty="0"/>
              <a:t>Discuss brake drum distortion and removal</a:t>
            </a:r>
            <a:r>
              <a:rPr lang="en-US" dirty="0" smtClean="0"/>
              <a:t>.</a:t>
            </a:r>
          </a:p>
          <a:p>
            <a:pPr marL="0" indent="0">
              <a:buNone/>
            </a:pPr>
            <a:r>
              <a:rPr lang="en-US" b="1" dirty="0" smtClean="0">
                <a:solidFill>
                  <a:schemeClr val="accent2"/>
                </a:solidFill>
              </a:rPr>
              <a:t>108.4</a:t>
            </a:r>
            <a:r>
              <a:rPr lang="en-US" dirty="0" smtClean="0"/>
              <a:t> </a:t>
            </a:r>
            <a:r>
              <a:rPr lang="en-US" dirty="0"/>
              <a:t>Explain how to machine a brake drum and when a brake </a:t>
            </a:r>
            <a:r>
              <a:rPr lang="en-US" dirty="0" smtClean="0"/>
              <a:t>drum should </a:t>
            </a:r>
            <a:r>
              <a:rPr lang="en-US" dirty="0"/>
              <a:t>be discarded</a:t>
            </a:r>
            <a:r>
              <a:rPr lang="en-US" dirty="0" smtClean="0"/>
              <a:t>.</a:t>
            </a:r>
          </a:p>
          <a:p>
            <a:pPr marL="0" indent="0">
              <a:buNone/>
            </a:pPr>
            <a:r>
              <a:rPr lang="en-US" b="1" dirty="0" smtClean="0">
                <a:solidFill>
                  <a:schemeClr val="accent2"/>
                </a:solidFill>
              </a:rPr>
              <a:t>108.5</a:t>
            </a:r>
            <a:r>
              <a:rPr lang="en-US" dirty="0" smtClean="0"/>
              <a:t> </a:t>
            </a:r>
            <a:r>
              <a:rPr lang="en-US" dirty="0"/>
              <a:t>Explain the procedure for machining disc brake rotor</a:t>
            </a:r>
            <a:r>
              <a:rPr lang="en-US" dirty="0" smtClean="0"/>
              <a:t>.</a:t>
            </a:r>
          </a:p>
        </p:txBody>
      </p:sp>
    </p:spTree>
    <p:extLst>
      <p:ext uri="{BB962C8B-B14F-4D97-AF65-F5344CB8AC3E}">
        <p14:creationId xmlns:p14="http://schemas.microsoft.com/office/powerpoint/2010/main" val="225093734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REMOVING DRUMS</a:t>
            </a:r>
            <a:endParaRPr lang="en-US" dirty="0">
              <a:latin typeface="+mj-lt"/>
            </a:endParaRPr>
          </a:p>
        </p:txBody>
      </p:sp>
      <p:sp>
        <p:nvSpPr>
          <p:cNvPr id="3" name="Content Placeholder 2"/>
          <p:cNvSpPr>
            <a:spLocks noGrp="1"/>
          </p:cNvSpPr>
          <p:nvPr>
            <p:ph idx="1"/>
          </p:nvPr>
        </p:nvSpPr>
        <p:spPr/>
        <p:txBody>
          <a:bodyPr/>
          <a:lstStyle/>
          <a:p>
            <a:r>
              <a:rPr lang="en-US" dirty="0"/>
              <a:t>The first inspection step after removing a brake drum is to </a:t>
            </a:r>
            <a:r>
              <a:rPr lang="en-US" dirty="0" smtClean="0"/>
              <a:t>check it </a:t>
            </a:r>
            <a:r>
              <a:rPr lang="en-US" dirty="0"/>
              <a:t>for warpage using a </a:t>
            </a:r>
            <a:r>
              <a:rPr lang="en-US" dirty="0" smtClean="0"/>
              <a:t>straightedge.</a:t>
            </a:r>
          </a:p>
          <a:p>
            <a:r>
              <a:rPr lang="en-US" dirty="0"/>
              <a:t>A warped drum is often a source of vibration</a:t>
            </a:r>
            <a:r>
              <a:rPr lang="en-US" dirty="0" smtClean="0"/>
              <a:t>.</a:t>
            </a:r>
          </a:p>
          <a:p>
            <a:r>
              <a:rPr lang="en-US" dirty="0"/>
              <a:t>A brake drum </a:t>
            </a:r>
            <a:r>
              <a:rPr lang="en-US" dirty="0" smtClean="0"/>
              <a:t>that is </a:t>
            </a:r>
            <a:r>
              <a:rPr lang="en-US" dirty="0"/>
              <a:t>out-of-round can cause a brake pedal pulsation during braking.</a:t>
            </a:r>
            <a:endParaRPr lang="en-US" dirty="0"/>
          </a:p>
        </p:txBody>
      </p:sp>
    </p:spTree>
    <p:extLst>
      <p:ext uri="{BB962C8B-B14F-4D97-AF65-F5344CB8AC3E}">
        <p14:creationId xmlns:p14="http://schemas.microsoft.com/office/powerpoint/2010/main" val="4230156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080" y="228600"/>
            <a:ext cx="8229600" cy="1107996"/>
          </a:xfrm>
        </p:spPr>
        <p:txBody>
          <a:bodyPr wrap="square">
            <a:spAutoFit/>
          </a:bodyPr>
          <a:lstStyle/>
          <a:p>
            <a:r>
              <a:rPr lang="en-US" sz="2400" b="0" dirty="0" smtClean="0"/>
              <a:t>28. Pump </a:t>
            </a:r>
            <a:r>
              <a:rPr lang="en-US" sz="2400" b="0" dirty="0"/>
              <a:t>the brake pedal several times to </a:t>
            </a:r>
            <a:r>
              <a:rPr lang="en-US" sz="2400" b="0" dirty="0" smtClean="0"/>
              <a:t>restore proper </a:t>
            </a:r>
            <a:r>
              <a:rPr lang="en-US" sz="2400" b="0" dirty="0"/>
              <a:t>brake pedal height. Check and add </a:t>
            </a:r>
            <a:r>
              <a:rPr lang="en-US" sz="2400" b="0" dirty="0" smtClean="0"/>
              <a:t>brake fluid </a:t>
            </a:r>
            <a:r>
              <a:rPr lang="en-US" sz="2400" b="0" dirty="0"/>
              <a:t>as necessary before moving the vehicle.</a:t>
            </a:r>
            <a:endParaRPr lang="en-IN" sz="2400" dirty="0">
              <a:latin typeface="Arial (Headings)"/>
            </a:endParaRPr>
          </a:p>
        </p:txBody>
      </p:sp>
      <p:pic>
        <p:nvPicPr>
          <p:cNvPr id="7170" name="Picture 2" descr="A photo shows brake fluid being added in a brake system."/>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339523"/>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mj-lt"/>
              </a:rPr>
              <a:t>Copyright</a:t>
            </a:r>
          </a:p>
        </p:txBody>
      </p:sp>
      <p:pic>
        <p:nvPicPr>
          <p:cNvPr id="3" name="Picture 2" descr="This work is protected by United States copyright laws and is provided solely for the use of instructors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honor the intended pedagogical purposes and the needs of other instructors who rely on these material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319" y="2119235"/>
            <a:ext cx="8130427" cy="2619530"/>
          </a:xfrm>
          <a:prstGeom prst="rect">
            <a:avLst/>
          </a:prstGeom>
        </p:spPr>
      </p:pic>
    </p:spTree>
    <p:extLst>
      <p:ext uri="{BB962C8B-B14F-4D97-AF65-F5344CB8AC3E}">
        <p14:creationId xmlns:p14="http://schemas.microsoft.com/office/powerpoint/2010/main" val="3387871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108.10 A straightedge can be used to check for brake drum warpage</a:t>
            </a:r>
            <a:endParaRPr lang="en-US" dirty="0">
              <a:latin typeface="+mj-lt"/>
            </a:endParaRPr>
          </a:p>
        </p:txBody>
      </p:sp>
      <p:pic>
        <p:nvPicPr>
          <p:cNvPr id="3" name="Picture 2" descr="A figure shows the use of a straightedge to check a brake drum for warpag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58835" y="1978331"/>
            <a:ext cx="4626331" cy="4186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246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“MACHINE TO” VERSUS “DISCARD”</a:t>
            </a:r>
            <a:endParaRPr lang="en-US" dirty="0">
              <a:latin typeface="+mj-lt"/>
            </a:endParaRPr>
          </a:p>
        </p:txBody>
      </p:sp>
      <p:sp>
        <p:nvSpPr>
          <p:cNvPr id="3" name="Content Placeholder 2"/>
          <p:cNvSpPr>
            <a:spLocks noGrp="1"/>
          </p:cNvSpPr>
          <p:nvPr>
            <p:ph idx="1"/>
          </p:nvPr>
        </p:nvSpPr>
        <p:spPr/>
        <p:txBody>
          <a:bodyPr/>
          <a:lstStyle/>
          <a:p>
            <a:r>
              <a:rPr lang="en-US" dirty="0"/>
              <a:t>Brake drums can usually be machined a maximum of 0.060 </a:t>
            </a:r>
            <a:r>
              <a:rPr lang="en-US" dirty="0" smtClean="0"/>
              <a:t>inch (1.5 </a:t>
            </a:r>
            <a:r>
              <a:rPr lang="en-US" dirty="0"/>
              <a:t>mm) </a:t>
            </a:r>
            <a:r>
              <a:rPr lang="en-US" dirty="0" smtClean="0"/>
              <a:t>oversize unless otherwise stamped </a:t>
            </a:r>
            <a:r>
              <a:rPr lang="en-US" dirty="0"/>
              <a:t>on the drum</a:t>
            </a:r>
            <a:r>
              <a:rPr lang="en-US" dirty="0" smtClean="0"/>
              <a:t>.</a:t>
            </a:r>
          </a:p>
          <a:p>
            <a:r>
              <a:rPr lang="en-US" dirty="0"/>
              <a:t>Most brake experts recommend that </a:t>
            </a:r>
            <a:r>
              <a:rPr lang="en-US" dirty="0" smtClean="0"/>
              <a:t>both drums </a:t>
            </a:r>
            <a:r>
              <a:rPr lang="en-US" dirty="0"/>
              <a:t>on the same axle be within 0.010 inch (0.25 mm) of each other.</a:t>
            </a:r>
            <a:endParaRPr lang="en-US" dirty="0" smtClean="0"/>
          </a:p>
          <a:p>
            <a:r>
              <a:rPr lang="en-US" dirty="0"/>
              <a:t>Always leave at least 0.015 inch (0.4 mm) after machining (</a:t>
            </a:r>
            <a:r>
              <a:rPr lang="en-US" dirty="0" smtClean="0"/>
              <a:t>resurfacing) for </a:t>
            </a:r>
            <a:r>
              <a:rPr lang="en-US" dirty="0"/>
              <a:t>wear</a:t>
            </a:r>
            <a:r>
              <a:rPr lang="en-US" dirty="0" smtClean="0"/>
              <a:t>.</a:t>
            </a:r>
            <a:r>
              <a:rPr lang="en-US" dirty="0"/>
              <a:t> Many manufacturers recommend that 0.030 </a:t>
            </a:r>
            <a:r>
              <a:rPr lang="en-US" dirty="0" smtClean="0"/>
              <a:t>inch (0.8 </a:t>
            </a:r>
            <a:r>
              <a:rPr lang="en-US" dirty="0"/>
              <a:t>mm) be left for wear.</a:t>
            </a:r>
            <a:endParaRPr lang="en-US" dirty="0" smtClean="0"/>
          </a:p>
          <a:p>
            <a:endParaRPr lang="en-US" dirty="0" smtClean="0"/>
          </a:p>
          <a:p>
            <a:endParaRPr lang="en-US" dirty="0"/>
          </a:p>
        </p:txBody>
      </p:sp>
    </p:spTree>
    <p:extLst>
      <p:ext uri="{BB962C8B-B14F-4D97-AF65-F5344CB8AC3E}">
        <p14:creationId xmlns:p14="http://schemas.microsoft.com/office/powerpoint/2010/main" val="2735872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108.11 Discard diameter and maximum diameter are brake drum machining and wear limits</a:t>
            </a:r>
            <a:endParaRPr lang="en-US" dirty="0">
              <a:latin typeface="+mj-lt"/>
            </a:endParaRPr>
          </a:p>
        </p:txBody>
      </p:sp>
      <p:pic>
        <p:nvPicPr>
          <p:cNvPr id="3" name="Picture 2" descr="The figure illustrates that usable brake drums have diameters between the discard and maximum diameters:&#10;1. Discard diameter is the largest allowable diameter of a drum after machining and before wear. &#10;2. Maximum diameter is least allowable diameter of a usable brake drum. &#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97066" y="1890748"/>
            <a:ext cx="4149869" cy="4270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722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cap="all" dirty="0" smtClean="0">
                <a:latin typeface="+mj-lt"/>
              </a:rPr>
              <a:t>Tech Tip</a:t>
            </a:r>
            <a:r>
              <a:rPr lang="en-US" sz="3400" dirty="0" smtClean="0">
                <a:latin typeface="+mj-lt"/>
              </a:rPr>
              <a:t> </a:t>
            </a:r>
            <a:endParaRPr lang="en-US" sz="3400" dirty="0">
              <a:latin typeface="+mj-l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9725" y="1933575"/>
            <a:ext cx="5924550" cy="299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1570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108.12 Most brake drums have a chamfer around the edge. If the chamfer is no longer visible, the drum is usually worn (or machined) to its maximum allowable ID</a:t>
            </a:r>
            <a:endParaRPr lang="en-US" dirty="0">
              <a:latin typeface="+mj-lt"/>
            </a:endParaRPr>
          </a:p>
        </p:txBody>
      </p:sp>
      <p:pic>
        <p:nvPicPr>
          <p:cNvPr id="3" name="Picture 2" descr="A photo shows a technician pointing to a chamfer around the edge of a typical brake drum.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84442" y="2127014"/>
            <a:ext cx="5375116" cy="403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668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MACHINING BRAKE DRUMS</a:t>
            </a:r>
            <a:endParaRPr lang="en-US" dirty="0">
              <a:latin typeface="+mj-lt"/>
            </a:endParaRPr>
          </a:p>
        </p:txBody>
      </p:sp>
      <p:sp>
        <p:nvSpPr>
          <p:cNvPr id="3" name="Content Placeholder 2"/>
          <p:cNvSpPr>
            <a:spLocks noGrp="1"/>
          </p:cNvSpPr>
          <p:nvPr>
            <p:ph idx="1"/>
          </p:nvPr>
        </p:nvSpPr>
        <p:spPr/>
        <p:txBody>
          <a:bodyPr/>
          <a:lstStyle/>
          <a:p>
            <a:r>
              <a:rPr lang="en-US" dirty="0" smtClean="0"/>
              <a:t>Measuring a Drum</a:t>
            </a:r>
          </a:p>
          <a:p>
            <a:pPr lvl="1"/>
            <a:r>
              <a:rPr lang="en-US" dirty="0"/>
              <a:t>Brake drums are usually </a:t>
            </a:r>
            <a:r>
              <a:rPr lang="en-US" dirty="0" smtClean="0"/>
              <a:t>measured using </a:t>
            </a:r>
            <a:r>
              <a:rPr lang="en-US" dirty="0"/>
              <a:t>a micrometer especially designed for brake drums</a:t>
            </a:r>
            <a:r>
              <a:rPr lang="en-US" dirty="0" smtClean="0"/>
              <a:t>.</a:t>
            </a:r>
          </a:p>
          <a:p>
            <a:pPr lvl="1"/>
            <a:r>
              <a:rPr lang="en-US" dirty="0"/>
              <a:t>Compare the micrometer reading to the discard diameter</a:t>
            </a:r>
            <a:r>
              <a:rPr lang="en-US" dirty="0" smtClean="0"/>
              <a:t>.</a:t>
            </a:r>
          </a:p>
          <a:p>
            <a:r>
              <a:rPr lang="en-US" dirty="0" smtClean="0"/>
              <a:t>Machining a Drum Procedure</a:t>
            </a:r>
          </a:p>
          <a:p>
            <a:pPr lvl="1"/>
            <a:r>
              <a:rPr lang="en-US" dirty="0" smtClean="0"/>
              <a:t>Follow the machine specific procedures to ensure the drum is properly mounted with a silencer band.</a:t>
            </a:r>
          </a:p>
          <a:p>
            <a:pPr lvl="1"/>
            <a:r>
              <a:rPr lang="en-US" dirty="0" smtClean="0"/>
              <a:t>Perform a scratch cut to confirm the mounting position.</a:t>
            </a:r>
          </a:p>
          <a:p>
            <a:pPr lvl="1"/>
            <a:r>
              <a:rPr lang="en-US" dirty="0" smtClean="0"/>
              <a:t>Start the lathe and set the depth of cut.</a:t>
            </a:r>
          </a:p>
          <a:p>
            <a:pPr lvl="1"/>
            <a:endParaRPr lang="en-US" dirty="0"/>
          </a:p>
        </p:txBody>
      </p:sp>
    </p:spTree>
    <p:extLst>
      <p:ext uri="{BB962C8B-B14F-4D97-AF65-F5344CB8AC3E}">
        <p14:creationId xmlns:p14="http://schemas.microsoft.com/office/powerpoint/2010/main" val="3735934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108.13 </a:t>
            </a:r>
            <a:r>
              <a:rPr lang="en-IN" sz="2400" dirty="0">
                <a:latin typeface="+mj-lt"/>
              </a:rPr>
              <a:t>A digital drum </a:t>
            </a:r>
            <a:r>
              <a:rPr lang="en-IN" sz="2400" dirty="0" err="1">
                <a:latin typeface="+mj-lt"/>
              </a:rPr>
              <a:t>micrometer</a:t>
            </a:r>
            <a:r>
              <a:rPr lang="en-IN" sz="2400" dirty="0">
                <a:latin typeface="+mj-lt"/>
              </a:rPr>
              <a:t> makes measuring brake drums easily and accurately</a:t>
            </a:r>
            <a:endParaRPr lang="en-US" dirty="0">
              <a:latin typeface="+mj-lt"/>
            </a:endParaRPr>
          </a:p>
        </p:txBody>
      </p:sp>
      <p:pic>
        <p:nvPicPr>
          <p:cNvPr id="3" name="Picture 2" descr="A photo shows a digital drum micrometer used to measure a brake drum.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64695" y="1999846"/>
            <a:ext cx="6014610" cy="3996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120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108.14 (a) A rotor or brake drum with a bearing hub should be installed on a brake lathe using the appropriate size collet that fits the bearing cups (races) </a:t>
            </a:r>
            <a:endParaRPr lang="en-US" dirty="0">
              <a:latin typeface="+mj-lt"/>
            </a:endParaRPr>
          </a:p>
        </p:txBody>
      </p:sp>
      <p:pic>
        <p:nvPicPr>
          <p:cNvPr id="3" name="Picture 2" descr="A figure shows the mounting of a rotor or brake drum with a bearing hub on a brake lathe. The rotor or brake drum is installed on the brake lathe arbor using a correct sized collet that fits the bearing cups. "/>
          <p:cNvPicPr>
            <a:picLocks noChangeAspect="1" noChangeArrowheads="1"/>
          </p:cNvPicPr>
          <p:nvPr/>
        </p:nvPicPr>
        <p:blipFill rotWithShape="1">
          <a:blip r:embed="rId2">
            <a:extLst>
              <a:ext uri="{28A0092B-C50C-407E-A947-70E740481C1C}">
                <a14:useLocalDpi xmlns:a14="http://schemas.microsoft.com/office/drawing/2010/main" val="0"/>
              </a:ext>
            </a:extLst>
          </a:blip>
          <a:srcRect b="51467"/>
          <a:stretch/>
        </p:blipFill>
        <p:spPr bwMode="auto">
          <a:xfrm>
            <a:off x="2807386" y="2514600"/>
            <a:ext cx="3540535" cy="319378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451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Figure 108.14 (b) A </a:t>
            </a:r>
            <a:r>
              <a:rPr lang="en-US" dirty="0" err="1">
                <a:latin typeface="+mj-lt"/>
              </a:rPr>
              <a:t>hubless</a:t>
            </a:r>
            <a:r>
              <a:rPr lang="en-US" dirty="0">
                <a:latin typeface="+mj-lt"/>
              </a:rPr>
              <a:t> rotor or brake drum requires a spring and a tapered centering cone. A faceplate should be used on both sides of the rotor or drum to provide support</a:t>
            </a:r>
          </a:p>
        </p:txBody>
      </p:sp>
      <p:pic>
        <p:nvPicPr>
          <p:cNvPr id="3" name="Picture 2" descr="A figure shows the mounting of a hubless rotor or brake drum on a brake lathe. Such a rotor or brake drum is installed on the brake lathe arbor using a spring and tapered cantering cone. A faceplate on both sides of rotor or drum provides support. "/>
          <p:cNvPicPr>
            <a:picLocks noChangeAspect="1" noChangeArrowheads="1"/>
          </p:cNvPicPr>
          <p:nvPr/>
        </p:nvPicPr>
        <p:blipFill rotWithShape="1">
          <a:blip r:embed="rId2">
            <a:extLst>
              <a:ext uri="{28A0092B-C50C-407E-A947-70E740481C1C}">
                <a14:useLocalDpi xmlns:a14="http://schemas.microsoft.com/office/drawing/2010/main" val="0"/>
              </a:ext>
            </a:extLst>
          </a:blip>
          <a:srcRect t="48670" b="-21"/>
          <a:stretch/>
        </p:blipFill>
        <p:spPr bwMode="auto">
          <a:xfrm>
            <a:off x="2972236" y="2514600"/>
            <a:ext cx="3220653" cy="307388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419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LEARNING OBJECTIVES (2 of 2)</a:t>
            </a:r>
            <a:endParaRPr lang="en-US" dirty="0">
              <a:latin typeface="+mj-lt"/>
            </a:endParaRPr>
          </a:p>
        </p:txBody>
      </p:sp>
      <p:sp>
        <p:nvSpPr>
          <p:cNvPr id="24579" name="Content Placeholder 2"/>
          <p:cNvSpPr>
            <a:spLocks noGrp="1"/>
          </p:cNvSpPr>
          <p:nvPr>
            <p:ph idx="1"/>
          </p:nvPr>
        </p:nvSpPr>
        <p:spPr/>
        <p:txBody>
          <a:bodyPr/>
          <a:lstStyle/>
          <a:p>
            <a:pPr marL="0" indent="0">
              <a:buNone/>
            </a:pPr>
            <a:r>
              <a:rPr lang="en-US" sz="2700" b="1" dirty="0" smtClean="0">
                <a:solidFill>
                  <a:srgbClr val="005A70"/>
                </a:solidFill>
              </a:rPr>
              <a:t>108.6</a:t>
            </a:r>
            <a:r>
              <a:rPr lang="en-US" sz="2700" dirty="0" smtClean="0"/>
              <a:t> </a:t>
            </a:r>
            <a:r>
              <a:rPr lang="en-US" sz="2700" dirty="0"/>
              <a:t>Discuss disc brake rotors and causes of rotor distortion</a:t>
            </a:r>
            <a:r>
              <a:rPr lang="en-US" sz="2700" dirty="0" smtClean="0"/>
              <a:t>.</a:t>
            </a:r>
          </a:p>
          <a:p>
            <a:pPr marL="0" indent="0">
              <a:buNone/>
            </a:pPr>
            <a:r>
              <a:rPr lang="en-US" sz="2700" b="1" dirty="0" smtClean="0">
                <a:solidFill>
                  <a:srgbClr val="005A70"/>
                </a:solidFill>
              </a:rPr>
              <a:t>108.7</a:t>
            </a:r>
            <a:r>
              <a:rPr lang="en-US" sz="2700" dirty="0" smtClean="0"/>
              <a:t> </a:t>
            </a:r>
            <a:r>
              <a:rPr lang="en-US" sz="2700" dirty="0"/>
              <a:t>Explain when to machine a disk brake rotor, and discuss </a:t>
            </a:r>
            <a:r>
              <a:rPr lang="en-US" sz="2700" dirty="0" smtClean="0"/>
              <a:t>rotor thickness </a:t>
            </a:r>
            <a:r>
              <a:rPr lang="en-US" sz="2700" dirty="0"/>
              <a:t>and finish</a:t>
            </a:r>
            <a:r>
              <a:rPr lang="en-US" sz="2700" dirty="0" smtClean="0"/>
              <a:t>.</a:t>
            </a:r>
          </a:p>
          <a:p>
            <a:pPr marL="0" indent="0">
              <a:buNone/>
            </a:pPr>
            <a:r>
              <a:rPr lang="en-US" sz="2700" b="1" dirty="0" smtClean="0">
                <a:solidFill>
                  <a:schemeClr val="accent2"/>
                </a:solidFill>
              </a:rPr>
              <a:t>108.8</a:t>
            </a:r>
            <a:r>
              <a:rPr lang="en-US" sz="2700" dirty="0" smtClean="0"/>
              <a:t>  </a:t>
            </a:r>
            <a:r>
              <a:rPr lang="en-US" sz="2700" dirty="0"/>
              <a:t>Explain the procedure for qualifying a brake lathe</a:t>
            </a:r>
            <a:r>
              <a:rPr lang="en-US" sz="2700" dirty="0" smtClean="0"/>
              <a:t>.</a:t>
            </a:r>
          </a:p>
          <a:p>
            <a:pPr marL="0" indent="0">
              <a:buNone/>
            </a:pPr>
            <a:r>
              <a:rPr lang="en-US" sz="2700" b="1" dirty="0" smtClean="0">
                <a:solidFill>
                  <a:schemeClr val="accent2"/>
                </a:solidFill>
              </a:rPr>
              <a:t>108.9</a:t>
            </a:r>
            <a:r>
              <a:rPr lang="en-US" sz="2700" dirty="0" smtClean="0"/>
              <a:t> </a:t>
            </a:r>
            <a:r>
              <a:rPr lang="en-US" sz="2700" dirty="0"/>
              <a:t>This chapter will help prepare for the Brakes (A5) ASE </a:t>
            </a:r>
            <a:r>
              <a:rPr lang="en-US" sz="2700" dirty="0" smtClean="0"/>
              <a:t>certification test </a:t>
            </a:r>
            <a:r>
              <a:rPr lang="en-US" sz="2700" dirty="0"/>
              <a:t>content area “C” (Drum Brake Diagnosis </a:t>
            </a:r>
            <a:r>
              <a:rPr lang="en-US" sz="2700" dirty="0" smtClean="0"/>
              <a:t>and Repair</a:t>
            </a:r>
            <a:r>
              <a:rPr lang="en-US" sz="2700" dirty="0"/>
              <a:t>) and “D” (Disc Brake Diagnosis and Repair).</a:t>
            </a:r>
            <a:endParaRPr lang="en-US" sz="2700" dirty="0"/>
          </a:p>
        </p:txBody>
      </p:sp>
    </p:spTree>
    <p:extLst>
      <p:ext uri="{BB962C8B-B14F-4D97-AF65-F5344CB8AC3E}">
        <p14:creationId xmlns:p14="http://schemas.microsoft.com/office/powerpoint/2010/main" val="300537291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latin typeface="+mj-lt"/>
              </a:rPr>
              <a:t>Figure 108.15 A self-aligning spacer (SAS) should always be used between the drum or rotor and the spindle retaining nut to help ensure an even clamping force and to prevent the adapters and cone from getting into a bind. A silence band should always be installed to prevent turning-tool chatter and to ensure a smooth surface finish</a:t>
            </a:r>
          </a:p>
        </p:txBody>
      </p:sp>
      <p:pic>
        <p:nvPicPr>
          <p:cNvPr id="3" name="Picture 2" descr="Two figures illustrate:&#10;1. The use of silencer band to prevent the clatter of turning tool and to ensure a smooth surface finish;&#10;2. The use of self-aligning spacer between the drum or rotor on one side and the spindle retaining nut on the other to provide uniformly distributed clamping force and to prevent the cone and adapters from getting jammed. &#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53376" y="1905000"/>
            <a:ext cx="2637249" cy="390192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356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108.16 After installing a brake drum on the lathe, turn the cutting tool outward until the tool just touches the drum. This is called a scratch cut</a:t>
            </a:r>
            <a:endParaRPr lang="en-US" dirty="0">
              <a:latin typeface="+mj-lt"/>
            </a:endParaRPr>
          </a:p>
        </p:txBody>
      </p:sp>
      <p:pic>
        <p:nvPicPr>
          <p:cNvPr id="3" name="Picture 2" descr="A figure shows the first scratch cut which is the initial setting of the turning tool after mounting the brake drum on the lathe. For the first scratch cut, the cutting tool is turned outward till it just touches the drum."/>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30230" y="2057400"/>
            <a:ext cx="3298631" cy="380611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858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mj-lt"/>
              </a:rPr>
              <a:t>Figure 108.17 After making a scratch cut, loosen the retaining nut, rotate the drum on the lathe, and make another scratch cut. If both cuts are in the same location, the drum is installed correctly on the lathe and drum machining can begin</a:t>
            </a:r>
          </a:p>
        </p:txBody>
      </p:sp>
      <p:pic>
        <p:nvPicPr>
          <p:cNvPr id="3" name="Picture 2" descr="The figure illustrates the following:&#10;1. The loosening of the retaining nut and rotation of the drum by hand after making the first scratch cut;&#10;2. Another scratch cut is now made;&#10;3. If both scratch cuts are at the same location, the drum is correctly mounted.&#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46493" y="2590800"/>
            <a:ext cx="7451014" cy="307577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485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108.18 Set the depth of the cut indicator to zero just as the turning tool touches the drum</a:t>
            </a:r>
            <a:endParaRPr lang="en-US" dirty="0">
              <a:latin typeface="+mj-lt"/>
            </a:endParaRPr>
          </a:p>
        </p:txBody>
      </p:sp>
      <p:pic>
        <p:nvPicPr>
          <p:cNvPr id="3" name="Picture 2" descr="The figure illustrates the following:&#10;1. Adjustment of the turning tool dial to zero just when the tool touches the drum. &#10;2. Two types of dials for adjusting turning tool cut depth. One is set to cut eight thousandths of an inch and the other is set to cut two tenths of a millimeter. &#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24077" y="1874208"/>
            <a:ext cx="3495846" cy="429035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111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mj-lt"/>
              </a:rPr>
              <a:t>Figure 108.19 This lathe has a dial that is “diameter graduated.” This means that a reading of 0.030 inch indicates a 0.015 inch cut that increases the inside diameter of the brake drum by 0.030 inch</a:t>
            </a:r>
          </a:p>
        </p:txBody>
      </p:sp>
      <p:pic>
        <p:nvPicPr>
          <p:cNvPr id="3" name="Picture 2" descr="A photo shows the tool dial of a lathe that is graduated in diameters and reads both, inches and millimeters.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05313" y="2133600"/>
            <a:ext cx="4733374" cy="355003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7301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latin typeface="+mj-lt"/>
              </a:rPr>
              <a:t>Figure 108.20 Notice the chatter marks at the edge of the friction-area surface of the brake drum. These marks were caused by vibration of the drum because the technician failed to wrap the dampening strap (silencer band) over the friction-surface portion of the brake drum</a:t>
            </a:r>
          </a:p>
        </p:txBody>
      </p:sp>
      <p:pic>
        <p:nvPicPr>
          <p:cNvPr id="3" name="Picture 2" descr="A photo illustrates the chatter marks on the edge of the friction surface of a brake drum.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52600" y="1981200"/>
            <a:ext cx="5537895" cy="380611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051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DISC BRAKE ROTORS</a:t>
            </a:r>
            <a:endParaRPr lang="en-US" dirty="0">
              <a:latin typeface="+mj-lt"/>
            </a:endParaRPr>
          </a:p>
        </p:txBody>
      </p:sp>
      <p:sp>
        <p:nvSpPr>
          <p:cNvPr id="3" name="Content Placeholder 2"/>
          <p:cNvSpPr>
            <a:spLocks noGrp="1"/>
          </p:cNvSpPr>
          <p:nvPr>
            <p:ph idx="1"/>
          </p:nvPr>
        </p:nvSpPr>
        <p:spPr/>
        <p:txBody>
          <a:bodyPr/>
          <a:lstStyle/>
          <a:p>
            <a:r>
              <a:rPr lang="en-US" sz="2400" dirty="0"/>
              <a:t>Disc brake rotors use cast gray iron at the area that contacts </a:t>
            </a:r>
            <a:r>
              <a:rPr lang="en-US" sz="2400" dirty="0" smtClean="0"/>
              <a:t>the friction </a:t>
            </a:r>
            <a:r>
              <a:rPr lang="en-US" sz="2400" dirty="0"/>
              <a:t>pad</a:t>
            </a:r>
            <a:r>
              <a:rPr lang="en-US" sz="2400" dirty="0" smtClean="0"/>
              <a:t>.</a:t>
            </a:r>
          </a:p>
          <a:p>
            <a:r>
              <a:rPr lang="en-US" sz="2400" dirty="0" smtClean="0"/>
              <a:t>Styles of Rotors</a:t>
            </a:r>
          </a:p>
          <a:p>
            <a:pPr lvl="1"/>
            <a:r>
              <a:rPr lang="en-US" sz="2000" dirty="0" smtClean="0"/>
              <a:t>Solid</a:t>
            </a:r>
          </a:p>
          <a:p>
            <a:pPr lvl="1"/>
            <a:r>
              <a:rPr lang="en-US" sz="2000" dirty="0" smtClean="0"/>
              <a:t>Vented</a:t>
            </a:r>
          </a:p>
          <a:p>
            <a:r>
              <a:rPr lang="en-US" sz="2400" dirty="0" smtClean="0"/>
              <a:t>Composite Rotors</a:t>
            </a:r>
          </a:p>
          <a:p>
            <a:pPr lvl="1"/>
            <a:r>
              <a:rPr lang="en-US" sz="2000" dirty="0"/>
              <a:t>Composite rotors use a </a:t>
            </a:r>
            <a:r>
              <a:rPr lang="en-US" sz="2000" dirty="0" smtClean="0"/>
              <a:t>steel center </a:t>
            </a:r>
            <a:r>
              <a:rPr lang="en-US" sz="2000" dirty="0"/>
              <a:t>section with a cast-iron wear surface</a:t>
            </a:r>
            <a:r>
              <a:rPr lang="en-US" sz="2000" dirty="0" smtClean="0"/>
              <a:t>.</a:t>
            </a:r>
          </a:p>
          <a:p>
            <a:r>
              <a:rPr lang="en-US" sz="2400" dirty="0" smtClean="0"/>
              <a:t>Aluminum Metal Matrix Composite Rotors</a:t>
            </a:r>
          </a:p>
          <a:p>
            <a:pPr lvl="1"/>
            <a:r>
              <a:rPr lang="en-US" sz="2000" dirty="0" smtClean="0"/>
              <a:t>Manufactured </a:t>
            </a:r>
            <a:r>
              <a:rPr lang="en-US" sz="2000" dirty="0"/>
              <a:t>from an </a:t>
            </a:r>
            <a:r>
              <a:rPr lang="en-US" sz="2000" dirty="0" smtClean="0"/>
              <a:t>aluminum metal </a:t>
            </a:r>
            <a:r>
              <a:rPr lang="en-US" sz="2000" dirty="0"/>
              <a:t>matrix composite alloy reinforced with 20% silicon </a:t>
            </a:r>
            <a:r>
              <a:rPr lang="en-US" sz="2000" dirty="0" smtClean="0"/>
              <a:t>carbide particulate</a:t>
            </a:r>
            <a:r>
              <a:rPr lang="en-US" sz="2000" dirty="0"/>
              <a:t>.</a:t>
            </a:r>
            <a:endParaRPr lang="en-US" sz="2000" dirty="0"/>
          </a:p>
        </p:txBody>
      </p:sp>
    </p:spTree>
    <p:extLst>
      <p:ext uri="{BB962C8B-B14F-4D97-AF65-F5344CB8AC3E}">
        <p14:creationId xmlns:p14="http://schemas.microsoft.com/office/powerpoint/2010/main" val="280024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108.21 This excessively worn (thin) rotor was removed from the vehicle in this condition. It is amazing that the vehicle was able to stop with such a thin </a:t>
            </a:r>
            <a:r>
              <a:rPr lang="en-US" sz="2400" dirty="0" smtClean="0">
                <a:latin typeface="+mj-lt"/>
              </a:rPr>
              <a:t>rotor.</a:t>
            </a:r>
            <a:endParaRPr lang="en-US" dirty="0">
              <a:latin typeface="+mj-lt"/>
            </a:endParaRPr>
          </a:p>
        </p:txBody>
      </p:sp>
      <p:pic>
        <p:nvPicPr>
          <p:cNvPr id="3" name="Picture 2" descr="A photo shows a technician holding a solid rotor that has been removed from a vehicle. The rotor has become very thin because of excessive wea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45291" y="2057400"/>
            <a:ext cx="7053419" cy="388261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367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mj-lt"/>
              </a:rPr>
              <a:t>Figure 108.22 Severely worn vented disc brake rotor. The braking surface has been entirely worn away exposing the cooling fins. The owner brought the vehicle to a repair shop because of a “little noise in the front</a:t>
            </a:r>
            <a:r>
              <a:rPr lang="en-US" sz="2000" dirty="0" smtClean="0">
                <a:latin typeface="+mj-lt"/>
              </a:rPr>
              <a:t>.”</a:t>
            </a:r>
            <a:endParaRPr lang="en-US" sz="2000" dirty="0">
              <a:latin typeface="+mj-lt"/>
            </a:endParaRPr>
          </a:p>
        </p:txBody>
      </p:sp>
      <p:pic>
        <p:nvPicPr>
          <p:cNvPr id="3" name="Picture 2" descr="A photo shows an excessively worn out rotor. This rotor is of the vented type with a straight vane design. Wearing has removed the entire braking surface and exposed the cooling fins.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16184" y="2133600"/>
            <a:ext cx="5111631" cy="373111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225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Figure 108.23 Directional vane vented disc brake rotors. Note that the fins angle toward the rear of the vehicle. It is important that this type of rotor be reinstalled on the correct side of the </a:t>
            </a:r>
            <a:r>
              <a:rPr lang="en-US" dirty="0" smtClean="0">
                <a:latin typeface="+mj-lt"/>
              </a:rPr>
              <a:t>vehicle.</a:t>
            </a:r>
            <a:endParaRPr lang="en-US" dirty="0">
              <a:latin typeface="+mj-lt"/>
            </a:endParaRPr>
          </a:p>
        </p:txBody>
      </p:sp>
      <p:pic>
        <p:nvPicPr>
          <p:cNvPr id="3" name="Picture 2" descr="A figure shows the left and right brake rotors of the vented type with directional vanes. The fins are angled towards the rear of the vehicle. Replacement or reinstallation of these rotors must be done on the correct sid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34217" y="2286000"/>
            <a:ext cx="3849067" cy="353125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728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BRAKE DRUMS</a:t>
            </a:r>
            <a:endParaRPr lang="en-US" dirty="0">
              <a:latin typeface="+mj-lt"/>
            </a:endParaRPr>
          </a:p>
        </p:txBody>
      </p:sp>
      <p:sp>
        <p:nvSpPr>
          <p:cNvPr id="25603" name="Content Placeholder 2"/>
          <p:cNvSpPr>
            <a:spLocks noGrp="1"/>
          </p:cNvSpPr>
          <p:nvPr>
            <p:ph idx="1"/>
          </p:nvPr>
        </p:nvSpPr>
        <p:spPr>
          <a:xfrm>
            <a:off x="457200" y="1600200"/>
            <a:ext cx="8077200" cy="4525963"/>
          </a:xfrm>
        </p:spPr>
        <p:txBody>
          <a:bodyPr/>
          <a:lstStyle/>
          <a:p>
            <a:r>
              <a:rPr lang="en-US" dirty="0" smtClean="0"/>
              <a:t>Cast-Iron Drums</a:t>
            </a:r>
          </a:p>
          <a:p>
            <a:pPr lvl="1"/>
            <a:r>
              <a:rPr lang="en-US" dirty="0"/>
              <a:t>Cast iron contains </a:t>
            </a:r>
            <a:r>
              <a:rPr lang="en-US" dirty="0" smtClean="0"/>
              <a:t>approximately 3</a:t>
            </a:r>
            <a:r>
              <a:rPr lang="en-US" dirty="0"/>
              <a:t>% carbon, which makes the drum hard, yet brittle</a:t>
            </a:r>
            <a:r>
              <a:rPr lang="en-US" dirty="0" smtClean="0"/>
              <a:t>.</a:t>
            </a:r>
          </a:p>
          <a:p>
            <a:pPr lvl="1"/>
            <a:r>
              <a:rPr lang="en-US" dirty="0" smtClean="0"/>
              <a:t>The 3</a:t>
            </a:r>
            <a:r>
              <a:rPr lang="en-US" dirty="0"/>
              <a:t>% carbon content of the cast iron also acts as a lubricant, </a:t>
            </a:r>
            <a:r>
              <a:rPr lang="en-US" dirty="0" smtClean="0"/>
              <a:t>which prevents </a:t>
            </a:r>
            <a:r>
              <a:rPr lang="en-US" dirty="0"/>
              <a:t>noise during </a:t>
            </a:r>
            <a:r>
              <a:rPr lang="en-US" dirty="0" smtClean="0"/>
              <a:t>braking.</a:t>
            </a:r>
          </a:p>
          <a:p>
            <a:r>
              <a:rPr lang="en-US" dirty="0" smtClean="0"/>
              <a:t>Aluminum Drums</a:t>
            </a:r>
          </a:p>
          <a:p>
            <a:pPr lvl="1"/>
            <a:r>
              <a:rPr lang="en-US" dirty="0" smtClean="0"/>
              <a:t>Aluminum brake save </a:t>
            </a:r>
            <a:r>
              <a:rPr lang="en-US" dirty="0"/>
              <a:t>weight, </a:t>
            </a:r>
            <a:r>
              <a:rPr lang="en-US" dirty="0" smtClean="0"/>
              <a:t>and </a:t>
            </a:r>
            <a:r>
              <a:rPr lang="en-US" dirty="0"/>
              <a:t>transfer heat to the surrounding air faster than cast iron or steel</a:t>
            </a:r>
            <a:r>
              <a:rPr lang="en-US" dirty="0" smtClean="0"/>
              <a:t>.</a:t>
            </a:r>
          </a:p>
          <a:p>
            <a:pPr lvl="1"/>
            <a:r>
              <a:rPr lang="en-US" dirty="0" smtClean="0"/>
              <a:t>Aluminum </a:t>
            </a:r>
            <a:r>
              <a:rPr lang="en-US" dirty="0"/>
              <a:t>brake drums use cast </a:t>
            </a:r>
            <a:r>
              <a:rPr lang="en-US" dirty="0" smtClean="0"/>
              <a:t>iron for </a:t>
            </a:r>
            <a:r>
              <a:rPr lang="en-US" dirty="0"/>
              <a:t>the friction surface area.</a:t>
            </a:r>
            <a:endParaRPr lang="en-US" dirty="0" smtClean="0"/>
          </a:p>
          <a:p>
            <a:pPr lvl="1"/>
            <a:endParaRPr lang="en-US" dirty="0" smtClean="0">
              <a:solidFill>
                <a:schemeClr val="tx2"/>
              </a:solidFill>
            </a:endParaRPr>
          </a:p>
        </p:txBody>
      </p:sp>
    </p:spTree>
    <p:extLst>
      <p:ext uri="{BB962C8B-B14F-4D97-AF65-F5344CB8AC3E}">
        <p14:creationId xmlns:p14="http://schemas.microsoft.com/office/powerpoint/2010/main" val="259137094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108.24 Typical composite rotor that uses cast-iron friction surfaces and a steel center </a:t>
            </a:r>
            <a:r>
              <a:rPr lang="en-US" sz="2400" dirty="0" smtClean="0">
                <a:latin typeface="+mj-lt"/>
              </a:rPr>
              <a:t>section.</a:t>
            </a:r>
            <a:endParaRPr lang="en-US" dirty="0">
              <a:latin typeface="+mj-lt"/>
            </a:endParaRPr>
          </a:p>
        </p:txBody>
      </p:sp>
      <p:pic>
        <p:nvPicPr>
          <p:cNvPr id="3" name="Picture 2" descr="A figure shows a typical composite rotor with the cross sectional view of one of its segments. Such a rotor has a steel section in the center and a cast iron friction surface on the outer sid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57042" y="1997073"/>
            <a:ext cx="5029917" cy="416269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127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cap="all" dirty="0" smtClean="0">
                <a:latin typeface="+mj-lt"/>
              </a:rPr>
              <a:t>FREQUENTLY ASKED QUESTION</a:t>
            </a:r>
            <a:endParaRPr lang="en-US" sz="3400" dirty="0">
              <a:latin typeface="+mj-l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404848"/>
            <a:ext cx="3200400" cy="5004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0635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108.25 This Porsche is equipped with high performance brakes including cross-drilled brake rotors</a:t>
            </a:r>
            <a:endParaRPr lang="en-US" dirty="0">
              <a:latin typeface="+mj-lt"/>
            </a:endParaRPr>
          </a:p>
        </p:txBody>
      </p:sp>
      <p:pic>
        <p:nvPicPr>
          <p:cNvPr id="3" name="Picture 2" descr="A photo shows the wheel of a Porsche. The high performance brakes with cross drilled brake rotors are located on the inside of the wheel.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68380" y="1981200"/>
            <a:ext cx="4861560" cy="365073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963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DISC BRAKE ROTOR DISTORTION</a:t>
            </a:r>
            <a:endParaRPr lang="en-US" dirty="0">
              <a:latin typeface="+mj-lt"/>
            </a:endParaRPr>
          </a:p>
        </p:txBody>
      </p:sp>
      <p:sp>
        <p:nvSpPr>
          <p:cNvPr id="3" name="Content Placeholder 2"/>
          <p:cNvSpPr>
            <a:spLocks noGrp="1"/>
          </p:cNvSpPr>
          <p:nvPr>
            <p:ph idx="1"/>
          </p:nvPr>
        </p:nvSpPr>
        <p:spPr/>
        <p:txBody>
          <a:bodyPr/>
          <a:lstStyle/>
          <a:p>
            <a:r>
              <a:rPr lang="en-US" dirty="0" smtClean="0"/>
              <a:t>Causes of Rotor Distribution</a:t>
            </a:r>
          </a:p>
          <a:p>
            <a:pPr lvl="1"/>
            <a:r>
              <a:rPr lang="en-US" dirty="0" smtClean="0"/>
              <a:t>The most common cause of distortion is when there is a </a:t>
            </a:r>
            <a:r>
              <a:rPr lang="en-US" dirty="0"/>
              <a:t>problem with </a:t>
            </a:r>
            <a:r>
              <a:rPr lang="en-US" dirty="0" smtClean="0"/>
              <a:t>the friction </a:t>
            </a:r>
            <a:r>
              <a:rPr lang="en-US" dirty="0"/>
              <a:t>assembly, such as a frozen caliper piston that creates </a:t>
            </a:r>
            <a:r>
              <a:rPr lang="en-US" dirty="0" smtClean="0"/>
              <a:t>unequal application </a:t>
            </a:r>
            <a:r>
              <a:rPr lang="en-US" dirty="0"/>
              <a:t>force on the two sides of the rotor</a:t>
            </a:r>
            <a:r>
              <a:rPr lang="en-US" dirty="0" smtClean="0"/>
              <a:t>.</a:t>
            </a:r>
          </a:p>
          <a:p>
            <a:r>
              <a:rPr lang="en-US" dirty="0" smtClean="0"/>
              <a:t>Rotor Lateral Runout</a:t>
            </a:r>
          </a:p>
          <a:p>
            <a:pPr lvl="1"/>
            <a:r>
              <a:rPr lang="en-US" dirty="0" smtClean="0"/>
              <a:t>A </a:t>
            </a:r>
            <a:r>
              <a:rPr lang="en-US" dirty="0"/>
              <a:t>side-to-side wobble of the rotor as it rotates on the spindle</a:t>
            </a:r>
            <a:r>
              <a:rPr lang="en-US" dirty="0" smtClean="0"/>
              <a:t>.</a:t>
            </a:r>
          </a:p>
          <a:p>
            <a:r>
              <a:rPr lang="en-US" dirty="0" smtClean="0"/>
              <a:t>Rotor Lack of Parallelism</a:t>
            </a:r>
          </a:p>
          <a:p>
            <a:pPr lvl="1"/>
            <a:r>
              <a:rPr lang="en-US" dirty="0" smtClean="0"/>
              <a:t>A </a:t>
            </a:r>
            <a:r>
              <a:rPr lang="en-US" dirty="0"/>
              <a:t>variation in the thickness of </a:t>
            </a:r>
            <a:r>
              <a:rPr lang="en-US" dirty="0" smtClean="0"/>
              <a:t>the rotor</a:t>
            </a:r>
            <a:endParaRPr lang="en-US" dirty="0"/>
          </a:p>
        </p:txBody>
      </p:sp>
    </p:spTree>
    <p:extLst>
      <p:ext uri="{BB962C8B-B14F-4D97-AF65-F5344CB8AC3E}">
        <p14:creationId xmlns:p14="http://schemas.microsoft.com/office/powerpoint/2010/main" val="2897361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108.26 Brake rotor lateral runout distortion</a:t>
            </a:r>
            <a:endParaRPr lang="en-US" dirty="0">
              <a:latin typeface="+mj-lt"/>
            </a:endParaRPr>
          </a:p>
        </p:txBody>
      </p:sp>
      <p:pic>
        <p:nvPicPr>
          <p:cNvPr id="3" name="Picture 2" descr="A figure shows the lateral runout distortion of a brake rotor in which the rotor wobbles side to side during rotation.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08591" y="1464672"/>
            <a:ext cx="3726819" cy="469767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622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Figure 108.27 Before measuring lateral runout with a dial indicator (gauge), remove any wheel bearing end play by tightening the spindle nut to 10 to 20 </a:t>
            </a:r>
            <a:r>
              <a:rPr lang="en-US" dirty="0" err="1">
                <a:latin typeface="+mj-lt"/>
              </a:rPr>
              <a:t>ft</a:t>
            </a:r>
            <a:r>
              <a:rPr lang="en-US" dirty="0">
                <a:latin typeface="+mj-lt"/>
              </a:rPr>
              <a:t> </a:t>
            </a:r>
            <a:r>
              <a:rPr lang="en-US" dirty="0" err="1">
                <a:latin typeface="+mj-lt"/>
              </a:rPr>
              <a:t>lb</a:t>
            </a:r>
            <a:r>
              <a:rPr lang="en-US" dirty="0">
                <a:latin typeface="+mj-lt"/>
              </a:rPr>
              <a:t> with a torque wrench. This step helps prevent an inaccurate reading. </a:t>
            </a:r>
          </a:p>
        </p:txBody>
      </p:sp>
      <p:pic>
        <p:nvPicPr>
          <p:cNvPr id="3" name="Picture 2" descr="The photo illustrates that tightening the spindle nut to ten to twenty pounds with a torque wrench removes play at the end of wheel bearing and enables accurate measurement of lateral runout with a dial gauge. &#10;Such procedure improves accuracy of measurement.&#10;The spindle nut is loosened and retightened to the required specifications before returning the vehicle for service. &#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74080" y="2057400"/>
            <a:ext cx="4995840" cy="358553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7534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108.28 (a) Rotate the disc brake rotor one complete revolution while observing the dial indicator (gauge)</a:t>
            </a:r>
            <a:endParaRPr lang="en-US" dirty="0">
              <a:latin typeface="+mj-lt"/>
            </a:endParaRPr>
          </a:p>
        </p:txBody>
      </p:sp>
      <p:pic>
        <p:nvPicPr>
          <p:cNvPr id="3" name="Picture 2" descr="A figure shows a dial indicator attached to the disc brake rotor. The rotor is rotated through one complete rotation for recording the lateral runout on the dial indicator. "/>
          <p:cNvPicPr>
            <a:picLocks noChangeAspect="1" noChangeArrowheads="1"/>
          </p:cNvPicPr>
          <p:nvPr/>
        </p:nvPicPr>
        <p:blipFill rotWithShape="1">
          <a:blip r:embed="rId2">
            <a:extLst>
              <a:ext uri="{28A0092B-C50C-407E-A947-70E740481C1C}">
                <a14:useLocalDpi xmlns:a14="http://schemas.microsoft.com/office/drawing/2010/main" val="0"/>
              </a:ext>
            </a:extLst>
          </a:blip>
          <a:srcRect r="40394"/>
          <a:stretch/>
        </p:blipFill>
        <p:spPr bwMode="auto">
          <a:xfrm>
            <a:off x="3294230" y="2133600"/>
            <a:ext cx="2539918" cy="367871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509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108.28 (b) Most vehicle manufacturers specify a maximum runout of about 0.003 inch (0.08 mm)</a:t>
            </a:r>
            <a:endParaRPr lang="en-US" dirty="0">
              <a:latin typeface="+mj-lt"/>
            </a:endParaRPr>
          </a:p>
        </p:txBody>
      </p:sp>
      <p:pic>
        <p:nvPicPr>
          <p:cNvPr id="3" name="Picture 2" descr="A figure shows the side view of a disc brake rotor with a lateral runout. Most vehicle makers allow a maximum permissible runout of eight hundredth of a millimeter. "/>
          <p:cNvPicPr>
            <a:picLocks noChangeAspect="1" noChangeArrowheads="1"/>
          </p:cNvPicPr>
          <p:nvPr/>
        </p:nvPicPr>
        <p:blipFill rotWithShape="1">
          <a:blip r:embed="rId2">
            <a:extLst>
              <a:ext uri="{28A0092B-C50C-407E-A947-70E740481C1C}">
                <a14:useLocalDpi xmlns:a14="http://schemas.microsoft.com/office/drawing/2010/main" val="0"/>
              </a:ext>
            </a:extLst>
          </a:blip>
          <a:srcRect l="59786" t="11823" r="-1"/>
          <a:stretch/>
        </p:blipFill>
        <p:spPr bwMode="auto">
          <a:xfrm>
            <a:off x="3498321" y="1720205"/>
            <a:ext cx="2346283" cy="444135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01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108.29 Brake rotor lack-of-parallelism distortion</a:t>
            </a:r>
            <a:endParaRPr lang="en-US" dirty="0">
              <a:latin typeface="+mj-lt"/>
            </a:endParaRPr>
          </a:p>
        </p:txBody>
      </p:sp>
      <p:pic>
        <p:nvPicPr>
          <p:cNvPr id="3" name="Picture 2" descr="A figure shows the side view of a rotor with lack of parallelism distortion in which the thickness of the rotor is different at different points along the circumference. The defect is also called thickness variation (TV).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29563" y="1501172"/>
            <a:ext cx="2484875" cy="465913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866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108.30 (a) Disc brake rotor thickness variation (parallelism)</a:t>
            </a:r>
            <a:endParaRPr lang="en-US" dirty="0">
              <a:latin typeface="+mj-lt"/>
            </a:endParaRPr>
          </a:p>
        </p:txBody>
      </p:sp>
      <p:pic>
        <p:nvPicPr>
          <p:cNvPr id="3" name="Picture 2" descr="A figure shows the side view of a disc brake rotor with the excessive thickness variation defect. Such fault is also called parallelism. "/>
          <p:cNvPicPr>
            <a:picLocks noChangeAspect="1" noChangeArrowheads="1"/>
          </p:cNvPicPr>
          <p:nvPr/>
        </p:nvPicPr>
        <p:blipFill rotWithShape="1">
          <a:blip r:embed="rId2">
            <a:extLst>
              <a:ext uri="{28A0092B-C50C-407E-A947-70E740481C1C}">
                <a14:useLocalDpi xmlns:a14="http://schemas.microsoft.com/office/drawing/2010/main" val="0"/>
              </a:ext>
            </a:extLst>
          </a:blip>
          <a:srcRect t="19492" r="57358"/>
          <a:stretch/>
        </p:blipFill>
        <p:spPr bwMode="auto">
          <a:xfrm>
            <a:off x="2967245" y="1612068"/>
            <a:ext cx="3209510" cy="450515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030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108.1 Types of brake drums. Regardless of the design, all types use cast iron as a friction surface</a:t>
            </a:r>
            <a:endParaRPr lang="en-US" sz="2400" dirty="0">
              <a:latin typeface="+mj-lt"/>
            </a:endParaRPr>
          </a:p>
        </p:txBody>
      </p:sp>
      <p:pic>
        <p:nvPicPr>
          <p:cNvPr id="5" name="Picture 2" descr="A figure shows four different types of brake drums all of which use cast iron as the friction surface. The four types are composite drum, cast iron drum, bimetallic drum, and centrifugally cast composite drum."/>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16652" y="1847353"/>
            <a:ext cx="3710697" cy="4314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051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108.30 (b) The rotor should be measured with a micrometer at four or more equally spaced locations around the rotor</a:t>
            </a:r>
            <a:endParaRPr lang="en-US" dirty="0">
              <a:latin typeface="+mj-lt"/>
            </a:endParaRPr>
          </a:p>
        </p:txBody>
      </p:sp>
      <p:pic>
        <p:nvPicPr>
          <p:cNvPr id="3" name="Picture 2" descr="A figure shows the use of micrometer screw gauge to measure the thickness at four equally spaced locations on a disc brake rotor with the excessive thickness variation defect. "/>
          <p:cNvPicPr>
            <a:picLocks noChangeAspect="1" noChangeArrowheads="1"/>
          </p:cNvPicPr>
          <p:nvPr/>
        </p:nvPicPr>
        <p:blipFill rotWithShape="1">
          <a:blip r:embed="rId2">
            <a:extLst>
              <a:ext uri="{28A0092B-C50C-407E-A947-70E740481C1C}">
                <a14:useLocalDpi xmlns:a14="http://schemas.microsoft.com/office/drawing/2010/main" val="0"/>
              </a:ext>
            </a:extLst>
          </a:blip>
          <a:srcRect l="42643"/>
          <a:stretch/>
        </p:blipFill>
        <p:spPr bwMode="auto">
          <a:xfrm>
            <a:off x="2763820" y="1595811"/>
            <a:ext cx="3522901" cy="456654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230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latin typeface="+mj-lt"/>
              </a:rPr>
              <a:t>QUESTION 2: </a:t>
            </a:r>
            <a:r>
              <a:rPr lang="en-US" sz="3400" dirty="0" smtClean="0">
                <a:solidFill>
                  <a:srgbClr val="F8F9D3"/>
                </a:solidFill>
                <a:latin typeface="+mj-lt"/>
              </a:rPr>
              <a:t>?</a:t>
            </a:r>
            <a:endParaRPr lang="en-US" sz="3400" dirty="0">
              <a:solidFill>
                <a:srgbClr val="F8F9D3"/>
              </a:solidFill>
              <a:latin typeface="+mj-lt"/>
            </a:endParaRPr>
          </a:p>
        </p:txBody>
      </p:sp>
      <p:sp>
        <p:nvSpPr>
          <p:cNvPr id="3" name="Rectangle 2"/>
          <p:cNvSpPr/>
          <p:nvPr/>
        </p:nvSpPr>
        <p:spPr>
          <a:xfrm>
            <a:off x="341870" y="1905000"/>
            <a:ext cx="8534400" cy="1323439"/>
          </a:xfrm>
          <a:prstGeom prst="rect">
            <a:avLst/>
          </a:prstGeom>
        </p:spPr>
        <p:txBody>
          <a:bodyPr wrap="square">
            <a:spAutoFit/>
          </a:bodyPr>
          <a:lstStyle/>
          <a:p>
            <a:r>
              <a:rPr lang="en-US" sz="4000" dirty="0" smtClean="0">
                <a:solidFill>
                  <a:srgbClr val="000000"/>
                </a:solidFill>
              </a:rPr>
              <a:t>What is the most common cause of rotor distortion?</a:t>
            </a:r>
            <a:endParaRPr lang="en-US" sz="4000" dirty="0">
              <a:solidFill>
                <a:srgbClr val="000000"/>
              </a:solidFill>
            </a:endParaRPr>
          </a:p>
        </p:txBody>
      </p:sp>
    </p:spTree>
    <p:extLst>
      <p:ext uri="{BB962C8B-B14F-4D97-AF65-F5344CB8AC3E}">
        <p14:creationId xmlns:p14="http://schemas.microsoft.com/office/powerpoint/2010/main" val="2374300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latin typeface="+mj-lt"/>
              </a:rPr>
              <a:t>ANSWER 2:</a:t>
            </a:r>
            <a:endParaRPr lang="en-US" sz="3400" dirty="0">
              <a:solidFill>
                <a:srgbClr val="F8F9D3"/>
              </a:solidFill>
              <a:latin typeface="+mj-lt"/>
            </a:endParaRPr>
          </a:p>
        </p:txBody>
      </p:sp>
      <p:sp>
        <p:nvSpPr>
          <p:cNvPr id="6" name="Rectangle 5"/>
          <p:cNvSpPr/>
          <p:nvPr/>
        </p:nvSpPr>
        <p:spPr>
          <a:xfrm>
            <a:off x="168876" y="1975554"/>
            <a:ext cx="8534400" cy="1938992"/>
          </a:xfrm>
          <a:prstGeom prst="rect">
            <a:avLst/>
          </a:prstGeom>
        </p:spPr>
        <p:txBody>
          <a:bodyPr wrap="square">
            <a:spAutoFit/>
          </a:bodyPr>
          <a:lstStyle/>
          <a:p>
            <a:r>
              <a:rPr lang="en-US" sz="4000" dirty="0" smtClean="0">
                <a:solidFill>
                  <a:srgbClr val="000000"/>
                </a:solidFill>
              </a:rPr>
              <a:t>A frozen caliper piston that creates unequal application force to each side of the rotor. </a:t>
            </a:r>
            <a:endParaRPr lang="en-US" sz="4000" dirty="0">
              <a:solidFill>
                <a:srgbClr val="000000"/>
              </a:solidFill>
            </a:endParaRPr>
          </a:p>
        </p:txBody>
      </p:sp>
    </p:spTree>
    <p:extLst>
      <p:ext uri="{BB962C8B-B14F-4D97-AF65-F5344CB8AC3E}">
        <p14:creationId xmlns:p14="http://schemas.microsoft.com/office/powerpoint/2010/main" val="2508462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CARBON-CERAMIC ROTORS</a:t>
            </a:r>
            <a:endParaRPr lang="en-US" dirty="0">
              <a:latin typeface="+mj-lt"/>
            </a:endParaRPr>
          </a:p>
        </p:txBody>
      </p:sp>
      <p:sp>
        <p:nvSpPr>
          <p:cNvPr id="3" name="Content Placeholder 2"/>
          <p:cNvSpPr>
            <a:spLocks noGrp="1"/>
          </p:cNvSpPr>
          <p:nvPr>
            <p:ph idx="1"/>
          </p:nvPr>
        </p:nvSpPr>
        <p:spPr/>
        <p:txBody>
          <a:bodyPr/>
          <a:lstStyle/>
          <a:p>
            <a:r>
              <a:rPr lang="en-US" sz="2400" dirty="0" smtClean="0"/>
              <a:t>Description</a:t>
            </a:r>
          </a:p>
          <a:p>
            <a:pPr lvl="1"/>
            <a:r>
              <a:rPr lang="en-US" sz="2000" dirty="0"/>
              <a:t>Carbon-ceramic brake (CCB) rotors are </a:t>
            </a:r>
            <a:r>
              <a:rPr lang="en-US" sz="2000" dirty="0" smtClean="0"/>
              <a:t>used on </a:t>
            </a:r>
            <a:r>
              <a:rPr lang="en-US" sz="2000" dirty="0"/>
              <a:t>some high-performance vehicles and are very expensive</a:t>
            </a:r>
            <a:r>
              <a:rPr lang="en-US" sz="2000" dirty="0" smtClean="0"/>
              <a:t>.</a:t>
            </a:r>
          </a:p>
          <a:p>
            <a:r>
              <a:rPr lang="en-US" sz="2400" dirty="0" smtClean="0"/>
              <a:t>Construction</a:t>
            </a:r>
          </a:p>
          <a:p>
            <a:pPr lvl="1"/>
            <a:r>
              <a:rPr lang="en-US" sz="2000" dirty="0"/>
              <a:t>Carbon-ceramic brake rotors are made of </a:t>
            </a:r>
            <a:r>
              <a:rPr lang="en-US" sz="2000" dirty="0" smtClean="0"/>
              <a:t>a carbon-fiber-reinforced </a:t>
            </a:r>
            <a:r>
              <a:rPr lang="en-US" sz="2000" dirty="0"/>
              <a:t>ceramic silicon carbide material</a:t>
            </a:r>
            <a:r>
              <a:rPr lang="en-US" sz="2000" dirty="0" smtClean="0"/>
              <a:t>.</a:t>
            </a:r>
          </a:p>
          <a:p>
            <a:r>
              <a:rPr lang="en-US" sz="2400" dirty="0" smtClean="0"/>
              <a:t>Advantages</a:t>
            </a:r>
          </a:p>
          <a:p>
            <a:pPr lvl="1"/>
            <a:r>
              <a:rPr lang="en-US" sz="2000" dirty="0" smtClean="0"/>
              <a:t>Low weight and corrosion and weather resistant.</a:t>
            </a:r>
          </a:p>
          <a:p>
            <a:r>
              <a:rPr lang="en-US" sz="2400" dirty="0" smtClean="0"/>
              <a:t>Service Procedures</a:t>
            </a:r>
          </a:p>
          <a:p>
            <a:pPr lvl="1"/>
            <a:r>
              <a:rPr lang="en-US" sz="2000" dirty="0" smtClean="0"/>
              <a:t>Cannot be serviced or machined, it must be replaced</a:t>
            </a:r>
            <a:r>
              <a:rPr lang="en-US" dirty="0" smtClean="0"/>
              <a:t>.</a:t>
            </a:r>
            <a:endParaRPr lang="en-US" dirty="0"/>
          </a:p>
        </p:txBody>
      </p:sp>
    </p:spTree>
    <p:extLst>
      <p:ext uri="{BB962C8B-B14F-4D97-AF65-F5344CB8AC3E}">
        <p14:creationId xmlns:p14="http://schemas.microsoft.com/office/powerpoint/2010/main" val="2563224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108.31 A carbon-ceramic brake (CCB) rotor on a Ferrari</a:t>
            </a:r>
            <a:endParaRPr lang="en-US" dirty="0">
              <a:latin typeface="+mj-lt"/>
            </a:endParaRPr>
          </a:p>
        </p:txBody>
      </p:sp>
      <p:pic>
        <p:nvPicPr>
          <p:cNvPr id="3" name="Picture 2" descr="A photo shows the wheel of a Ferrari with the carbon ceramic brake rotor and brake caliper located inside the wheel.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18575" y="1454020"/>
            <a:ext cx="6306850" cy="467173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281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DISC BRAKE ROTOR THICKNESS</a:t>
            </a:r>
            <a:endParaRPr lang="en-US" dirty="0">
              <a:latin typeface="+mj-lt"/>
            </a:endParaRPr>
          </a:p>
        </p:txBody>
      </p:sp>
      <p:sp>
        <p:nvSpPr>
          <p:cNvPr id="3" name="Content Placeholder 2"/>
          <p:cNvSpPr>
            <a:spLocks noGrp="1"/>
          </p:cNvSpPr>
          <p:nvPr>
            <p:ph idx="1"/>
          </p:nvPr>
        </p:nvSpPr>
        <p:spPr/>
        <p:txBody>
          <a:bodyPr/>
          <a:lstStyle/>
          <a:p>
            <a:r>
              <a:rPr lang="en-US" dirty="0"/>
              <a:t>Most rotors have a minimum thickness cast or stamped into </a:t>
            </a:r>
            <a:r>
              <a:rPr lang="en-US" dirty="0" smtClean="0"/>
              <a:t>the rotor.</a:t>
            </a:r>
          </a:p>
          <a:p>
            <a:r>
              <a:rPr lang="en-US" dirty="0"/>
              <a:t>At least 0.015 </a:t>
            </a:r>
            <a:r>
              <a:rPr lang="en-US" dirty="0" smtClean="0"/>
              <a:t>inch (0.4 </a:t>
            </a:r>
            <a:r>
              <a:rPr lang="en-US" dirty="0"/>
              <a:t>mm) </a:t>
            </a:r>
            <a:r>
              <a:rPr lang="en-US" dirty="0" smtClean="0"/>
              <a:t>to </a:t>
            </a:r>
            <a:r>
              <a:rPr lang="en-US" dirty="0"/>
              <a:t>0.030 </a:t>
            </a:r>
            <a:r>
              <a:rPr lang="en-US" dirty="0" smtClean="0"/>
              <a:t>inch (0.8 </a:t>
            </a:r>
            <a:r>
              <a:rPr lang="en-US" dirty="0"/>
              <a:t>mm) </a:t>
            </a:r>
            <a:r>
              <a:rPr lang="en-US" dirty="0" smtClean="0"/>
              <a:t> must </a:t>
            </a:r>
            <a:r>
              <a:rPr lang="en-US" dirty="0"/>
              <a:t>remain after machining to allow for wear. </a:t>
            </a:r>
            <a:endParaRPr lang="en-US" dirty="0" smtClean="0"/>
          </a:p>
          <a:p>
            <a:r>
              <a:rPr lang="en-US" dirty="0"/>
              <a:t>Whenever machining (resurfacing) a rotor, an equal amount </a:t>
            </a:r>
            <a:r>
              <a:rPr lang="en-US" dirty="0" smtClean="0"/>
              <a:t>of material </a:t>
            </a:r>
            <a:r>
              <a:rPr lang="en-US" dirty="0"/>
              <a:t>must be removed from each side.</a:t>
            </a:r>
            <a:endParaRPr lang="en-US" dirty="0"/>
          </a:p>
        </p:txBody>
      </p:sp>
    </p:spTree>
    <p:extLst>
      <p:ext uri="{BB962C8B-B14F-4D97-AF65-F5344CB8AC3E}">
        <p14:creationId xmlns:p14="http://schemas.microsoft.com/office/powerpoint/2010/main" val="4030702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Figure 108.32 A digital readout rotor micrometer is an accurate tool to use when measuring a rotor. Both fractional inches and metric millimeters are generally available</a:t>
            </a:r>
          </a:p>
        </p:txBody>
      </p:sp>
      <p:pic>
        <p:nvPicPr>
          <p:cNvPr id="3" name="Picture 2" descr="A figure illustrates a technician measuring the thickness of a rotor with an accurate digital readout rotor micrometer which is calibrated in fractional inches as well as metric millimeters.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03475" y="2135801"/>
            <a:ext cx="2937051" cy="402813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288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WHEN THE ROTORS SHOULD BE MACHINED</a:t>
            </a:r>
            <a:endParaRPr lang="en-US" dirty="0">
              <a:latin typeface="+mj-lt"/>
            </a:endParaRPr>
          </a:p>
        </p:txBody>
      </p:sp>
      <p:sp>
        <p:nvSpPr>
          <p:cNvPr id="3" name="Content Placeholder 2"/>
          <p:cNvSpPr>
            <a:spLocks noGrp="1"/>
          </p:cNvSpPr>
          <p:nvPr>
            <p:ph idx="1"/>
          </p:nvPr>
        </p:nvSpPr>
        <p:spPr/>
        <p:txBody>
          <a:bodyPr/>
          <a:lstStyle/>
          <a:p>
            <a:r>
              <a:rPr lang="en-US" dirty="0"/>
              <a:t>Grooves deeper than 0.060 inch (1.5 mm). This is </a:t>
            </a:r>
            <a:r>
              <a:rPr lang="en-US" dirty="0" smtClean="0"/>
              <a:t>the approximate thickness </a:t>
            </a:r>
            <a:r>
              <a:rPr lang="en-US" dirty="0"/>
              <a:t>of a </a:t>
            </a:r>
            <a:r>
              <a:rPr lang="en-US" dirty="0" smtClean="0"/>
              <a:t>nickel.</a:t>
            </a:r>
          </a:p>
          <a:p>
            <a:r>
              <a:rPr lang="en-US" dirty="0"/>
              <a:t>Thickness variation exceeding specifications and a </a:t>
            </a:r>
            <a:r>
              <a:rPr lang="en-US" dirty="0" smtClean="0"/>
              <a:t>brake pedal </a:t>
            </a:r>
            <a:r>
              <a:rPr lang="en-US" dirty="0"/>
              <a:t>pulsation </a:t>
            </a:r>
            <a:r>
              <a:rPr lang="en-US" dirty="0" smtClean="0"/>
              <a:t>complaint.</a:t>
            </a:r>
          </a:p>
          <a:p>
            <a:r>
              <a:rPr lang="en-US" dirty="0"/>
              <a:t>Heavy rust that has corroded the friction surface of the rotor.</a:t>
            </a:r>
            <a:endParaRPr lang="en-US" dirty="0"/>
          </a:p>
        </p:txBody>
      </p:sp>
    </p:spTree>
    <p:extLst>
      <p:ext uri="{BB962C8B-B14F-4D97-AF65-F5344CB8AC3E}">
        <p14:creationId xmlns:p14="http://schemas.microsoft.com/office/powerpoint/2010/main" val="1310693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108.33 If a fingernail catches on a groove in the rotor, the rotor should be machined</a:t>
            </a:r>
            <a:endParaRPr lang="en-US" dirty="0">
              <a:latin typeface="+mj-lt"/>
            </a:endParaRPr>
          </a:p>
        </p:txBody>
      </p:sp>
      <p:pic>
        <p:nvPicPr>
          <p:cNvPr id="3" name="Picture 2" descr="A figure illustrates a technician inspecting a rotor’s friction surface. The rotor surface must be machined if a fingernail detects a groove or ridge in the rotor surfac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06179" y="1927252"/>
            <a:ext cx="4531642" cy="422859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923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108.34 This rusted rotor should be machined</a:t>
            </a:r>
            <a:endParaRPr lang="en-US" dirty="0">
              <a:latin typeface="+mj-lt"/>
            </a:endParaRPr>
          </a:p>
        </p:txBody>
      </p:sp>
      <p:pic>
        <p:nvPicPr>
          <p:cNvPr id="3" name="Picture 2" descr="A photo illustrates a technician pointing to a rusted rotor surfac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49705" y="1472808"/>
            <a:ext cx="6244590" cy="468930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511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a:latin typeface="+mj-lt"/>
              </a:rPr>
              <a:t>Figure 108.2 The airflow through cooling vents helps brakes from overheating</a:t>
            </a:r>
            <a:endParaRPr lang="en-US" sz="2800" dirty="0">
              <a:latin typeface="+mj-lt"/>
            </a:endParaRPr>
          </a:p>
        </p:txBody>
      </p:sp>
      <p:pic>
        <p:nvPicPr>
          <p:cNvPr id="6" name="Picture 2" descr="A figure shows the air flow through the cooling vents of brake drums or rotors. Brakes drums and rotors need cooling because braking action causes them to absorb hea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55130" y="1931755"/>
            <a:ext cx="5433740" cy="422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892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108.35 Rotors that have deep rust pockets usually cannot be machined</a:t>
            </a:r>
            <a:endParaRPr lang="en-US" dirty="0">
              <a:latin typeface="+mj-lt"/>
            </a:endParaRPr>
          </a:p>
        </p:txBody>
      </p:sp>
      <p:pic>
        <p:nvPicPr>
          <p:cNvPr id="3" name="Picture 2" descr="A photo shows a rotor with deep rust pockets.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05166" y="1859384"/>
            <a:ext cx="5733669" cy="430563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476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latin typeface="+mj-lt"/>
              </a:rPr>
              <a:t>QUESTION 3: </a:t>
            </a:r>
            <a:r>
              <a:rPr lang="en-US" sz="3400" dirty="0" smtClean="0">
                <a:solidFill>
                  <a:srgbClr val="F8F9D3"/>
                </a:solidFill>
                <a:latin typeface="+mj-lt"/>
              </a:rPr>
              <a:t>?</a:t>
            </a:r>
            <a:endParaRPr lang="en-US" sz="3400" dirty="0">
              <a:solidFill>
                <a:srgbClr val="F8F9D3"/>
              </a:solidFill>
              <a:latin typeface="+mj-lt"/>
            </a:endParaRPr>
          </a:p>
        </p:txBody>
      </p:sp>
      <p:sp>
        <p:nvSpPr>
          <p:cNvPr id="3" name="Rectangle 2"/>
          <p:cNvSpPr/>
          <p:nvPr/>
        </p:nvSpPr>
        <p:spPr>
          <a:xfrm>
            <a:off x="341870" y="1905000"/>
            <a:ext cx="8534400" cy="707886"/>
          </a:xfrm>
          <a:prstGeom prst="rect">
            <a:avLst/>
          </a:prstGeom>
        </p:spPr>
        <p:txBody>
          <a:bodyPr wrap="square">
            <a:spAutoFit/>
          </a:bodyPr>
          <a:lstStyle/>
          <a:p>
            <a:r>
              <a:rPr lang="en-US" sz="4000" dirty="0" smtClean="0">
                <a:solidFill>
                  <a:srgbClr val="000000"/>
                </a:solidFill>
              </a:rPr>
              <a:t>When should a rotor be machined?</a:t>
            </a:r>
            <a:endParaRPr lang="en-US" sz="4000" dirty="0">
              <a:solidFill>
                <a:srgbClr val="000000"/>
              </a:solidFill>
            </a:endParaRPr>
          </a:p>
        </p:txBody>
      </p:sp>
    </p:spTree>
    <p:extLst>
      <p:ext uri="{BB962C8B-B14F-4D97-AF65-F5344CB8AC3E}">
        <p14:creationId xmlns:p14="http://schemas.microsoft.com/office/powerpoint/2010/main" val="206312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latin typeface="+mj-lt"/>
              </a:rPr>
              <a:t>ANSWER 3:</a:t>
            </a:r>
            <a:endParaRPr lang="en-US" sz="3400" dirty="0">
              <a:solidFill>
                <a:srgbClr val="F8F9D3"/>
              </a:solidFill>
              <a:latin typeface="+mj-lt"/>
            </a:endParaRPr>
          </a:p>
        </p:txBody>
      </p:sp>
      <p:sp>
        <p:nvSpPr>
          <p:cNvPr id="6" name="Rectangle 5"/>
          <p:cNvSpPr/>
          <p:nvPr/>
        </p:nvSpPr>
        <p:spPr>
          <a:xfrm>
            <a:off x="168876" y="1975554"/>
            <a:ext cx="8534400" cy="1938992"/>
          </a:xfrm>
          <a:prstGeom prst="rect">
            <a:avLst/>
          </a:prstGeom>
        </p:spPr>
        <p:txBody>
          <a:bodyPr wrap="square">
            <a:spAutoFit/>
          </a:bodyPr>
          <a:lstStyle/>
          <a:p>
            <a:r>
              <a:rPr lang="en-US" sz="4000" dirty="0" smtClean="0">
                <a:solidFill>
                  <a:srgbClr val="000000"/>
                </a:solidFill>
              </a:rPr>
              <a:t>When deep grooves, excessive thickness variation or heavy rust exist on the friction surface. </a:t>
            </a:r>
            <a:endParaRPr lang="en-US" sz="4000" dirty="0">
              <a:solidFill>
                <a:srgbClr val="000000"/>
              </a:solidFill>
            </a:endParaRPr>
          </a:p>
        </p:txBody>
      </p:sp>
    </p:spTree>
    <p:extLst>
      <p:ext uri="{BB962C8B-B14F-4D97-AF65-F5344CB8AC3E}">
        <p14:creationId xmlns:p14="http://schemas.microsoft.com/office/powerpoint/2010/main" val="1978629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ROTOR FINISH</a:t>
            </a:r>
            <a:endParaRPr lang="en-US" dirty="0">
              <a:latin typeface="+mj-lt"/>
            </a:endParaRPr>
          </a:p>
        </p:txBody>
      </p:sp>
      <p:sp>
        <p:nvSpPr>
          <p:cNvPr id="3" name="Content Placeholder 2"/>
          <p:cNvSpPr>
            <a:spLocks noGrp="1"/>
          </p:cNvSpPr>
          <p:nvPr>
            <p:ph idx="1"/>
          </p:nvPr>
        </p:nvSpPr>
        <p:spPr/>
        <p:txBody>
          <a:bodyPr/>
          <a:lstStyle/>
          <a:p>
            <a:r>
              <a:rPr lang="en-US" dirty="0"/>
              <a:t>Surface finish is measured in units called </a:t>
            </a:r>
            <a:r>
              <a:rPr lang="en-US" dirty="0" err="1"/>
              <a:t>microinches</a:t>
            </a:r>
            <a:r>
              <a:rPr lang="en-US" dirty="0"/>
              <a:t>, </a:t>
            </a:r>
            <a:r>
              <a:rPr lang="en-US" dirty="0" smtClean="0"/>
              <a:t>abbreviated </a:t>
            </a:r>
            <a:r>
              <a:rPr lang="el-GR" dirty="0" smtClean="0"/>
              <a:t>μ</a:t>
            </a:r>
            <a:r>
              <a:rPr lang="en-US" dirty="0"/>
              <a:t>in</a:t>
            </a:r>
            <a:r>
              <a:rPr lang="en-US" dirty="0" smtClean="0"/>
              <a:t>..</a:t>
            </a:r>
          </a:p>
          <a:p>
            <a:r>
              <a:rPr lang="en-US" dirty="0" smtClean="0"/>
              <a:t>The usual </a:t>
            </a:r>
            <a:r>
              <a:rPr lang="en-US" dirty="0"/>
              <a:t>method of expressing surface finish is the arithmetic </a:t>
            </a:r>
            <a:r>
              <a:rPr lang="en-US" dirty="0" smtClean="0"/>
              <a:t>average roughness </a:t>
            </a:r>
            <a:r>
              <a:rPr lang="en-US" dirty="0"/>
              <a:t>height, abbreviated Ra, which is the average of </a:t>
            </a:r>
            <a:r>
              <a:rPr lang="en-US" dirty="0" smtClean="0"/>
              <a:t>all peaks </a:t>
            </a:r>
            <a:r>
              <a:rPr lang="en-US" dirty="0"/>
              <a:t>and valleys from the mean (average) line</a:t>
            </a:r>
            <a:r>
              <a:rPr lang="en-US" dirty="0" smtClean="0"/>
              <a:t>.</a:t>
            </a:r>
          </a:p>
          <a:p>
            <a:r>
              <a:rPr lang="en-US" dirty="0"/>
              <a:t>Most new rotors have a surface finish </a:t>
            </a:r>
            <a:r>
              <a:rPr lang="en-US" dirty="0" smtClean="0"/>
              <a:t>of 45 </a:t>
            </a:r>
            <a:r>
              <a:rPr lang="en-US" dirty="0"/>
              <a:t>to 60 </a:t>
            </a:r>
            <a:r>
              <a:rPr lang="en-US" dirty="0" err="1"/>
              <a:t>μin</a:t>
            </a:r>
            <a:r>
              <a:rPr lang="en-US" dirty="0"/>
              <a:t>. Ra.</a:t>
            </a:r>
            <a:endParaRPr lang="en-US" dirty="0"/>
          </a:p>
        </p:txBody>
      </p:sp>
    </p:spTree>
    <p:extLst>
      <p:ext uri="{BB962C8B-B14F-4D97-AF65-F5344CB8AC3E}">
        <p14:creationId xmlns:p14="http://schemas.microsoft.com/office/powerpoint/2010/main" val="1293254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108.36 Electronic surface finish machine. The reading shows about 34  </a:t>
            </a:r>
            <a:r>
              <a:rPr lang="en-US" sz="2400" dirty="0" err="1">
                <a:latin typeface="+mj-lt"/>
              </a:rPr>
              <a:t>μin</a:t>
            </a:r>
            <a:r>
              <a:rPr lang="en-US" sz="2400" dirty="0">
                <a:latin typeface="+mj-lt"/>
              </a:rPr>
              <a:t>. This is a very smooth rotor and is suitable for use with any brake pad</a:t>
            </a:r>
            <a:endParaRPr lang="en-US" dirty="0">
              <a:latin typeface="+mj-lt"/>
            </a:endParaRPr>
          </a:p>
        </p:txBody>
      </p:sp>
      <p:pic>
        <p:nvPicPr>
          <p:cNvPr id="3" name="Picture 2" descr="A photo shows the use of an electronic surface finish machine with a diamond stylus to measure the surface finish of a rotor. The machine reads thirty-four micro inche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34590" y="1905000"/>
            <a:ext cx="5074819" cy="380611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190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QUALIFYING A BRAKE LATHE</a:t>
            </a:r>
            <a:endParaRPr lang="en-US" dirty="0">
              <a:latin typeface="+mj-lt"/>
            </a:endParaRPr>
          </a:p>
        </p:txBody>
      </p:sp>
      <p:sp>
        <p:nvSpPr>
          <p:cNvPr id="3" name="Content Placeholder 2"/>
          <p:cNvSpPr>
            <a:spLocks noGrp="1"/>
          </p:cNvSpPr>
          <p:nvPr>
            <p:ph idx="1"/>
          </p:nvPr>
        </p:nvSpPr>
        <p:spPr/>
        <p:txBody>
          <a:bodyPr/>
          <a:lstStyle/>
          <a:p>
            <a:r>
              <a:rPr lang="en-US" dirty="0" smtClean="0"/>
              <a:t>Purpose of Qualifying a Brake Lathe</a:t>
            </a:r>
          </a:p>
          <a:p>
            <a:pPr lvl="1"/>
            <a:r>
              <a:rPr lang="en-US" dirty="0" smtClean="0"/>
              <a:t>To make sure the lathe is in good </a:t>
            </a:r>
            <a:r>
              <a:rPr lang="en-US" dirty="0"/>
              <a:t>condition and are capable of machining brake drums </a:t>
            </a:r>
            <a:r>
              <a:rPr lang="en-US" dirty="0" smtClean="0"/>
              <a:t>and rotors </a:t>
            </a:r>
            <a:r>
              <a:rPr lang="en-US" dirty="0"/>
              <a:t>accurately</a:t>
            </a:r>
            <a:r>
              <a:rPr lang="en-US" dirty="0" smtClean="0"/>
              <a:t>.</a:t>
            </a:r>
          </a:p>
          <a:p>
            <a:r>
              <a:rPr lang="en-US" dirty="0" smtClean="0"/>
              <a:t>Qualifying Procedure</a:t>
            </a:r>
          </a:p>
          <a:p>
            <a:pPr lvl="1"/>
            <a:r>
              <a:rPr lang="en-US" dirty="0" smtClean="0"/>
              <a:t>Ensure the machine is clean and fully operational.</a:t>
            </a:r>
          </a:p>
          <a:p>
            <a:pPr lvl="1"/>
            <a:r>
              <a:rPr lang="en-US" dirty="0" smtClean="0"/>
              <a:t>Check all adapters and mounting surface for nicks and contamination.</a:t>
            </a:r>
          </a:p>
          <a:p>
            <a:pPr lvl="1"/>
            <a:r>
              <a:rPr lang="en-US" dirty="0" smtClean="0"/>
              <a:t>Follow the manufactures specific operating and machining instructions.</a:t>
            </a:r>
            <a:endParaRPr lang="en-US" dirty="0"/>
          </a:p>
        </p:txBody>
      </p:sp>
    </p:spTree>
    <p:extLst>
      <p:ext uri="{BB962C8B-B14F-4D97-AF65-F5344CB8AC3E}">
        <p14:creationId xmlns:p14="http://schemas.microsoft.com/office/powerpoint/2010/main" val="2979529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108.37 A dial indicator being used to check the arbor for total indicator runout (TIR). brake lathe</a:t>
            </a:r>
            <a:endParaRPr lang="en-US" dirty="0">
              <a:latin typeface="+mj-lt"/>
            </a:endParaRPr>
          </a:p>
        </p:txBody>
      </p:sp>
      <p:pic>
        <p:nvPicPr>
          <p:cNvPr id="3" name="Picture 2" descr="A photo shows the use of a dial indicator to check the arbor of a brake lathe for total indicator runout which inspects the level of contamination on the arbor.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81028" y="2021790"/>
            <a:ext cx="5381945" cy="414527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765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MACHINING A DISC BRAKE ROTOR (1 OF 2)</a:t>
            </a:r>
            <a:endParaRPr lang="en-US" dirty="0">
              <a:latin typeface="+mj-lt"/>
            </a:endParaRPr>
          </a:p>
        </p:txBody>
      </p:sp>
      <p:sp>
        <p:nvSpPr>
          <p:cNvPr id="3" name="Content Placeholder 2"/>
          <p:cNvSpPr>
            <a:spLocks noGrp="1"/>
          </p:cNvSpPr>
          <p:nvPr>
            <p:ph idx="1"/>
          </p:nvPr>
        </p:nvSpPr>
        <p:spPr/>
        <p:txBody>
          <a:bodyPr/>
          <a:lstStyle/>
          <a:p>
            <a:r>
              <a:rPr lang="en-US" dirty="0"/>
              <a:t>Mount the disc brake </a:t>
            </a:r>
            <a:r>
              <a:rPr lang="en-US" dirty="0" smtClean="0"/>
              <a:t>rotor</a:t>
            </a:r>
          </a:p>
          <a:p>
            <a:r>
              <a:rPr lang="en-US" dirty="0"/>
              <a:t>Install a rotor </a:t>
            </a:r>
            <a:r>
              <a:rPr lang="en-US" dirty="0" smtClean="0"/>
              <a:t>damper</a:t>
            </a:r>
          </a:p>
          <a:p>
            <a:r>
              <a:rPr lang="en-US" dirty="0"/>
              <a:t>Make a scratch cut on the rotor </a:t>
            </a:r>
            <a:r>
              <a:rPr lang="en-US" dirty="0" smtClean="0"/>
              <a:t>face </a:t>
            </a:r>
            <a:endParaRPr lang="en-US" dirty="0"/>
          </a:p>
          <a:p>
            <a:r>
              <a:rPr lang="en-US" dirty="0" smtClean="0"/>
              <a:t>Turn the rotor </a:t>
            </a:r>
            <a:r>
              <a:rPr lang="en-US" dirty="0"/>
              <a:t>one-half turn (180°), and retighten </a:t>
            </a:r>
            <a:r>
              <a:rPr lang="en-US" dirty="0" smtClean="0"/>
              <a:t>the nut</a:t>
            </a:r>
            <a:r>
              <a:rPr lang="en-US" dirty="0"/>
              <a:t>. Make another scratch cut</a:t>
            </a:r>
            <a:r>
              <a:rPr lang="en-US" dirty="0" smtClean="0"/>
              <a:t>.</a:t>
            </a:r>
          </a:p>
          <a:p>
            <a:r>
              <a:rPr lang="en-US" dirty="0" smtClean="0"/>
              <a:t>Verify rotor mounting</a:t>
            </a:r>
          </a:p>
          <a:p>
            <a:r>
              <a:rPr lang="en-US" dirty="0" smtClean="0"/>
              <a:t>Machine the rotor following the manufacturer's guidelines.</a:t>
            </a:r>
          </a:p>
        </p:txBody>
      </p:sp>
    </p:spTree>
    <p:extLst>
      <p:ext uri="{BB962C8B-B14F-4D97-AF65-F5344CB8AC3E}">
        <p14:creationId xmlns:p14="http://schemas.microsoft.com/office/powerpoint/2010/main" val="4014453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MACHINING A DISC BRAKE </a:t>
            </a:r>
            <a:r>
              <a:rPr lang="en-US" dirty="0" smtClean="0">
                <a:latin typeface="+mj-lt"/>
              </a:rPr>
              <a:t>ROTOR (2 OF 2)</a:t>
            </a:r>
            <a:endParaRPr lang="en-US" dirty="0">
              <a:latin typeface="+mj-lt"/>
            </a:endParaRPr>
          </a:p>
        </p:txBody>
      </p:sp>
      <p:sp>
        <p:nvSpPr>
          <p:cNvPr id="3" name="Content Placeholder 2"/>
          <p:cNvSpPr>
            <a:spLocks noGrp="1"/>
          </p:cNvSpPr>
          <p:nvPr>
            <p:ph idx="1"/>
          </p:nvPr>
        </p:nvSpPr>
        <p:spPr/>
        <p:txBody>
          <a:bodyPr/>
          <a:lstStyle/>
          <a:p>
            <a:r>
              <a:rPr lang="en-US" sz="2700" dirty="0" smtClean="0"/>
              <a:t>Rough Cut</a:t>
            </a:r>
          </a:p>
          <a:p>
            <a:pPr lvl="1"/>
            <a:r>
              <a:rPr lang="en-US" sz="2300" dirty="0"/>
              <a:t>A rough cut on a lathe involves cutting 0.005 </a:t>
            </a:r>
            <a:r>
              <a:rPr lang="en-US" sz="2300" dirty="0" smtClean="0"/>
              <a:t>inch per side with </a:t>
            </a:r>
            <a:r>
              <a:rPr lang="en-US" sz="2300" dirty="0"/>
              <a:t>a feed of 0.008 inch per </a:t>
            </a:r>
            <a:r>
              <a:rPr lang="en-US" sz="2300" dirty="0" smtClean="0"/>
              <a:t>revolution.</a:t>
            </a:r>
          </a:p>
          <a:p>
            <a:r>
              <a:rPr lang="en-US" sz="2700" dirty="0" smtClean="0"/>
              <a:t>Finish Cut</a:t>
            </a:r>
          </a:p>
          <a:p>
            <a:pPr lvl="1"/>
            <a:r>
              <a:rPr lang="en-US" sz="2300" dirty="0"/>
              <a:t>A finish cut means removing 0.002 inch per side with </a:t>
            </a:r>
            <a:r>
              <a:rPr lang="en-US" sz="2300" dirty="0" smtClean="0"/>
              <a:t>a feed </a:t>
            </a:r>
            <a:r>
              <a:rPr lang="en-US" sz="2300" dirty="0"/>
              <a:t>of 0.002 inch per </a:t>
            </a:r>
            <a:r>
              <a:rPr lang="en-US" sz="2300" dirty="0" smtClean="0"/>
              <a:t>revolution.</a:t>
            </a:r>
          </a:p>
          <a:p>
            <a:r>
              <a:rPr lang="en-US" sz="2700" dirty="0" smtClean="0"/>
              <a:t>Non-directional Finish</a:t>
            </a:r>
          </a:p>
          <a:p>
            <a:pPr lvl="1"/>
            <a:r>
              <a:rPr lang="en-US" sz="2300" dirty="0" smtClean="0"/>
              <a:t>A non-directional </a:t>
            </a:r>
            <a:r>
              <a:rPr lang="en-US" sz="2300" dirty="0"/>
              <a:t>finish </a:t>
            </a:r>
            <a:r>
              <a:rPr lang="en-US" sz="2300" dirty="0" smtClean="0"/>
              <a:t>is used to </a:t>
            </a:r>
            <a:r>
              <a:rPr lang="en-US" sz="2300" dirty="0"/>
              <a:t>help </a:t>
            </a:r>
            <a:r>
              <a:rPr lang="en-US" sz="2300" dirty="0" smtClean="0"/>
              <a:t>prevent the </a:t>
            </a:r>
            <a:r>
              <a:rPr lang="en-US" sz="2300" dirty="0"/>
              <a:t>grooves machined into the rotor from acting like record </a:t>
            </a:r>
            <a:r>
              <a:rPr lang="en-US" sz="2300" dirty="0" smtClean="0"/>
              <a:t>grooves that </a:t>
            </a:r>
            <a:r>
              <a:rPr lang="en-US" sz="2300" dirty="0"/>
              <a:t>can force the pads to move outward while the rotor rotates.</a:t>
            </a:r>
            <a:endParaRPr lang="en-US" sz="2300" dirty="0" smtClean="0"/>
          </a:p>
          <a:p>
            <a:pPr lvl="1"/>
            <a:endParaRPr lang="en-US" dirty="0" smtClean="0"/>
          </a:p>
          <a:p>
            <a:endParaRPr lang="en-US" dirty="0"/>
          </a:p>
        </p:txBody>
      </p:sp>
    </p:spTree>
    <p:extLst>
      <p:ext uri="{BB962C8B-B14F-4D97-AF65-F5344CB8AC3E}">
        <p14:creationId xmlns:p14="http://schemas.microsoft.com/office/powerpoint/2010/main" val="3424537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mj-lt"/>
              </a:rPr>
              <a:t>Figure 108.38 Most positive rake brake lathes can cut any depth in one pass, thereby saving time. A typical negative rake lathe uses a three-sided turning tool that can be flipped over, thereby giving six cutting edges</a:t>
            </a:r>
            <a:endParaRPr lang="en-US" dirty="0">
              <a:latin typeface="+mj-lt"/>
            </a:endParaRPr>
          </a:p>
        </p:txBody>
      </p:sp>
      <p:pic>
        <p:nvPicPr>
          <p:cNvPr id="3" name="Picture 2" descr="Two figures illustrate the cutting action and merits of positive and negative rake brake lathes:&#10;1. Positive rake brake lathes save time by cutting any depth in one pass;&#10;2. Negative rake brake lathes typically utilize three sided turning tool that can be flipped over. This gives a total of six cutting edges. &#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30487" y="1880339"/>
            <a:ext cx="3242463" cy="428710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051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BRAKE DRUM AND ROTOR DAMAGE (1 OF 2)</a:t>
            </a:r>
            <a:endParaRPr lang="en-US" dirty="0">
              <a:latin typeface="+mj-lt"/>
            </a:endParaRPr>
          </a:p>
        </p:txBody>
      </p:sp>
      <p:sp>
        <p:nvSpPr>
          <p:cNvPr id="3" name="Content Placeholder 2"/>
          <p:cNvSpPr>
            <a:spLocks noGrp="1"/>
          </p:cNvSpPr>
          <p:nvPr>
            <p:ph idx="1"/>
          </p:nvPr>
        </p:nvSpPr>
        <p:spPr/>
        <p:txBody>
          <a:bodyPr/>
          <a:lstStyle/>
          <a:p>
            <a:r>
              <a:rPr lang="en-US" dirty="0" smtClean="0"/>
              <a:t>Scoring</a:t>
            </a:r>
          </a:p>
          <a:p>
            <a:pPr lvl="1"/>
            <a:r>
              <a:rPr lang="en-US" dirty="0"/>
              <a:t>Scoring is an extreme form of drum and rotor </a:t>
            </a:r>
            <a:r>
              <a:rPr lang="en-US" dirty="0" smtClean="0"/>
              <a:t>wear consisting </a:t>
            </a:r>
            <a:r>
              <a:rPr lang="en-US" dirty="0"/>
              <a:t>of scratches, deep grooves, and a generally rough </a:t>
            </a:r>
            <a:r>
              <a:rPr lang="en-US" dirty="0" smtClean="0"/>
              <a:t>finish on </a:t>
            </a:r>
            <a:r>
              <a:rPr lang="en-US" dirty="0"/>
              <a:t>the friction surface</a:t>
            </a:r>
            <a:r>
              <a:rPr lang="en-US" dirty="0" smtClean="0"/>
              <a:t>.</a:t>
            </a:r>
          </a:p>
          <a:p>
            <a:r>
              <a:rPr lang="en-US" dirty="0" smtClean="0"/>
              <a:t>Cracking</a:t>
            </a:r>
          </a:p>
          <a:p>
            <a:pPr lvl="1"/>
            <a:r>
              <a:rPr lang="en-US" dirty="0"/>
              <a:t>Cracks in a brake drum or rotor are caused by </a:t>
            </a:r>
            <a:r>
              <a:rPr lang="en-US" dirty="0" smtClean="0"/>
              <a:t>the stress </a:t>
            </a:r>
            <a:r>
              <a:rPr lang="en-US" dirty="0"/>
              <a:t>of severe braking or an impact during an accident</a:t>
            </a:r>
            <a:r>
              <a:rPr lang="en-US" dirty="0" smtClean="0"/>
              <a:t>.</a:t>
            </a:r>
          </a:p>
          <a:p>
            <a:endParaRPr lang="en-US" dirty="0"/>
          </a:p>
        </p:txBody>
      </p:sp>
    </p:spTree>
    <p:extLst>
      <p:ext uri="{BB962C8B-B14F-4D97-AF65-F5344CB8AC3E}">
        <p14:creationId xmlns:p14="http://schemas.microsoft.com/office/powerpoint/2010/main" val="2962872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108.39 Recommended adapters and location for machining </a:t>
            </a:r>
            <a:r>
              <a:rPr lang="en-US" sz="2400" dirty="0" err="1">
                <a:latin typeface="+mj-lt"/>
              </a:rPr>
              <a:t>hubbed</a:t>
            </a:r>
            <a:r>
              <a:rPr lang="en-US" sz="2400" dirty="0">
                <a:latin typeface="+mj-lt"/>
              </a:rPr>
              <a:t> and </a:t>
            </a:r>
            <a:r>
              <a:rPr lang="en-US" sz="2400" dirty="0" err="1">
                <a:latin typeface="+mj-lt"/>
              </a:rPr>
              <a:t>hubless</a:t>
            </a:r>
            <a:r>
              <a:rPr lang="en-US" sz="2400" dirty="0">
                <a:latin typeface="+mj-lt"/>
              </a:rPr>
              <a:t> rotors</a:t>
            </a:r>
          </a:p>
        </p:txBody>
      </p:sp>
      <p:pic>
        <p:nvPicPr>
          <p:cNvPr id="3" name="Picture 2" descr="Eight separate figures illustrate the following adapters and their locations: one-inch arbor, arbor nut, self-aligning spacer, spring, large diameter hubless adapter, aligning CU, centering cone, tapered cone adapter, adapter used as a spacer, tapered cone adapter spacer, and small diameter hubless adapter. "/>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003166" y="1586159"/>
            <a:ext cx="2864234" cy="457704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838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108.40 A composite rotor properly mounted on a brake lathe</a:t>
            </a:r>
            <a:endParaRPr lang="en-US" dirty="0">
              <a:latin typeface="+mj-lt"/>
            </a:endParaRPr>
          </a:p>
        </p:txBody>
      </p:sp>
      <p:pic>
        <p:nvPicPr>
          <p:cNvPr id="3" name="Picture 2" descr="A photo shows a composite rotor that is correctly mounted on a brake rotor.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91615" y="1535098"/>
            <a:ext cx="6160770" cy="462057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326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108.41 A damper is necessary to reduce cutting-tool vibrations that can cause a rough surface finish</a:t>
            </a:r>
            <a:endParaRPr lang="en-US" dirty="0">
              <a:latin typeface="+mj-lt"/>
            </a:endParaRPr>
          </a:p>
        </p:txBody>
      </p:sp>
      <p:pic>
        <p:nvPicPr>
          <p:cNvPr id="3" name="Picture 2" descr="A figure shows a damper mounted on a disc rotor when machining the rotor to minimize cutting tool vibrations that can cause rough surface finish.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60602" y="2121510"/>
            <a:ext cx="6222797" cy="402336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522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108.42 After installing the rotor on the brake lathe, turn the cutting tool in just enough to make a scratch cut</a:t>
            </a:r>
            <a:endParaRPr lang="en-US" dirty="0">
              <a:latin typeface="+mj-lt"/>
            </a:endParaRPr>
          </a:p>
        </p:txBody>
      </p:sp>
      <p:pic>
        <p:nvPicPr>
          <p:cNvPr id="3" name="Picture 2" descr="A figure shows the procedure for making the first scratch cut. This is the initial cut made on the rotor after installing it on a brake lathe and moving the cutting tool forward just enough to touch the rotor.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12001" y="2057400"/>
            <a:ext cx="5291328"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386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824" y="304800"/>
            <a:ext cx="8229600" cy="1097280"/>
          </a:xfrm>
        </p:spPr>
        <p:txBody>
          <a:bodyPr/>
          <a:lstStyle/>
          <a:p>
            <a:r>
              <a:rPr lang="en-US" sz="1800" dirty="0">
                <a:latin typeface="+mj-lt"/>
              </a:rPr>
              <a:t>Figure 108.43 After making a scratch cut, loosen the retaining nut and rotate the rotor on the spindle of the lathe one-half turn. Tighten the nut and make a second scratch cut. The second scratch cut should be side-by-side with the first scratch if the rotor is installed correctly on the brake lathe</a:t>
            </a:r>
          </a:p>
        </p:txBody>
      </p:sp>
      <p:pic>
        <p:nvPicPr>
          <p:cNvPr id="3" name="Picture 2" descr="A figure shows a technician executing the procedure for making the second scratch cut to check if the rotor is mounted correctly on the lath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32603" y="2207844"/>
            <a:ext cx="4860042" cy="392995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530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108.44 (a) This technician uses two sanding blocks each equipped with 150-grit aluminum-oxide sandpaper</a:t>
            </a:r>
            <a:endParaRPr lang="en-US" dirty="0">
              <a:latin typeface="+mj-lt"/>
            </a:endParaRPr>
          </a:p>
        </p:txBody>
      </p:sp>
      <p:pic>
        <p:nvPicPr>
          <p:cNvPr id="3" name="Picture 2" descr="A photo shows a technician holding two sanding blocks. Each sanding block is equipped with a one hundred and fifty grit aluminum oxide sandpaper to smoothen the rotor mounted on lath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06228" y="2133600"/>
            <a:ext cx="4919472"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886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mj-lt"/>
              </a:rPr>
              <a:t>Figure 108.44 (b) With the lathe turned on, the technician presses the two sanding blocks against the surface of the rotor after the rotor has been machined to achieve a smooth </a:t>
            </a:r>
            <a:r>
              <a:rPr lang="en-US" sz="2000" dirty="0" err="1">
                <a:latin typeface="+mj-lt"/>
              </a:rPr>
              <a:t>microinch</a:t>
            </a:r>
            <a:r>
              <a:rPr lang="en-US" sz="2000" dirty="0">
                <a:latin typeface="+mj-lt"/>
              </a:rPr>
              <a:t> surface finish. </a:t>
            </a:r>
          </a:p>
        </p:txBody>
      </p:sp>
      <p:pic>
        <p:nvPicPr>
          <p:cNvPr id="3" name="Picture 2" descr="A photo shows a technician pressing the two sanding blocks on the rotor which is rotating on the lath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12264" y="2466975"/>
            <a:ext cx="4919472" cy="365759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888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108.45 (a) After machining and sanding the rotor, it should be cleaned. In this case, brake cleaner from an air pressurized spray can is used</a:t>
            </a:r>
            <a:endParaRPr lang="en-US" dirty="0">
              <a:latin typeface="+mj-lt"/>
            </a:endParaRPr>
          </a:p>
        </p:txBody>
      </p:sp>
      <p:pic>
        <p:nvPicPr>
          <p:cNvPr id="3" name="Picture 2" descr="A photo shows a technician holding a pressurized spray that sprays brake cleaner to clean a rotor after the rotor is machined and sande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12265" y="2057400"/>
            <a:ext cx="4919470" cy="365759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109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latin typeface="+mj-lt"/>
              </a:rPr>
              <a:t>Figure 108.45 (b) With the lathe turning, the technician stands back away from the rotor and sprays both sides of the rotor to clean it of any remaining grit from the sanding process. This last step ensures a clean, smooth surface for the disc brake pads and a quality brake repair. </a:t>
            </a:r>
          </a:p>
        </p:txBody>
      </p:sp>
      <p:pic>
        <p:nvPicPr>
          <p:cNvPr id="3" name="Picture 2" descr="A photo shows a brake rotor that is sprayed with a brake cleaner rotating on a lathe. Cleaning after machining and sanding ensures a smooth brake surface and quality brake repair.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79211" y="2286000"/>
            <a:ext cx="4919472"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60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108.46 </a:t>
            </a:r>
            <a:r>
              <a:rPr lang="en-IN" sz="2400" dirty="0">
                <a:latin typeface="+mj-lt"/>
              </a:rPr>
              <a:t>A grinder with sandpaper can be used to give a smooth </a:t>
            </a:r>
            <a:r>
              <a:rPr lang="en-IN" sz="2400" dirty="0" err="1">
                <a:latin typeface="+mj-lt"/>
              </a:rPr>
              <a:t>nondirectional</a:t>
            </a:r>
            <a:r>
              <a:rPr lang="en-IN" sz="2400" dirty="0">
                <a:latin typeface="+mj-lt"/>
              </a:rPr>
              <a:t> surface finish to the disc brake rotor</a:t>
            </a:r>
            <a:endParaRPr lang="en-US" dirty="0">
              <a:latin typeface="+mj-lt"/>
            </a:endParaRPr>
          </a:p>
        </p:txBody>
      </p:sp>
      <p:pic>
        <p:nvPicPr>
          <p:cNvPr id="3" name="Picture 2" descr="A figure shows a damper attached to a  grinder of a disc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42507" y="2209800"/>
            <a:ext cx="496824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300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BRAKE DRUM AND ROTOR </a:t>
            </a:r>
            <a:r>
              <a:rPr lang="en-US" dirty="0" smtClean="0">
                <a:latin typeface="+mj-lt"/>
              </a:rPr>
              <a:t>DAMAGE (2 OF 2)</a:t>
            </a:r>
            <a:endParaRPr lang="en-US" dirty="0">
              <a:latin typeface="+mj-lt"/>
            </a:endParaRPr>
          </a:p>
        </p:txBody>
      </p:sp>
      <p:sp>
        <p:nvSpPr>
          <p:cNvPr id="3" name="Content Placeholder 2"/>
          <p:cNvSpPr>
            <a:spLocks noGrp="1"/>
          </p:cNvSpPr>
          <p:nvPr>
            <p:ph idx="1"/>
          </p:nvPr>
        </p:nvSpPr>
        <p:spPr/>
        <p:txBody>
          <a:bodyPr/>
          <a:lstStyle/>
          <a:p>
            <a:r>
              <a:rPr lang="en-US" dirty="0" smtClean="0"/>
              <a:t>Heat Checking</a:t>
            </a:r>
          </a:p>
          <a:p>
            <a:pPr lvl="1"/>
            <a:r>
              <a:rPr lang="en-US" dirty="0" smtClean="0"/>
              <a:t>Heat checking consists </a:t>
            </a:r>
            <a:r>
              <a:rPr lang="en-US" dirty="0"/>
              <a:t>of many small, </a:t>
            </a:r>
            <a:r>
              <a:rPr lang="en-US" dirty="0" smtClean="0"/>
              <a:t>interlaced cracks </a:t>
            </a:r>
            <a:r>
              <a:rPr lang="en-US" dirty="0"/>
              <a:t>on the friction </a:t>
            </a:r>
            <a:r>
              <a:rPr lang="en-US" dirty="0" smtClean="0"/>
              <a:t>surface.</a:t>
            </a:r>
          </a:p>
          <a:p>
            <a:r>
              <a:rPr lang="en-US" dirty="0" smtClean="0"/>
              <a:t>Hard or Chill Spots</a:t>
            </a:r>
          </a:p>
          <a:p>
            <a:pPr lvl="1"/>
            <a:r>
              <a:rPr lang="en-US" dirty="0" smtClean="0"/>
              <a:t>Hard or chill spots are an </a:t>
            </a:r>
            <a:r>
              <a:rPr lang="en-US" dirty="0"/>
              <a:t>altering the structure of the </a:t>
            </a:r>
            <a:r>
              <a:rPr lang="en-US" dirty="0" smtClean="0"/>
              <a:t>metal caused by heat.</a:t>
            </a:r>
          </a:p>
          <a:p>
            <a:endParaRPr lang="en-US" dirty="0"/>
          </a:p>
        </p:txBody>
      </p:sp>
    </p:spTree>
    <p:extLst>
      <p:ext uri="{BB962C8B-B14F-4D97-AF65-F5344CB8AC3E}">
        <p14:creationId xmlns:p14="http://schemas.microsoft.com/office/powerpoint/2010/main" val="420829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108.47 </a:t>
            </a:r>
            <a:r>
              <a:rPr lang="en-IN" sz="2400" dirty="0">
                <a:latin typeface="+mj-lt"/>
              </a:rPr>
              <a:t>The correct final surface finish should be smooth and </a:t>
            </a:r>
            <a:r>
              <a:rPr lang="en-IN" sz="2400" dirty="0" smtClean="0">
                <a:latin typeface="+mj-lt"/>
              </a:rPr>
              <a:t>non-directional</a:t>
            </a:r>
            <a:endParaRPr lang="en-US" dirty="0">
              <a:latin typeface="+mj-lt"/>
            </a:endParaRPr>
          </a:p>
        </p:txBody>
      </p:sp>
      <p:pic>
        <p:nvPicPr>
          <p:cNvPr id="3" name="Picture 2" descr="A figure shows a rotor surface with the correct final surface finish. Such surface finish must be smooth and non-directional.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91914" y="1903006"/>
            <a:ext cx="3938279" cy="418965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762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mj-lt"/>
              </a:rPr>
              <a:t>Figure 108.48 </a:t>
            </a:r>
            <a:r>
              <a:rPr lang="en-IN" sz="2000" dirty="0">
                <a:latin typeface="+mj-lt"/>
              </a:rPr>
              <a:t>Rust should always be cleaned from both the rotor and the hub whenever the rotors are machined or replaced. An air-powered die grinder with a sanding disc makes quick work of cleaning this hub</a:t>
            </a:r>
            <a:endParaRPr lang="en-US" sz="2000" dirty="0">
              <a:latin typeface="+mj-lt"/>
            </a:endParaRPr>
          </a:p>
        </p:txBody>
      </p:sp>
      <p:pic>
        <p:nvPicPr>
          <p:cNvPr id="3" name="Picture 2" descr="A photo shows a technician using an air-powered die grinder with a sanding disc to quickly remove rust from the brake rotor and hub.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12681" y="2057400"/>
            <a:ext cx="4901704" cy="368087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869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ON-THE-VEHICLE ROTOR MACHINING</a:t>
            </a:r>
            <a:endParaRPr lang="en-US" dirty="0">
              <a:latin typeface="+mj-lt"/>
            </a:endParaRPr>
          </a:p>
        </p:txBody>
      </p:sp>
      <p:sp>
        <p:nvSpPr>
          <p:cNvPr id="3" name="Content Placeholder 2"/>
          <p:cNvSpPr>
            <a:spLocks noGrp="1"/>
          </p:cNvSpPr>
          <p:nvPr>
            <p:ph idx="1"/>
          </p:nvPr>
        </p:nvSpPr>
        <p:spPr/>
        <p:txBody>
          <a:bodyPr/>
          <a:lstStyle/>
          <a:p>
            <a:r>
              <a:rPr lang="en-US" dirty="0"/>
              <a:t>Many vehicle manufacturers recommend on-the-vehicle </a:t>
            </a:r>
            <a:r>
              <a:rPr lang="en-US" dirty="0" smtClean="0"/>
              <a:t>machining for </a:t>
            </a:r>
            <a:r>
              <a:rPr lang="en-US" dirty="0"/>
              <a:t>rotors if the disc brake rotor must be </a:t>
            </a:r>
            <a:r>
              <a:rPr lang="en-US" dirty="0" smtClean="0"/>
              <a:t>machined.</a:t>
            </a:r>
          </a:p>
          <a:p>
            <a:r>
              <a:rPr lang="en-US" dirty="0" smtClean="0"/>
              <a:t>Follow the manufacturer specific instructions for the on-car lathe that is being used.</a:t>
            </a:r>
            <a:endParaRPr lang="en-US" dirty="0"/>
          </a:p>
        </p:txBody>
      </p:sp>
    </p:spTree>
    <p:extLst>
      <p:ext uri="{BB962C8B-B14F-4D97-AF65-F5344CB8AC3E}">
        <p14:creationId xmlns:p14="http://schemas.microsoft.com/office/powerpoint/2010/main" val="2145026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mj-lt"/>
              </a:rPr>
              <a:t>Figure 108.49 </a:t>
            </a:r>
            <a:r>
              <a:rPr lang="en-IN" sz="2000" dirty="0">
                <a:latin typeface="+mj-lt"/>
              </a:rPr>
              <a:t>A typical hub-mount on-the-vehicle lathe. This particular lathe oscillates while machining the rotor, thereby providing a smooth and </a:t>
            </a:r>
            <a:r>
              <a:rPr lang="en-IN" sz="2000" dirty="0" smtClean="0">
                <a:latin typeface="+mj-lt"/>
              </a:rPr>
              <a:t>non-directional </a:t>
            </a:r>
            <a:r>
              <a:rPr lang="en-IN" sz="2000" dirty="0">
                <a:latin typeface="+mj-lt"/>
              </a:rPr>
              <a:t>finish at the same time</a:t>
            </a:r>
            <a:endParaRPr lang="en-US" sz="2000" dirty="0">
              <a:latin typeface="+mj-lt"/>
            </a:endParaRPr>
          </a:p>
        </p:txBody>
      </p:sp>
      <p:pic>
        <p:nvPicPr>
          <p:cNvPr id="3" name="Picture 2" descr="A photo shows a typical hub of a vehicle mount on a lath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12682" y="2209800"/>
            <a:ext cx="4901702" cy="368087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069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j-lt"/>
              </a:rPr>
              <a:t>TECH TIP</a:t>
            </a:r>
            <a:endParaRPr lang="en-US" sz="4000" dirty="0">
              <a:latin typeface="+mj-l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3214" y="1828800"/>
            <a:ext cx="5905500"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2365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108.50 </a:t>
            </a:r>
            <a:r>
              <a:rPr lang="en-IN" sz="2400" dirty="0">
                <a:latin typeface="+mj-lt"/>
              </a:rPr>
              <a:t>A wheel stud was replaced on the rotor hub assembly when it was discovered to be stripped</a:t>
            </a:r>
            <a:endParaRPr lang="en-US" dirty="0">
              <a:latin typeface="+mj-lt"/>
            </a:endParaRPr>
          </a:p>
        </p:txBody>
      </p:sp>
      <p:pic>
        <p:nvPicPr>
          <p:cNvPr id="3" name="Picture 2" descr="A photo shows a stripped wheel stud on the rotor hub assembly.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54321" y="1981200"/>
            <a:ext cx="5018425" cy="376852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164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z="4000" dirty="0">
                <a:latin typeface="+mj-lt"/>
              </a:rPr>
              <a:t>DRUM MACHINING</a:t>
            </a:r>
            <a:endParaRPr lang="en-US" sz="4000" dirty="0">
              <a:latin typeface="+mj-lt"/>
            </a:endParaRPr>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687321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33" y="533400"/>
            <a:ext cx="8229600" cy="738664"/>
          </a:xfrm>
        </p:spPr>
        <p:txBody>
          <a:bodyPr wrap="square">
            <a:spAutoFit/>
          </a:bodyPr>
          <a:lstStyle/>
          <a:p>
            <a:r>
              <a:rPr lang="en-US" sz="2400" b="0" dirty="0" smtClean="0"/>
              <a:t>1. Before </a:t>
            </a:r>
            <a:r>
              <a:rPr lang="en-US" sz="2400" b="0" dirty="0"/>
              <a:t>starting to machine a brake drum, check </a:t>
            </a:r>
            <a:r>
              <a:rPr lang="en-US" sz="2400" b="0" dirty="0" smtClean="0"/>
              <a:t>the drum </a:t>
            </a:r>
            <a:r>
              <a:rPr lang="en-US" sz="2400" b="0" dirty="0"/>
              <a:t>for any obvious damage such as heat cracks </a:t>
            </a:r>
            <a:r>
              <a:rPr lang="en-US" sz="2400" b="0" dirty="0" smtClean="0"/>
              <a:t>or hard </a:t>
            </a:r>
            <a:r>
              <a:rPr lang="en-US" sz="2400" b="0" dirty="0"/>
              <a:t>spots.</a:t>
            </a:r>
            <a:endParaRPr lang="en-IN" sz="2400" dirty="0">
              <a:latin typeface="Arial (Headings)"/>
            </a:endParaRPr>
          </a:p>
        </p:txBody>
      </p:sp>
      <p:pic>
        <p:nvPicPr>
          <p:cNvPr id="7170" name="Picture 2" descr="A photo shows a technician checking of the brake drum for visible defects such as heat cracks or hard spots before machining the drum.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399" y="1806838"/>
            <a:ext cx="6282268" cy="416504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18073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1732"/>
            <a:ext cx="8229600" cy="738664"/>
          </a:xfrm>
        </p:spPr>
        <p:txBody>
          <a:bodyPr wrap="square">
            <a:spAutoFit/>
          </a:bodyPr>
          <a:lstStyle/>
          <a:p>
            <a:r>
              <a:rPr lang="en-US" sz="2400" b="0" dirty="0" smtClean="0"/>
              <a:t>2. Lightly </a:t>
            </a:r>
            <a:r>
              <a:rPr lang="en-US" sz="2400" b="0" dirty="0"/>
              <a:t>tap the drum. It should ring like a bell. If a </a:t>
            </a:r>
            <a:r>
              <a:rPr lang="en-US" sz="2400" b="0" dirty="0" smtClean="0"/>
              <a:t>dull thud </a:t>
            </a:r>
            <a:r>
              <a:rPr lang="en-US" sz="2400" b="0" dirty="0"/>
              <a:t>is heard, the drum may be cracked and should </a:t>
            </a:r>
            <a:r>
              <a:rPr lang="en-US" sz="2400" b="0" dirty="0" smtClean="0"/>
              <a:t>be discarded</a:t>
            </a:r>
            <a:r>
              <a:rPr lang="en-US" sz="2400" b="0" dirty="0"/>
              <a:t>.</a:t>
            </a:r>
            <a:endParaRPr lang="en-IN" sz="2400" dirty="0">
              <a:latin typeface="Arial (Headings)"/>
            </a:endParaRPr>
          </a:p>
        </p:txBody>
      </p:sp>
      <p:pic>
        <p:nvPicPr>
          <p:cNvPr id="7170" name="Picture 2" descr="A photo shows a technician lightly tapping the drum with hammer. C-1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30866" y="1806838"/>
            <a:ext cx="6282268" cy="416503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25453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32" y="152400"/>
            <a:ext cx="8229600" cy="1107996"/>
          </a:xfrm>
        </p:spPr>
        <p:txBody>
          <a:bodyPr vert="horz" wrap="square" lIns="0" tIns="0" rIns="0" bIns="0" rtlCol="0" anchor="b">
            <a:spAutoFit/>
          </a:bodyPr>
          <a:lstStyle/>
          <a:p>
            <a:r>
              <a:rPr lang="en-US" sz="2400" b="0" dirty="0" smtClean="0"/>
              <a:t>3. Use </a:t>
            </a:r>
            <a:r>
              <a:rPr lang="en-US" sz="2400" b="0" dirty="0"/>
              <a:t>a drum </a:t>
            </a:r>
            <a:r>
              <a:rPr lang="en-US" sz="2400" b="0" dirty="0" smtClean="0"/>
              <a:t>micrometer </a:t>
            </a:r>
            <a:r>
              <a:rPr lang="en-US" sz="2400" b="0" dirty="0"/>
              <a:t>to measure the inside diameter </a:t>
            </a:r>
            <a:r>
              <a:rPr lang="en-US" sz="2400" b="0" dirty="0" smtClean="0"/>
              <a:t>of the </a:t>
            </a:r>
            <a:r>
              <a:rPr lang="en-US" sz="2400" b="0" dirty="0"/>
              <a:t>drum and compare this measurement to </a:t>
            </a:r>
            <a:r>
              <a:rPr lang="en-US" sz="2400" b="0" dirty="0" smtClean="0"/>
              <a:t>specifications to </a:t>
            </a:r>
            <a:r>
              <a:rPr lang="en-US" sz="2400" b="0" dirty="0"/>
              <a:t>be sure that the drum can be safely machined.</a:t>
            </a:r>
            <a:endParaRPr lang="en-IN" sz="2400" dirty="0"/>
          </a:p>
        </p:txBody>
      </p:sp>
      <p:pic>
        <p:nvPicPr>
          <p:cNvPr id="7170" name="Picture 2" descr="A photo shows a stage in brake drum machining, that is a technician measuring the drum’s internal diameter with a drum micrometer. This measurement is compared to the standard specifications to check if the drum can be safely machined.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399" y="1806838"/>
            <a:ext cx="6282267" cy="416503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5047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mj-lt"/>
              </a:rPr>
              <a:t>Figure 108.3 Scored drums and rotors often result in </a:t>
            </a:r>
            <a:r>
              <a:rPr lang="en-US" sz="2800" dirty="0" smtClean="0">
                <a:latin typeface="+mj-lt"/>
              </a:rPr>
              <a:t>metal-to-metal </a:t>
            </a:r>
            <a:r>
              <a:rPr lang="en-US" sz="2800" dirty="0">
                <a:latin typeface="+mj-lt"/>
              </a:rPr>
              <a:t>contact</a:t>
            </a:r>
            <a:endParaRPr lang="en-US" sz="2800" dirty="0">
              <a:latin typeface="+mj-lt"/>
            </a:endParaRPr>
          </a:p>
        </p:txBody>
      </p:sp>
      <p:pic>
        <p:nvPicPr>
          <p:cNvPr id="4" name="Picture 2" descr="Two figures separately show scoring on a brake drum and brake rotor. Scoring is an extreme form of wear that causes rapid weathering of lining and metal to metal contact.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18323" y="1890872"/>
            <a:ext cx="6107354" cy="4270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82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smtClean="0"/>
              <a:t>4. Most </a:t>
            </a:r>
            <a:r>
              <a:rPr lang="en-US" sz="2400" b="0" dirty="0"/>
              <a:t>brake drums have the maximum inside </a:t>
            </a:r>
            <a:r>
              <a:rPr lang="en-US" sz="2400" b="0" dirty="0" smtClean="0"/>
              <a:t>diameter cast </a:t>
            </a:r>
            <a:r>
              <a:rPr lang="en-US" sz="2400" b="0" dirty="0"/>
              <a:t>into the drum as shown.</a:t>
            </a:r>
            <a:endParaRPr lang="en-IN" sz="2400" dirty="0">
              <a:latin typeface="Arial (Headings)"/>
            </a:endParaRPr>
          </a:p>
        </p:txBody>
      </p:sp>
      <p:pic>
        <p:nvPicPr>
          <p:cNvPr id="7170" name="Picture 2" descr="A photo shows a technician checking the maximum inside diameter that is labeled on the drum.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399" y="1806838"/>
            <a:ext cx="6282267" cy="416503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87728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smtClean="0"/>
              <a:t>5. Thoroughly </a:t>
            </a:r>
            <a:r>
              <a:rPr lang="en-US" sz="2400" b="0" dirty="0"/>
              <a:t>clean the outside and inside of the drum.</a:t>
            </a:r>
            <a:endParaRPr lang="en-IN" sz="2400" dirty="0">
              <a:latin typeface="Arial (Headings)"/>
            </a:endParaRPr>
          </a:p>
        </p:txBody>
      </p:sp>
      <p:pic>
        <p:nvPicPr>
          <p:cNvPr id="7170" name="Picture 2" descr="A photo shows a technician completely cleaning the inside and outside of a brake drum."/>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0" y="1806838"/>
            <a:ext cx="6282265" cy="416503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50905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32" y="152400"/>
            <a:ext cx="8229600" cy="1107996"/>
          </a:xfrm>
        </p:spPr>
        <p:txBody>
          <a:bodyPr wrap="square">
            <a:spAutoFit/>
          </a:bodyPr>
          <a:lstStyle/>
          <a:p>
            <a:r>
              <a:rPr lang="en-US" sz="2400" b="0" dirty="0" smtClean="0"/>
              <a:t>6. Be </a:t>
            </a:r>
            <a:r>
              <a:rPr lang="en-US" sz="2400" b="0" dirty="0"/>
              <a:t>sure the center hole in the drum is clean and </a:t>
            </a:r>
            <a:r>
              <a:rPr lang="en-US" sz="2400" b="0" dirty="0" smtClean="0"/>
              <a:t>free from </a:t>
            </a:r>
            <a:r>
              <a:rPr lang="en-US" sz="2400" b="0" dirty="0"/>
              <a:t>any burrs that could prevent the drum from </a:t>
            </a:r>
            <a:r>
              <a:rPr lang="en-US" sz="2400" b="0" dirty="0" smtClean="0"/>
              <a:t>being properly </a:t>
            </a:r>
            <a:r>
              <a:rPr lang="en-US" sz="2400" b="0" dirty="0"/>
              <a:t>centered on the shaft of the brake lathe.</a:t>
            </a:r>
            <a:endParaRPr lang="en-IN" sz="2400" dirty="0">
              <a:latin typeface="Arial (Headings)"/>
            </a:endParaRPr>
          </a:p>
        </p:txBody>
      </p:sp>
      <p:pic>
        <p:nvPicPr>
          <p:cNvPr id="7170" name="Picture 2" descr="A photo shows C-1a technician clearing the center hole of any burrs and dirt to ensure it is correctly centered on the shaft of the brake lath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0" y="1806838"/>
            <a:ext cx="6282265" cy="416503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13145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smtClean="0"/>
              <a:t>7. A </a:t>
            </a:r>
            <a:r>
              <a:rPr lang="en-US" sz="2400" b="0" dirty="0"/>
              <a:t>typical brake lathe used to machine drums.</a:t>
            </a:r>
            <a:endParaRPr lang="en-IN" sz="2400" dirty="0">
              <a:latin typeface="Arial (Headings)"/>
            </a:endParaRPr>
          </a:p>
        </p:txBody>
      </p:sp>
      <p:pic>
        <p:nvPicPr>
          <p:cNvPr id="7170" name="Picture 2" descr="A photo shows a typical brake lathe used to machine drums.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0" y="1806838"/>
            <a:ext cx="6282264" cy="416503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44803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32" y="457200"/>
            <a:ext cx="8229600" cy="738664"/>
          </a:xfrm>
        </p:spPr>
        <p:txBody>
          <a:bodyPr wrap="square">
            <a:spAutoFit/>
          </a:bodyPr>
          <a:lstStyle/>
          <a:p>
            <a:r>
              <a:rPr lang="en-US" sz="2400" b="0" dirty="0" smtClean="0"/>
              <a:t>8. Locate </a:t>
            </a:r>
            <a:r>
              <a:rPr lang="en-US" sz="2400" b="0" dirty="0"/>
              <a:t>a tapered, centering cone that best fits </a:t>
            </a:r>
            <a:r>
              <a:rPr lang="en-US" sz="2400" b="0" dirty="0" smtClean="0"/>
              <a:t>inside the </a:t>
            </a:r>
            <a:r>
              <a:rPr lang="en-US" sz="2400" b="0" dirty="0"/>
              <a:t>hole of the brake drum.</a:t>
            </a:r>
            <a:endParaRPr lang="en-IN" sz="2400" dirty="0">
              <a:latin typeface="Arial (Headings)"/>
            </a:endParaRPr>
          </a:p>
        </p:txBody>
      </p:sp>
      <p:pic>
        <p:nvPicPr>
          <p:cNvPr id="7170" name="Picture 2" descr="A photo shows a technician locating a tapered centering cone that correctly fits inside the brake drum hol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0" y="1806838"/>
            <a:ext cx="6282264" cy="416503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04848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smtClean="0"/>
              <a:t>9. Slide </a:t>
            </a:r>
            <a:r>
              <a:rPr lang="en-US" sz="2400" b="0" dirty="0"/>
              <a:t>the large face plate over the shaft of the </a:t>
            </a:r>
            <a:r>
              <a:rPr lang="en-US" sz="2400" b="0" dirty="0" smtClean="0"/>
              <a:t>brake lathe</a:t>
            </a:r>
            <a:r>
              <a:rPr lang="en-US" sz="2400" b="0" dirty="0"/>
              <a:t>.</a:t>
            </a:r>
            <a:endParaRPr lang="en-IN" sz="2400" dirty="0">
              <a:latin typeface="Arial (Headings)"/>
            </a:endParaRPr>
          </a:p>
        </p:txBody>
      </p:sp>
      <p:pic>
        <p:nvPicPr>
          <p:cNvPr id="7170" name="Picture 2" descr="A photo shows a technician sliding the large face plate over the shaft of the brake lath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1" y="1806838"/>
            <a:ext cx="6282262" cy="416503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53011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smtClean="0"/>
              <a:t>10. Slide </a:t>
            </a:r>
            <a:r>
              <a:rPr lang="en-US" sz="2400" b="0" dirty="0"/>
              <a:t>the tapered centering cone onto the </a:t>
            </a:r>
            <a:r>
              <a:rPr lang="en-US" sz="2400" b="0" dirty="0" smtClean="0"/>
              <a:t>shaft with </a:t>
            </a:r>
            <a:r>
              <a:rPr lang="en-US" sz="2400" b="0" dirty="0"/>
              <a:t>the spring between the face plate and </a:t>
            </a:r>
            <a:r>
              <a:rPr lang="en-US" sz="2400" b="0" dirty="0" smtClean="0"/>
              <a:t>the centering </a:t>
            </a:r>
            <a:r>
              <a:rPr lang="en-US" sz="2400" b="0" dirty="0"/>
              <a:t>cone.</a:t>
            </a:r>
            <a:endParaRPr lang="en-IN" sz="2400" dirty="0">
              <a:latin typeface="Arial (Headings)"/>
            </a:endParaRPr>
          </a:p>
        </p:txBody>
      </p:sp>
      <p:pic>
        <p:nvPicPr>
          <p:cNvPr id="7170" name="Picture 2" descr="A photo shows technician sliding the tapered centering cone on the lathe shaft with a spring between the cone and the large face plat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1" y="1806838"/>
            <a:ext cx="6282262" cy="41650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77036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smtClean="0"/>
              <a:t>11. Slide </a:t>
            </a:r>
            <a:r>
              <a:rPr lang="en-US" sz="2400" b="0" dirty="0"/>
              <a:t>the other face plate onto the shaft.</a:t>
            </a:r>
            <a:endParaRPr lang="en-IN" sz="2400" dirty="0">
              <a:latin typeface="Arial (Headings)"/>
            </a:endParaRPr>
          </a:p>
        </p:txBody>
      </p:sp>
      <p:pic>
        <p:nvPicPr>
          <p:cNvPr id="7170" name="Picture 2" descr="A photo shows a technician sliding the other face plate on the shaft after sliding in tapered centering cone and the brake drum.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1" y="1806838"/>
            <a:ext cx="6282261" cy="41650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31585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31" y="457200"/>
            <a:ext cx="8229600" cy="738664"/>
          </a:xfrm>
        </p:spPr>
        <p:txBody>
          <a:bodyPr wrap="square">
            <a:spAutoFit/>
          </a:bodyPr>
          <a:lstStyle/>
          <a:p>
            <a:r>
              <a:rPr lang="en-US" sz="2400" b="0" dirty="0" smtClean="0"/>
              <a:t>12. Install </a:t>
            </a:r>
            <a:r>
              <a:rPr lang="en-US" sz="2400" b="0" dirty="0"/>
              <a:t>the self-aligning spacer (SAS) and </a:t>
            </a:r>
            <a:r>
              <a:rPr lang="en-US" sz="2400" b="0" dirty="0" smtClean="0"/>
              <a:t>left hand- thread </a:t>
            </a:r>
            <a:r>
              <a:rPr lang="en-US" sz="2400" b="0" dirty="0"/>
              <a:t>spindle nut.</a:t>
            </a:r>
            <a:endParaRPr lang="en-IN" sz="2400" dirty="0">
              <a:latin typeface="Arial (Headings)"/>
            </a:endParaRPr>
          </a:p>
        </p:txBody>
      </p:sp>
      <p:pic>
        <p:nvPicPr>
          <p:cNvPr id="7170" name="Picture 2" descr="A photo shows a technician installing the self-aligning spacer and left hand thread spindle nut after sliding in the other face plat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1" y="1806838"/>
            <a:ext cx="6282261" cy="416503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24470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smtClean="0"/>
              <a:t>13. Tighten </a:t>
            </a:r>
            <a:r>
              <a:rPr lang="en-US" sz="2400" b="0" dirty="0"/>
              <a:t>the spindle nut.</a:t>
            </a:r>
            <a:endParaRPr lang="en-IN" sz="2400" dirty="0">
              <a:latin typeface="Arial (Headings)"/>
            </a:endParaRPr>
          </a:p>
        </p:txBody>
      </p:sp>
      <p:pic>
        <p:nvPicPr>
          <p:cNvPr id="7170" name="Picture 2" descr="A photo shows a technician tightening of the spindle nut after installing the spindle nut.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2" y="1806838"/>
            <a:ext cx="6282259" cy="416503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0253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3.xml><?xml version="1.0" encoding="utf-8"?>
<a:theme xmlns:a="http://schemas.openxmlformats.org/drawingml/2006/main" name="1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4.xml><?xml version="1.0" encoding="utf-8"?>
<a:theme xmlns:a="http://schemas.openxmlformats.org/drawingml/2006/main" name="2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5.xml><?xml version="1.0" encoding="utf-8"?>
<a:theme xmlns:a="http://schemas.openxmlformats.org/drawingml/2006/main" name="3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6.xml><?xml version="1.0" encoding="utf-8"?>
<a:theme xmlns:a="http://schemas.openxmlformats.org/drawingml/2006/main" name="4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639</TotalTime>
  <Words>4832</Words>
  <Application>Microsoft Office PowerPoint</Application>
  <PresentationFormat>On-screen Show (4:3)</PresentationFormat>
  <Paragraphs>306</Paragraphs>
  <Slides>201</Slides>
  <Notes>0</Notes>
  <HiddenSlides>0</HiddenSlides>
  <MMClips>0</MMClips>
  <ScaleCrop>false</ScaleCrop>
  <HeadingPairs>
    <vt:vector size="4" baseType="variant">
      <vt:variant>
        <vt:lpstr>Theme</vt:lpstr>
      </vt:variant>
      <vt:variant>
        <vt:i4>6</vt:i4>
      </vt:variant>
      <vt:variant>
        <vt:lpstr>Slide Titles</vt:lpstr>
      </vt:variant>
      <vt:variant>
        <vt:i4>201</vt:i4>
      </vt:variant>
    </vt:vector>
  </HeadingPairs>
  <TitlesOfParts>
    <vt:vector size="207" baseType="lpstr">
      <vt:lpstr>Office Theme</vt:lpstr>
      <vt:lpstr>508 Lecture</vt:lpstr>
      <vt:lpstr>1_508 Lecture</vt:lpstr>
      <vt:lpstr>2_508 Lecture</vt:lpstr>
      <vt:lpstr>3_508 Lecture</vt:lpstr>
      <vt:lpstr>4_508 Lecture</vt:lpstr>
      <vt:lpstr>Automotive Technology Principles, Diagnosis, and Service</vt:lpstr>
      <vt:lpstr>LEARNING OBJECTIVES (1 of 2)</vt:lpstr>
      <vt:lpstr>LEARNING OBJECTIVES (2 of 2)</vt:lpstr>
      <vt:lpstr>BRAKE DRUMS</vt:lpstr>
      <vt:lpstr>Figure 108.1 Types of brake drums. Regardless of the design, all types use cast iron as a friction surface</vt:lpstr>
      <vt:lpstr>Figure 108.2 The airflow through cooling vents helps brakes from overheating</vt:lpstr>
      <vt:lpstr>BRAKE DRUM AND ROTOR DAMAGE (1 OF 2)</vt:lpstr>
      <vt:lpstr>BRAKE DRUM AND ROTOR DAMAGE (2 OF 2)</vt:lpstr>
      <vt:lpstr>Figure 108.3 Scored drums and rotors often result in metal-to-metal contact</vt:lpstr>
      <vt:lpstr>Figure 108.4 Cracked drums or rotors must be replaced</vt:lpstr>
      <vt:lpstr>Figure 108.5 A heat-checked surface of a disc brake rotor</vt:lpstr>
      <vt:lpstr>QUESTION 1: ?</vt:lpstr>
      <vt:lpstr>ANSWER 1:</vt:lpstr>
      <vt:lpstr>Figure 108.6 These dark hard spots are created by heat that actually changes the metallurgy of the cast-iron drum. Most experts recommend replacement of any brake drum that has these hard spots</vt:lpstr>
      <vt:lpstr>BRAKE DRUM DISTORTION (1 OF 2)</vt:lpstr>
      <vt:lpstr>BRAKE DRUM DISTORTION (2 OF 2)</vt:lpstr>
      <vt:lpstr>Figure 108.7 Bellmouth brake drum distortion</vt:lpstr>
      <vt:lpstr>Figure 108.8 Out-of-round brake drum distortion</vt:lpstr>
      <vt:lpstr>Figure 108.9 Eccentric brake drum distortion</vt:lpstr>
      <vt:lpstr>REMOVING DRUMS</vt:lpstr>
      <vt:lpstr>Figure 108.10 A straightedge can be used to check for brake drum warpage</vt:lpstr>
      <vt:lpstr>“MACHINE TO” VERSUS “DISCARD”</vt:lpstr>
      <vt:lpstr>Figure 108.11 Discard diameter and maximum diameter are brake drum machining and wear limits</vt:lpstr>
      <vt:lpstr>Tech Tip </vt:lpstr>
      <vt:lpstr>Figure 108.12 Most brake drums have a chamfer around the edge. If the chamfer is no longer visible, the drum is usually worn (or machined) to its maximum allowable ID</vt:lpstr>
      <vt:lpstr>MACHINING BRAKE DRUMS</vt:lpstr>
      <vt:lpstr>Figure 108.13 A digital drum micrometer makes measuring brake drums easily and accurately</vt:lpstr>
      <vt:lpstr>Figure 108.14 (a) A rotor or brake drum with a bearing hub should be installed on a brake lathe using the appropriate size collet that fits the bearing cups (races) </vt:lpstr>
      <vt:lpstr>Figure 108.14 (b) A hubless rotor or brake drum requires a spring and a tapered centering cone. A faceplate should be used on both sides of the rotor or drum to provide support</vt:lpstr>
      <vt:lpstr>Figure 108.15 A self-aligning spacer (SAS) should always be used between the drum or rotor and the spindle retaining nut to help ensure an even clamping force and to prevent the adapters and cone from getting into a bind. A silence band should always be installed to prevent turning-tool chatter and to ensure a smooth surface finish</vt:lpstr>
      <vt:lpstr>Figure 108.16 After installing a brake drum on the lathe, turn the cutting tool outward until the tool just touches the drum. This is called a scratch cut</vt:lpstr>
      <vt:lpstr>Figure 108.17 After making a scratch cut, loosen the retaining nut, rotate the drum on the lathe, and make another scratch cut. If both cuts are in the same location, the drum is installed correctly on the lathe and drum machining can begin</vt:lpstr>
      <vt:lpstr>Figure 108.18 Set the depth of the cut indicator to zero just as the turning tool touches the drum</vt:lpstr>
      <vt:lpstr>Figure 108.19 This lathe has a dial that is “diameter graduated.” This means that a reading of 0.030 inch indicates a 0.015 inch cut that increases the inside diameter of the brake drum by 0.030 inch</vt:lpstr>
      <vt:lpstr>Figure 108.20 Notice the chatter marks at the edge of the friction-area surface of the brake drum. These marks were caused by vibration of the drum because the technician failed to wrap the dampening strap (silencer band) over the friction-surface portion of the brake drum</vt:lpstr>
      <vt:lpstr>DISC BRAKE ROTORS</vt:lpstr>
      <vt:lpstr>Figure 108.21 This excessively worn (thin) rotor was removed from the vehicle in this condition. It is amazing that the vehicle was able to stop with such a thin rotor.</vt:lpstr>
      <vt:lpstr>Figure 108.22 Severely worn vented disc brake rotor. The braking surface has been entirely worn away exposing the cooling fins. The owner brought the vehicle to a repair shop because of a “little noise in the front.”</vt:lpstr>
      <vt:lpstr>Figure 108.23 Directional vane vented disc brake rotors. Note that the fins angle toward the rear of the vehicle. It is important that this type of rotor be reinstalled on the correct side of the vehicle.</vt:lpstr>
      <vt:lpstr>Figure 108.24 Typical composite rotor that uses cast-iron friction surfaces and a steel center section.</vt:lpstr>
      <vt:lpstr>FREQUENTLY ASKED QUESTION</vt:lpstr>
      <vt:lpstr>Figure 108.25 This Porsche is equipped with high performance brakes including cross-drilled brake rotors</vt:lpstr>
      <vt:lpstr>DISC BRAKE ROTOR DISTORTION</vt:lpstr>
      <vt:lpstr>Figure 108.26 Brake rotor lateral runout distortion</vt:lpstr>
      <vt:lpstr>Figure 108.27 Before measuring lateral runout with a dial indicator (gauge), remove any wheel bearing end play by tightening the spindle nut to 10 to 20 ft lb with a torque wrench. This step helps prevent an inaccurate reading. </vt:lpstr>
      <vt:lpstr>Figure 108.28 (a) Rotate the disc brake rotor one complete revolution while observing the dial indicator (gauge)</vt:lpstr>
      <vt:lpstr>Figure 108.28 (b) Most vehicle manufacturers specify a maximum runout of about 0.003 inch (0.08 mm)</vt:lpstr>
      <vt:lpstr>Figure 108.29 Brake rotor lack-of-parallelism distortion</vt:lpstr>
      <vt:lpstr>Figure 108.30 (a) Disc brake rotor thickness variation (parallelism)</vt:lpstr>
      <vt:lpstr>Figure 108.30 (b) The rotor should be measured with a micrometer at four or more equally spaced locations around the rotor</vt:lpstr>
      <vt:lpstr>QUESTION 2: ?</vt:lpstr>
      <vt:lpstr>ANSWER 2:</vt:lpstr>
      <vt:lpstr>CARBON-CERAMIC ROTORS</vt:lpstr>
      <vt:lpstr>Figure 108.31 A carbon-ceramic brake (CCB) rotor on a Ferrari</vt:lpstr>
      <vt:lpstr>DISC BRAKE ROTOR THICKNESS</vt:lpstr>
      <vt:lpstr>Figure 108.32 A digital readout rotor micrometer is an accurate tool to use when measuring a rotor. Both fractional inches and metric millimeters are generally available</vt:lpstr>
      <vt:lpstr>WHEN THE ROTORS SHOULD BE MACHINED</vt:lpstr>
      <vt:lpstr>Figure 108.33 If a fingernail catches on a groove in the rotor, the rotor should be machined</vt:lpstr>
      <vt:lpstr>Figure 108.34 This rusted rotor should be machined</vt:lpstr>
      <vt:lpstr>Figure 108.35 Rotors that have deep rust pockets usually cannot be machined</vt:lpstr>
      <vt:lpstr>QUESTION 3: ?</vt:lpstr>
      <vt:lpstr>ANSWER 3:</vt:lpstr>
      <vt:lpstr>ROTOR FINISH</vt:lpstr>
      <vt:lpstr>Figure 108.36 Electronic surface finish machine. The reading shows about 34  μin. This is a very smooth rotor and is suitable for use with any brake pad</vt:lpstr>
      <vt:lpstr>QUALIFYING A BRAKE LATHE</vt:lpstr>
      <vt:lpstr>Figure 108.37 A dial indicator being used to check the arbor for total indicator runout (TIR). brake lathe</vt:lpstr>
      <vt:lpstr>MACHINING A DISC BRAKE ROTOR (1 OF 2)</vt:lpstr>
      <vt:lpstr>MACHINING A DISC BRAKE ROTOR (2 OF 2)</vt:lpstr>
      <vt:lpstr>Figure 108.38 Most positive rake brake lathes can cut any depth in one pass, thereby saving time. A typical negative rake lathe uses a three-sided turning tool that can be flipped over, thereby giving six cutting edges</vt:lpstr>
      <vt:lpstr>Figure 108.39 Recommended adapters and location for machining hubbed and hubless rotors</vt:lpstr>
      <vt:lpstr>Figure 108.40 A composite rotor properly mounted on a brake lathe</vt:lpstr>
      <vt:lpstr>Figure 108.41 A damper is necessary to reduce cutting-tool vibrations that can cause a rough surface finish</vt:lpstr>
      <vt:lpstr>Figure 108.42 After installing the rotor on the brake lathe, turn the cutting tool in just enough to make a scratch cut</vt:lpstr>
      <vt:lpstr>Figure 108.43 After making a scratch cut, loosen the retaining nut and rotate the rotor on the spindle of the lathe one-half turn. Tighten the nut and make a second scratch cut. The second scratch cut should be side-by-side with the first scratch if the rotor is installed correctly on the brake lathe</vt:lpstr>
      <vt:lpstr>Figure 108.44 (a) This technician uses two sanding blocks each equipped with 150-grit aluminum-oxide sandpaper</vt:lpstr>
      <vt:lpstr>Figure 108.44 (b) With the lathe turned on, the technician presses the two sanding blocks against the surface of the rotor after the rotor has been machined to achieve a smooth microinch surface finish. </vt:lpstr>
      <vt:lpstr>Figure 108.45 (a) After machining and sanding the rotor, it should be cleaned. In this case, brake cleaner from an air pressurized spray can is used</vt:lpstr>
      <vt:lpstr>Figure 108.45 (b) With the lathe turning, the technician stands back away from the rotor and sprays both sides of the rotor to clean it of any remaining grit from the sanding process. This last step ensures a clean, smooth surface for the disc brake pads and a quality brake repair. </vt:lpstr>
      <vt:lpstr>Figure 108.46 A grinder with sandpaper can be used to give a smooth nondirectional surface finish to the disc brake rotor</vt:lpstr>
      <vt:lpstr>Figure 108.47 The correct final surface finish should be smooth and non-directional</vt:lpstr>
      <vt:lpstr>Figure 108.48 Rust should always be cleaned from both the rotor and the hub whenever the rotors are machined or replaced. An air-powered die grinder with a sanding disc makes quick work of cleaning this hub</vt:lpstr>
      <vt:lpstr>ON-THE-VEHICLE ROTOR MACHINING</vt:lpstr>
      <vt:lpstr>Figure 108.49 A typical hub-mount on-the-vehicle lathe. This particular lathe oscillates while machining the rotor, thereby providing a smooth and non-directional finish at the same time</vt:lpstr>
      <vt:lpstr>TECH TIP</vt:lpstr>
      <vt:lpstr>Figure 108.50 A wheel stud was replaced on the rotor hub assembly when it was discovered to be stripped</vt:lpstr>
      <vt:lpstr>DRUM MACHINING</vt:lpstr>
      <vt:lpstr>1. Before starting to machine a brake drum, check the drum for any obvious damage such as heat cracks or hard spots.</vt:lpstr>
      <vt:lpstr>2. Lightly tap the drum. It should ring like a bell. If a dull thud is heard, the drum may be cracked and should be discarded.</vt:lpstr>
      <vt:lpstr>3. Use a drum micrometer to measure the inside diameter of the drum and compare this measurement to specifications to be sure that the drum can be safely machined.</vt:lpstr>
      <vt:lpstr>4. Most brake drums have the maximum inside diameter cast into the drum as shown.</vt:lpstr>
      <vt:lpstr>5. Thoroughly clean the outside and inside of the drum.</vt:lpstr>
      <vt:lpstr>6. Be sure the center hole in the drum is clean and free from any burrs that could prevent the drum from being properly centered on the shaft of the brake lathe.</vt:lpstr>
      <vt:lpstr>7. A typical brake lathe used to machine drums.</vt:lpstr>
      <vt:lpstr>8. Locate a tapered, centering cone that best fits inside the hole of the brake drum.</vt:lpstr>
      <vt:lpstr>9. Slide the large face plate over the shaft of the brake lathe.</vt:lpstr>
      <vt:lpstr>10. Slide the tapered centering cone onto the shaft with the spring between the face plate and the centering cone.</vt:lpstr>
      <vt:lpstr>11. Slide the other face plate onto the shaft.</vt:lpstr>
      <vt:lpstr>12. Install the self-aligning spacer (SAS) and left hand- thread spindle nut.</vt:lpstr>
      <vt:lpstr>13. Tighten the spindle nut.</vt:lpstr>
      <vt:lpstr>14. Loosen the turning bar retainer.</vt:lpstr>
      <vt:lpstr>15. Carefully check the cutting bits and either rotate the bit to a new cutting point or replace it with a new part as necessary.</vt:lpstr>
      <vt:lpstr>16. Turn the spindle control knob until the spindle is as short as possible (i.e., the drum as close to the machine as possible) to help reduce vibration as much as possible.</vt:lpstr>
      <vt:lpstr>17. Position the cutting bar so that the cutting bit is located at the back surface of the drum.</vt:lpstr>
      <vt:lpstr>18. Install the silencer band (vibration dampener strap).</vt:lpstr>
      <vt:lpstr>19. Be sure the tool bit and clothing are away from the drum and turn the brake lathe on.</vt:lpstr>
      <vt:lpstr>20. Center the bit in the center of the brake surface of the drum and rotate the control knob that moves the bit into contact with the drum friction surface. This should produce a light scratch cut.</vt:lpstr>
      <vt:lpstr>21. Turn the lathe off.</vt:lpstr>
      <vt:lpstr>22. Observe the scratch cut.</vt:lpstr>
      <vt:lpstr>23. Loosen the spindle nut.</vt:lpstr>
      <vt:lpstr>24. Rotate the drum 180° (one-half turn) on the spindle.</vt:lpstr>
      <vt:lpstr>25. Tighten the spindle nut.</vt:lpstr>
      <vt:lpstr>26. Turn the lathe on, rotate the control knob, and run the cutter into the drum for another scratch cut.</vt:lpstr>
      <vt:lpstr>27. Observe the scratch cut. If the second scratch cut is in the same place as the first scratch cut or extends all the way around the drum, the drum is correctly mounted on the lathe.</vt:lpstr>
      <vt:lpstr>28. Adjust the depth gauge to zero when the cutter just touches the drum.</vt:lpstr>
      <vt:lpstr>29. Run the cutter all the way to the back surface of the drum.</vt:lpstr>
      <vt:lpstr>30. Adjust the depth of the cut and lock it in position by turning the lock knob. Most vehicle manufacturers recommend a rough cut depth should be 0.005–0.010 inch and a finish cut of 0.002 inch.</vt:lpstr>
      <vt:lpstr>31. Select a fast-feed rate if performing a rough cut (0.006–0.016 inch per revolution) or 0.002 inch per revolution for a finish cut.</vt:lpstr>
      <vt:lpstr>32. Turn the lock knob to keep the feed adjustment from changing.</vt:lpstr>
      <vt:lpstr>33. Engage the automatic feed.</vt:lpstr>
      <vt:lpstr>34. The drum will automatically move as the tool remains stationary to make the cut.</vt:lpstr>
      <vt:lpstr>35. Turn the lathe off.</vt:lpstr>
      <vt:lpstr>36. If additional material must be removed, proceed with the finish cut. Clean thoroughly before installing on a vehicle.</vt:lpstr>
      <vt:lpstr>ROTOR MACHINING</vt:lpstr>
      <vt:lpstr>1. Before machining any rotor, use a micrometer and measure the thickness of the rotor.</vt:lpstr>
      <vt:lpstr>2. Check the specifications for the minimum allowable thickness.</vt:lpstr>
      <vt:lpstr>3. Visually check the rotor for evidence of heat cracks or hard spots that would require replacement (rather than machining) of the rotor.</vt:lpstr>
      <vt:lpstr>4. After removing the grease seal and bearings, remove the grease from the bearing races.</vt:lpstr>
      <vt:lpstr>5. Clean and inspect the brake lathe spindle for damage or burrs that could affect its accuracy.</vt:lpstr>
      <vt:lpstr>6. Select a tapered cone adapter that fits the inner bearing race.</vt:lpstr>
      <vt:lpstr>7. Slide the cone adapter onto the brake lathe spindle.</vt:lpstr>
      <vt:lpstr>8. Select the proper size cone adapter for the smaller outer wheel bearing race.</vt:lpstr>
      <vt:lpstr>9. Place the rotor onto the large cone adapter and then slide the small cone adapter into the outer wheel bearing race.</vt:lpstr>
      <vt:lpstr>10. Install the self-aligning spacer (SAS) and spindle nut.</vt:lpstr>
      <vt:lpstr>11. Tighten the spindle nut (usually left-hand threads).</vt:lpstr>
      <vt:lpstr>12. If a hubless rotor is being machined, be sure to thoroughly clean the inside surface.</vt:lpstr>
      <vt:lpstr>13. Also remove all rust from the other side of the hubless rotor.</vt:lpstr>
      <vt:lpstr>14. Select the proper centering cone for the hole in the center of the hub.</vt:lpstr>
      <vt:lpstr>15. Select the proper size cone-shaped hubless adapter and the tapered centering cone with a spring in between.</vt:lpstr>
      <vt:lpstr>16. After sliding the rotor over the centering cone, install the matching hubless adapter.</vt:lpstr>
      <vt:lpstr>17. Install the self-aligning spacer (SAS) and spindle nut.</vt:lpstr>
      <vt:lpstr>18. After the rotor has been secured to the brake lathe spindle, install the noise silencer band (dampener).</vt:lpstr>
      <vt:lpstr>19. Carefully inspect the cutting bits and replace, if necessary.</vt:lpstr>
      <vt:lpstr>20. Loosen the tool holder arm.</vt:lpstr>
      <vt:lpstr>21. Adjust the twin cutter arm until the rotor is centered between the two cutting bits.</vt:lpstr>
      <vt:lpstr>22. Turn the lathe on.</vt:lpstr>
      <vt:lpstr>23. Move the cutter arm toward the center of the rotor, placing the cutting bits in about the center of the friction surface.</vt:lpstr>
      <vt:lpstr>24. Turn one cutting bit into the surface of the rotor to make a scratch cut. This step checks the lathe setup for accuracy.</vt:lpstr>
      <vt:lpstr>25. Turn the lathe off.</vt:lpstr>
      <vt:lpstr>26. Observe the first scratch cut.</vt:lpstr>
      <vt:lpstr>27. Loosen the spindle retaining nut.</vt:lpstr>
      <vt:lpstr>28. Rotate the rotor 180° (one-half turn) on the spindle of the brake lathe.</vt:lpstr>
      <vt:lpstr>29. Tighten the spindle nut.</vt:lpstr>
      <vt:lpstr>30. Turn the lathe back on and turn the cutting bit slightly into the rotor until a second scratch cut is made.</vt:lpstr>
      <vt:lpstr>31. If the second scratch cut is in the same location as the first scratch cut or extends all around the surface of the rotor, then the rotor is properly installed on the lathe.</vt:lpstr>
      <vt:lpstr>32. Start the machining process by moving the twin cutters to about the center of the rotor friction surface.</vt:lpstr>
      <vt:lpstr>33. Turn the cutting bits inward until they touch the rotor and zero the depth adjustment.</vt:lpstr>
      <vt:lpstr>34. Adjust the twin cutters, then dial in the amount of depth (0.005–0.010 inch per side for a rough cut or 0.002 inch for a finish cut) and lock the adjustment so that vibration will not change the setting.</vt:lpstr>
      <vt:lpstr>35. Turn the feed control knob until the desired feed rate is achieved for the first or rough cut (0.006– 0.010 inch per revolution) or finish cut (0.002 inch per revolution).</vt:lpstr>
      <vt:lpstr>36. Engage the automatic feed.</vt:lpstr>
      <vt:lpstr>37. Observe the machining operation.</vt:lpstr>
      <vt:lpstr>38. After the cutting bits have cleared the edge of the rotor, turn the lathe off and measure the thickness of the rotor.</vt:lpstr>
      <vt:lpstr>39. Readjust the feed control to a slow rate (0.002 inch per revolution or less) for the finish cut.</vt:lpstr>
      <vt:lpstr>40. Reposition the cutting bits for the finish cut.</vt:lpstr>
      <vt:lpstr>41. Loosen the adjustment locks.</vt:lpstr>
      <vt:lpstr>42. Turn the depth of the cut for the finish cut (0.002 inch maximum).</vt:lpstr>
      <vt:lpstr>43. Lock the adjustment.</vt:lpstr>
      <vt:lpstr>44. Engage the automatic feed.</vt:lpstr>
      <vt:lpstr>45. Use 150-grit aluminum-oxide sandpaper on a block of wood for 60 seconds per side on a grinder to give a non-directional and smooth surface to both sides of the rotor.</vt:lpstr>
      <vt:lpstr>46. After the sanding or grinding operation, thoroughly clean the machined surface of the rotor to remove any and all particles of grit that could affect the operation and life of the disc brake pads.</vt:lpstr>
      <vt:lpstr>47. Remove the silencer band.</vt:lpstr>
      <vt:lpstr>48. Loosen the spindle retaining nut and remove the rotor.</vt:lpstr>
      <vt:lpstr>ON-THE-VEHICLE LATHE</vt:lpstr>
      <vt:lpstr>1. Prepare to machine a disc brake rotor using an on-the-vehicle lathe by properly positioning the vehicle in the stall and hoisting the vehicle to a good working height.</vt:lpstr>
      <vt:lpstr>2. Remove the wheels and place them out of the way.</vt:lpstr>
      <vt:lpstr>3. Remove the disc brake caliper and use a wire to support the caliper out of the way of the rotor.</vt:lpstr>
      <vt:lpstr>4. Measure the rotor thickness and compare it with factory specifications before machining. If a discard thickness is specified, be sure to allow an additional 0.015 inch for wear.</vt:lpstr>
      <vt:lpstr>5. Install the hub adapter onto the hub and secure it using the wheel lug nuts.</vt:lpstr>
      <vt:lpstr>6. Engage the drive unit by aligning the hole in the drive plate with the raised button on the adapter.</vt:lpstr>
      <vt:lpstr>7. Use the thumb wheel to tighten the drive unit to the adapter.</vt:lpstr>
      <vt:lpstr>8. Attach a dial indicator to a secure part on the vehicle and position the dial indicator on a flat portion of the lathe to measure the lathe runout.</vt:lpstr>
      <vt:lpstr>9. Rotate the wheel or turn the lathe motor on and measure the amount of runout.</vt:lpstr>
      <vt:lpstr>10. Use a wrench to adjust the runout using the four numbers stamped on the edge of the drive flange as a guide.</vt:lpstr>
      <vt:lpstr>11. After the hub runout is adjusted to 0.005 inch or less, remove the dial indicator from the vehicle.</vt:lpstr>
      <vt:lpstr>12. Using a T-handle Allen wrench, adjust the cutter arms until they are centered on the disc brake rotor.</vt:lpstr>
      <vt:lpstr>13. Move the cutters to the center of the rotor.</vt:lpstr>
      <vt:lpstr>14. Adjust the cutter depth until each cutter barely touches the rotor.</vt:lpstr>
      <vt:lpstr>15. Position the cutters to the inside edge of the rotor surface and adjust the cutters to the desired depth of cut.</vt:lpstr>
      <vt:lpstr>16. Adjust the automatic shut-off so the lathe will turn itself off at the end of the cut.</vt:lpstr>
      <vt:lpstr>17. Turn the lathe on by depressing the start button.</vt:lpstr>
      <vt:lpstr>18. Monitor the machining operations as the lathe automatically moves the cutters from the center toward the outside edge of the rotor.</vt:lpstr>
      <vt:lpstr>19. After the lathe reaches the outside edge of the rotor, the drive motor should stop.</vt:lpstr>
      <vt:lpstr>20. Measure the thickness of the rotor after machining to be certain that the rotor thickness is within service limits.</vt:lpstr>
      <vt:lpstr>21. The technician is using 150-grit aluminum-oxide sandpaper and a wood block for 60 seconds on each side of the rotor to provide a smooth surface finish.</vt:lpstr>
      <vt:lpstr>22. After completing the machining and resurfacing of the rotor, unclamp the drive unit from the hub adapter and clean the rotor.</vt:lpstr>
      <vt:lpstr>23. After the drive unit has been removed, remove the lug nuts holding the adapter to the rotor hub.</vt:lpstr>
      <vt:lpstr>24. After removing the hub adapter, the caliper can be reinstalled.</vt:lpstr>
      <vt:lpstr>25. Be sure to torque the caliper retaining bolts to factory specifications.</vt:lpstr>
      <vt:lpstr>26. Install the wheel and wheel cover. On this vehicle, the wheel cover must be installed before the lug nuts because the lug nuts hold the wheel cover on the wheel.</vt:lpstr>
      <vt:lpstr>27. Always use a torque wrench or a torque-limiting adapter with an air impact wrench as shown here when tightening lug nuts.</vt:lpstr>
      <vt:lpstr>28. Pump the brake pedal several times to restore proper brake pedal height. Check and add brake fluid as necessary before moving the vehicle.</vt:lpstr>
      <vt:lpstr>Copyright</vt:lpstr>
    </vt:vector>
  </TitlesOfParts>
  <Company>Pearson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6 Edition Chapter 108</dc:title>
  <dc:creator>Curt &amp; Tammy</dc:creator>
  <cp:lastModifiedBy>Curt &amp; Tammy</cp:lastModifiedBy>
  <cp:revision>70</cp:revision>
  <dcterms:created xsi:type="dcterms:W3CDTF">2018-09-25T19:30:15Z</dcterms:created>
  <dcterms:modified xsi:type="dcterms:W3CDTF">2019-07-05T19:39:17Z</dcterms:modified>
</cp:coreProperties>
</file>