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61" r:id="rId12"/>
    <p:sldId id="362" r:id="rId13"/>
    <p:sldId id="316" r:id="rId14"/>
    <p:sldId id="317" r:id="rId15"/>
    <p:sldId id="270" r:id="rId16"/>
    <p:sldId id="326" r:id="rId17"/>
    <p:sldId id="327" r:id="rId18"/>
    <p:sldId id="328" r:id="rId19"/>
    <p:sldId id="363" r:id="rId20"/>
    <p:sldId id="364" r:id="rId21"/>
    <p:sldId id="365" r:id="rId22"/>
    <p:sldId id="329" r:id="rId23"/>
    <p:sldId id="330" r:id="rId24"/>
    <p:sldId id="331" r:id="rId25"/>
    <p:sldId id="332" r:id="rId26"/>
    <p:sldId id="333" r:id="rId27"/>
    <p:sldId id="334" r:id="rId28"/>
    <p:sldId id="267" r:id="rId29"/>
    <p:sldId id="268" r:id="rId30"/>
    <p:sldId id="366" r:id="rId31"/>
    <p:sldId id="367" r:id="rId32"/>
    <p:sldId id="335" r:id="rId33"/>
    <p:sldId id="336" r:id="rId34"/>
    <p:sldId id="337" r:id="rId35"/>
    <p:sldId id="338" r:id="rId36"/>
    <p:sldId id="286" r:id="rId37"/>
    <p:sldId id="287" r:id="rId38"/>
    <p:sldId id="36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69" r:id="rId53"/>
    <p:sldId id="352" r:id="rId54"/>
    <p:sldId id="353" r:id="rId55"/>
    <p:sldId id="354" r:id="rId56"/>
    <p:sldId id="355" r:id="rId57"/>
    <p:sldId id="356" r:id="rId58"/>
    <p:sldId id="272" r:id="rId59"/>
    <p:sldId id="357" r:id="rId60"/>
    <p:sldId id="370" r:id="rId61"/>
    <p:sldId id="358" r:id="rId62"/>
    <p:sldId id="359" r:id="rId63"/>
    <p:sldId id="360" r:id="rId64"/>
    <p:sldId id="299" r:id="rId65"/>
    <p:sldId id="300" r:id="rId66"/>
    <p:sldId id="325"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107</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Parking Brake Operation, Diagnosis and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mj-lt"/>
              </a:rPr>
              <a:t>Figure 107.4 A ratchet mechanism is used to lock parking brakes in the applied position</a:t>
            </a:r>
            <a:endParaRPr lang="en-US" sz="2400" dirty="0">
              <a:latin typeface="+mj-lt"/>
            </a:endParaRPr>
          </a:p>
        </p:txBody>
      </p:sp>
      <p:pic>
        <p:nvPicPr>
          <p:cNvPr id="4" name="Picture 2" descr="A figure shows the parts of a ratchet mechanism which locks parking brakes in the applied position. These include the ratchet prawl connected to a ratchet stop, which in turn are connected to a release button installed on a release 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08" y="2365287"/>
            <a:ext cx="8088784" cy="28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107.5 A remote-mounted parking brake release lever</a:t>
            </a:r>
            <a:endParaRPr lang="en-US" dirty="0">
              <a:latin typeface="+mj-lt"/>
            </a:endParaRPr>
          </a:p>
        </p:txBody>
      </p:sp>
      <p:pic>
        <p:nvPicPr>
          <p:cNvPr id="3" name="Picture 2" descr="A figure illustrates the network of a foot operated parking brake release lever. The lever is located remotely under the dashboard and connected to the pedal assembly using a cable or rod and installed on a mounting brack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32753" y="1458685"/>
            <a:ext cx="6678494" cy="469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54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107.6 Automatic parking brake release mechanisms usually use a vacuum servo to operate the release lever</a:t>
            </a:r>
            <a:endParaRPr lang="en-US" dirty="0">
              <a:latin typeface="+mj-lt"/>
            </a:endParaRPr>
          </a:p>
        </p:txBody>
      </p:sp>
      <p:pic>
        <p:nvPicPr>
          <p:cNvPr id="3" name="Picture 2" descr="A figure illustrates the automatic release mechanism of a foot operated parking brake. The mechanism uses a vacuum servo to operate the release lever through a control rod.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5641" y="2133600"/>
            <a:ext cx="3478371" cy="369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28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107.7 The two plastic vacuum tubes on the steering column are used to release the parking brake when the gear selector is moved from park into a drive gear</a:t>
            </a:r>
          </a:p>
        </p:txBody>
      </p:sp>
      <p:pic>
        <p:nvPicPr>
          <p:cNvPr id="3" name="Picture 2" descr="A photo shows the connection between two plastic vacuum lines on the steering column, the gear selector, and the ignition lock cylinder in an automatic parking brake release syst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4618" y="2170565"/>
            <a:ext cx="4394765" cy="398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4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PARKING BRAKE WARNING LAMP</a:t>
            </a:r>
            <a:endParaRPr lang="en-US" dirty="0">
              <a:latin typeface="+mj-lt"/>
            </a:endParaRPr>
          </a:p>
        </p:txBody>
      </p:sp>
      <p:sp>
        <p:nvSpPr>
          <p:cNvPr id="3" name="Content Placeholder 2"/>
          <p:cNvSpPr>
            <a:spLocks noGrp="1"/>
          </p:cNvSpPr>
          <p:nvPr>
            <p:ph idx="1"/>
          </p:nvPr>
        </p:nvSpPr>
        <p:spPr/>
        <p:txBody>
          <a:bodyPr/>
          <a:lstStyle/>
          <a:p>
            <a:r>
              <a:rPr lang="en-US" dirty="0"/>
              <a:t>A red brake warning lamp lights on the dash if any of the </a:t>
            </a:r>
            <a:r>
              <a:rPr lang="en-US" dirty="0" smtClean="0"/>
              <a:t>following events </a:t>
            </a:r>
            <a:r>
              <a:rPr lang="en-US" dirty="0"/>
              <a:t>occur</a:t>
            </a:r>
            <a:r>
              <a:rPr lang="en-US" dirty="0" smtClean="0"/>
              <a:t>:</a:t>
            </a:r>
          </a:p>
          <a:p>
            <a:pPr lvl="1"/>
            <a:r>
              <a:rPr lang="en-US" dirty="0" smtClean="0"/>
              <a:t>A </a:t>
            </a:r>
            <a:r>
              <a:rPr lang="en-US" dirty="0"/>
              <a:t>hydraulic or brake fluid level </a:t>
            </a:r>
            <a:r>
              <a:rPr lang="en-US" dirty="0" smtClean="0"/>
              <a:t>problem.</a:t>
            </a:r>
          </a:p>
          <a:p>
            <a:pPr lvl="1"/>
            <a:r>
              <a:rPr lang="en-US" dirty="0" smtClean="0"/>
              <a:t>The </a:t>
            </a:r>
            <a:r>
              <a:rPr lang="en-US" dirty="0"/>
              <a:t>parking brake is applied or partially </a:t>
            </a:r>
            <a:r>
              <a:rPr lang="en-US" dirty="0" smtClean="0"/>
              <a:t>applied.</a:t>
            </a:r>
          </a:p>
          <a:p>
            <a:r>
              <a:rPr lang="en-US" dirty="0"/>
              <a:t>If the red BRAKE warning lamp is on, check the parking </a:t>
            </a:r>
            <a:r>
              <a:rPr lang="en-US" dirty="0" smtClean="0"/>
              <a:t>brake to </a:t>
            </a:r>
            <a:r>
              <a:rPr lang="en-US" dirty="0"/>
              <a:t>see if it is fully released.</a:t>
            </a:r>
            <a:endParaRPr lang="en-US" dirty="0"/>
          </a:p>
        </p:txBody>
      </p:sp>
    </p:spTree>
    <p:extLst>
      <p:ext uri="{BB962C8B-B14F-4D97-AF65-F5344CB8AC3E}">
        <p14:creationId xmlns:p14="http://schemas.microsoft.com/office/powerpoint/2010/main" val="167478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PARKING BRAKE LINKAGES (1 OF 2)</a:t>
            </a:r>
            <a:endParaRPr lang="en-US" dirty="0">
              <a:latin typeface="+mj-lt"/>
            </a:endParaRPr>
          </a:p>
        </p:txBody>
      </p:sp>
      <p:sp>
        <p:nvSpPr>
          <p:cNvPr id="3" name="Content Placeholder 2"/>
          <p:cNvSpPr>
            <a:spLocks noGrp="1"/>
          </p:cNvSpPr>
          <p:nvPr>
            <p:ph idx="1"/>
          </p:nvPr>
        </p:nvSpPr>
        <p:spPr/>
        <p:txBody>
          <a:bodyPr/>
          <a:lstStyle/>
          <a:p>
            <a:r>
              <a:rPr lang="en-US" dirty="0" smtClean="0"/>
              <a:t>Linkage Rods</a:t>
            </a:r>
          </a:p>
          <a:p>
            <a:pPr lvl="1"/>
            <a:r>
              <a:rPr lang="en-US" dirty="0" smtClean="0"/>
              <a:t>Used </a:t>
            </a:r>
            <a:r>
              <a:rPr lang="en-US" dirty="0"/>
              <a:t>with floor-mounted actuating levers </a:t>
            </a:r>
            <a:r>
              <a:rPr lang="en-US" dirty="0" smtClean="0"/>
              <a:t>to span </a:t>
            </a:r>
            <a:r>
              <a:rPr lang="en-US" dirty="0"/>
              <a:t>the short distance to an intermediate lever or an equalizer</a:t>
            </a:r>
            <a:r>
              <a:rPr lang="en-US" dirty="0" smtClean="0"/>
              <a:t>.</a:t>
            </a:r>
          </a:p>
          <a:p>
            <a:r>
              <a:rPr lang="en-US" dirty="0" smtClean="0"/>
              <a:t>Linkage Cables</a:t>
            </a:r>
          </a:p>
          <a:p>
            <a:pPr lvl="1"/>
            <a:r>
              <a:rPr lang="en-US" dirty="0"/>
              <a:t>Control cables attach to the parking brake pedal, lever, </a:t>
            </a:r>
            <a:r>
              <a:rPr lang="en-US" dirty="0" smtClean="0"/>
              <a:t>or handle </a:t>
            </a:r>
            <a:r>
              <a:rPr lang="en-US" dirty="0"/>
              <a:t>inside the vehicle</a:t>
            </a:r>
            <a:r>
              <a:rPr lang="en-US" dirty="0" smtClean="0"/>
              <a:t>.</a:t>
            </a:r>
          </a:p>
          <a:p>
            <a:pPr lvl="1"/>
            <a:r>
              <a:rPr lang="en-US" dirty="0"/>
              <a:t>A transfer cable transmits force to an intermediate lever </a:t>
            </a:r>
            <a:r>
              <a:rPr lang="en-US" dirty="0" smtClean="0"/>
              <a:t>or equalizer </a:t>
            </a:r>
            <a:r>
              <a:rPr lang="en-US" dirty="0"/>
              <a:t>to the application cables</a:t>
            </a:r>
            <a:r>
              <a:rPr lang="en-US" dirty="0" smtClean="0"/>
              <a:t>.</a:t>
            </a:r>
          </a:p>
          <a:p>
            <a:pPr lvl="1"/>
            <a:r>
              <a:rPr lang="en-US" dirty="0"/>
              <a:t>The application cables use the force passed through </a:t>
            </a:r>
            <a:r>
              <a:rPr lang="en-US" dirty="0" smtClean="0"/>
              <a:t>the linkage </a:t>
            </a:r>
            <a:r>
              <a:rPr lang="en-US" dirty="0"/>
              <a:t>to apply the rear-wheel brake assembly.</a:t>
            </a:r>
            <a:endParaRPr lang="en-US" dirty="0"/>
          </a:p>
        </p:txBody>
      </p:sp>
    </p:spTree>
    <p:extLst>
      <p:ext uri="{BB962C8B-B14F-4D97-AF65-F5344CB8AC3E}">
        <p14:creationId xmlns:p14="http://schemas.microsoft.com/office/powerpoint/2010/main" val="322863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PARKING BRAKE </a:t>
            </a:r>
            <a:r>
              <a:rPr lang="en-US" dirty="0" smtClean="0">
                <a:latin typeface="+mj-lt"/>
              </a:rPr>
              <a:t>LINKAGES (2 OF 2)</a:t>
            </a:r>
            <a:endParaRPr lang="en-US" dirty="0">
              <a:latin typeface="+mj-lt"/>
            </a:endParaRPr>
          </a:p>
        </p:txBody>
      </p:sp>
      <p:sp>
        <p:nvSpPr>
          <p:cNvPr id="3" name="Content Placeholder 2"/>
          <p:cNvSpPr>
            <a:spLocks noGrp="1"/>
          </p:cNvSpPr>
          <p:nvPr>
            <p:ph idx="1"/>
          </p:nvPr>
        </p:nvSpPr>
        <p:spPr/>
        <p:txBody>
          <a:bodyPr/>
          <a:lstStyle/>
          <a:p>
            <a:r>
              <a:rPr lang="en-US" dirty="0" smtClean="0"/>
              <a:t>Linkage Equalizers</a:t>
            </a:r>
          </a:p>
          <a:p>
            <a:pPr lvl="1"/>
            <a:r>
              <a:rPr lang="en-US" dirty="0" smtClean="0"/>
              <a:t>Parking </a:t>
            </a:r>
            <a:r>
              <a:rPr lang="en-US" dirty="0"/>
              <a:t>brake linkages use </a:t>
            </a:r>
            <a:r>
              <a:rPr lang="en-US" dirty="0" smtClean="0"/>
              <a:t>an equalizer </a:t>
            </a:r>
            <a:r>
              <a:rPr lang="en-US" dirty="0"/>
              <a:t>to balance the force from the parking brake control </a:t>
            </a:r>
            <a:r>
              <a:rPr lang="en-US" dirty="0" smtClean="0"/>
              <a:t>and transmit </a:t>
            </a:r>
            <a:r>
              <a:rPr lang="en-US" dirty="0"/>
              <a:t>an equal amount to each friction assembly</a:t>
            </a:r>
            <a:r>
              <a:rPr lang="en-US" dirty="0" smtClean="0"/>
              <a:t>.</a:t>
            </a:r>
          </a:p>
          <a:p>
            <a:r>
              <a:rPr lang="en-US" dirty="0" smtClean="0"/>
              <a:t>Linkage Design</a:t>
            </a:r>
          </a:p>
          <a:p>
            <a:pPr lvl="1"/>
            <a:r>
              <a:rPr lang="en-US" dirty="0"/>
              <a:t>Most linkages combine intermediate </a:t>
            </a:r>
            <a:r>
              <a:rPr lang="en-US" dirty="0" smtClean="0"/>
              <a:t>levers and </a:t>
            </a:r>
            <a:r>
              <a:rPr lang="en-US" dirty="0"/>
              <a:t>equalizers in various ways and use from one to four cables </a:t>
            </a:r>
            <a:r>
              <a:rPr lang="en-US" dirty="0" smtClean="0"/>
              <a:t>to actuate </a:t>
            </a:r>
            <a:r>
              <a:rPr lang="en-US" dirty="0"/>
              <a:t>the friction assemblies.</a:t>
            </a:r>
            <a:endParaRPr lang="en-US" dirty="0"/>
          </a:p>
        </p:txBody>
      </p:sp>
    </p:spTree>
    <p:extLst>
      <p:ext uri="{BB962C8B-B14F-4D97-AF65-F5344CB8AC3E}">
        <p14:creationId xmlns:p14="http://schemas.microsoft.com/office/powerpoint/2010/main" val="707477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Figure 107.8 The cable from the activating lever to the equalizer is commonly called the control cable. From the equalizer, the individual brake cables are often called application cables.</a:t>
            </a:r>
            <a:endParaRPr lang="en-US" dirty="0">
              <a:latin typeface="+mj-lt"/>
            </a:endParaRPr>
          </a:p>
        </p:txBody>
      </p:sp>
      <p:pic>
        <p:nvPicPr>
          <p:cNvPr id="3" name="Picture 2" descr="The figure shows rear wheel brake drums linked sequentially through the control cable, connector, equalizer, and application cable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7832" y="2438400"/>
            <a:ext cx="4106034" cy="334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8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107.9 Notice how rust inside the covering of this parking brake cable has caused the cable to swell</a:t>
            </a:r>
            <a:endParaRPr lang="en-US" dirty="0">
              <a:latin typeface="+mj-lt"/>
            </a:endParaRPr>
          </a:p>
        </p:txBody>
      </p:sp>
      <p:pic>
        <p:nvPicPr>
          <p:cNvPr id="3" name="Picture 2" descr="A photo shows a parking brake cable that has swollen in one section because of internal rus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7608" y="2099917"/>
            <a:ext cx="8088784" cy="3792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22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107.10 Intermediate levers in the parking brake linkage increase the application force</a:t>
            </a:r>
            <a:endParaRPr lang="en-US" dirty="0">
              <a:latin typeface="+mj-lt"/>
            </a:endParaRPr>
          </a:p>
        </p:txBody>
      </p:sp>
      <p:pic>
        <p:nvPicPr>
          <p:cNvPr id="3" name="Picture 2" descr="The figure shows a cable transmitting the force from the brake lever to the intermediate lever. The intermediate lever increases this applied force and transmits to the rear wheel brake drums through equalizer and cable from actuating devic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20954" y="1913164"/>
            <a:ext cx="4102093" cy="4250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0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107.1</a:t>
            </a:r>
            <a:r>
              <a:rPr lang="en-US" dirty="0" smtClean="0"/>
              <a:t> </a:t>
            </a:r>
            <a:r>
              <a:rPr lang="en-US" dirty="0"/>
              <a:t>Discuss parking brake standards, components, warning </a:t>
            </a:r>
            <a:r>
              <a:rPr lang="en-US" dirty="0" smtClean="0"/>
              <a:t>lamp and </a:t>
            </a:r>
            <a:r>
              <a:rPr lang="en-US" dirty="0"/>
              <a:t>automatic parking brake release</a:t>
            </a:r>
            <a:r>
              <a:rPr lang="en-US" dirty="0" smtClean="0"/>
              <a:t>.</a:t>
            </a:r>
          </a:p>
          <a:p>
            <a:pPr marL="0" indent="0">
              <a:buNone/>
            </a:pPr>
            <a:r>
              <a:rPr lang="en-US" b="1" dirty="0" smtClean="0">
                <a:solidFill>
                  <a:srgbClr val="005A70"/>
                </a:solidFill>
              </a:rPr>
              <a:t>107.2 </a:t>
            </a:r>
            <a:r>
              <a:rPr lang="en-US" dirty="0"/>
              <a:t>Explain parking brake linkages</a:t>
            </a:r>
            <a:r>
              <a:rPr lang="en-US" dirty="0" smtClean="0"/>
              <a:t>.</a:t>
            </a:r>
          </a:p>
          <a:p>
            <a:pPr marL="0" indent="0">
              <a:buNone/>
            </a:pPr>
            <a:r>
              <a:rPr lang="en-US" b="1" dirty="0" smtClean="0">
                <a:solidFill>
                  <a:srgbClr val="005A70"/>
                </a:solidFill>
              </a:rPr>
              <a:t>107.3 </a:t>
            </a:r>
            <a:r>
              <a:rPr lang="en-US" dirty="0"/>
              <a:t>Describe drum parking brakes</a:t>
            </a:r>
            <a:r>
              <a:rPr lang="en-US" dirty="0" smtClean="0"/>
              <a:t>.</a:t>
            </a:r>
          </a:p>
          <a:p>
            <a:pPr marL="0" indent="0">
              <a:buNone/>
            </a:pPr>
            <a:r>
              <a:rPr lang="en-US" b="1" dirty="0" smtClean="0">
                <a:solidFill>
                  <a:schemeClr val="accent2"/>
                </a:solidFill>
              </a:rPr>
              <a:t>107.4</a:t>
            </a:r>
            <a:r>
              <a:rPr lang="en-US" dirty="0" smtClean="0"/>
              <a:t> </a:t>
            </a:r>
            <a:r>
              <a:rPr lang="en-US" dirty="0"/>
              <a:t>Describe caliper-actuated disc parking brakes.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107.11 A cable guide is a common type of parking brake linkage equalizer</a:t>
            </a:r>
            <a:endParaRPr lang="en-US" dirty="0">
              <a:latin typeface="+mj-lt"/>
            </a:endParaRPr>
          </a:p>
        </p:txBody>
      </p:sp>
      <p:pic>
        <p:nvPicPr>
          <p:cNvPr id="3" name="Picture 2" descr="A figure shows the simplest form of equalizer used in the parking brake linkage. The equalizer is attached to a cable guide and held in place by a threaded rod with adjusting nu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8805" y="1864189"/>
            <a:ext cx="4226390" cy="429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456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107.12 Some parking brake equalizers are installed in the brake cable</a:t>
            </a:r>
            <a:endParaRPr lang="en-US" dirty="0">
              <a:latin typeface="+mj-lt"/>
            </a:endParaRPr>
          </a:p>
        </p:txBody>
      </p:sp>
      <p:pic>
        <p:nvPicPr>
          <p:cNvPr id="3" name="Picture 2" descr="The figure shows an equalizer with the two application cables running through it. Threaded rod with adjustable nut helps change settings. Cable retaining clips hold the cables in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26253" y="1937950"/>
            <a:ext cx="4691494" cy="422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9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107.13 Many parking brake linkages use both an intermediate lever and an equalizer</a:t>
            </a:r>
            <a:endParaRPr lang="en-US" dirty="0">
              <a:latin typeface="+mj-lt"/>
            </a:endParaRPr>
          </a:p>
        </p:txBody>
      </p:sp>
      <p:pic>
        <p:nvPicPr>
          <p:cNvPr id="3" name="Picture 2" descr="First figure illustrates cable guide equalizer with control cable and adjusting nut.&#10;Second figure shows a control rod attached to an equalization linkage.&#10;Third figure illustrates control rod applying force from one end on the equaliz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56804" y="1724025"/>
            <a:ext cx="2830394" cy="440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2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components typically make up a parking brake assembly?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Lever or pedal, rods, cables, and equalizers.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AND REAR ENTRY PARKING BRAKE CABLES</a:t>
            </a:r>
            <a:endParaRPr lang="en-US" dirty="0">
              <a:latin typeface="+mj-lt"/>
            </a:endParaRPr>
          </a:p>
        </p:txBody>
      </p:sp>
      <p:sp>
        <p:nvSpPr>
          <p:cNvPr id="3" name="Content Placeholder 2"/>
          <p:cNvSpPr>
            <a:spLocks noGrp="1"/>
          </p:cNvSpPr>
          <p:nvPr>
            <p:ph idx="1"/>
          </p:nvPr>
        </p:nvSpPr>
        <p:spPr/>
        <p:txBody>
          <a:bodyPr/>
          <a:lstStyle/>
          <a:p>
            <a:r>
              <a:rPr lang="en-US" dirty="0" smtClean="0"/>
              <a:t>Front Entry</a:t>
            </a:r>
          </a:p>
          <a:p>
            <a:pPr lvl="1"/>
            <a:r>
              <a:rPr lang="en-US" dirty="0" smtClean="0"/>
              <a:t>The parking </a:t>
            </a:r>
            <a:r>
              <a:rPr lang="en-US" dirty="0"/>
              <a:t>brake systems attach the parking brake lever on </a:t>
            </a:r>
            <a:r>
              <a:rPr lang="en-US" dirty="0" smtClean="0"/>
              <a:t>the secondary </a:t>
            </a:r>
            <a:r>
              <a:rPr lang="en-US" dirty="0"/>
              <a:t>(rearward) shoe and </a:t>
            </a:r>
            <a:r>
              <a:rPr lang="en-US" dirty="0" smtClean="0"/>
              <a:t>pushes </a:t>
            </a:r>
            <a:r>
              <a:rPr lang="en-US" dirty="0"/>
              <a:t>the primary (forward </a:t>
            </a:r>
            <a:r>
              <a:rPr lang="en-US" dirty="0" smtClean="0"/>
              <a:t>facing) brake </a:t>
            </a:r>
            <a:r>
              <a:rPr lang="en-US" dirty="0"/>
              <a:t>shoe against the drum</a:t>
            </a:r>
            <a:r>
              <a:rPr lang="en-US" dirty="0" smtClean="0"/>
              <a:t>.</a:t>
            </a:r>
          </a:p>
          <a:p>
            <a:r>
              <a:rPr lang="en-US" dirty="0" smtClean="0"/>
              <a:t>Rear Entry</a:t>
            </a:r>
          </a:p>
          <a:p>
            <a:pPr lvl="1"/>
            <a:r>
              <a:rPr lang="en-US" dirty="0" smtClean="0"/>
              <a:t>The parking brake has the </a:t>
            </a:r>
            <a:r>
              <a:rPr lang="en-US" dirty="0"/>
              <a:t>parking brake lever installed on the primary</a:t>
            </a:r>
            <a:r>
              <a:rPr lang="en-US" i="1" dirty="0"/>
              <a:t> </a:t>
            </a:r>
            <a:r>
              <a:rPr lang="en-US" dirty="0"/>
              <a:t>shoe.</a:t>
            </a:r>
            <a:endParaRPr lang="en-US" dirty="0"/>
          </a:p>
        </p:txBody>
      </p:sp>
    </p:spTree>
    <p:extLst>
      <p:ext uri="{BB962C8B-B14F-4D97-AF65-F5344CB8AC3E}">
        <p14:creationId xmlns:p14="http://schemas.microsoft.com/office/powerpoint/2010/main" val="287563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DRUM PARKING BRAKES</a:t>
            </a:r>
            <a:endParaRPr lang="en-US" dirty="0">
              <a:latin typeface="+mj-lt"/>
            </a:endParaRPr>
          </a:p>
        </p:txBody>
      </p:sp>
      <p:sp>
        <p:nvSpPr>
          <p:cNvPr id="3" name="Content Placeholder 2"/>
          <p:cNvSpPr>
            <a:spLocks noGrp="1"/>
          </p:cNvSpPr>
          <p:nvPr>
            <p:ph idx="1"/>
          </p:nvPr>
        </p:nvSpPr>
        <p:spPr/>
        <p:txBody>
          <a:bodyPr/>
          <a:lstStyle/>
          <a:p>
            <a:r>
              <a:rPr lang="en-US" dirty="0" smtClean="0"/>
              <a:t>Integral Drum Parking Brakes</a:t>
            </a:r>
          </a:p>
          <a:p>
            <a:pPr lvl="1"/>
            <a:r>
              <a:rPr lang="en-US" dirty="0" smtClean="0"/>
              <a:t>Apply </a:t>
            </a:r>
            <a:r>
              <a:rPr lang="en-US" dirty="0"/>
              <a:t>the rear drum service brakes to serve </a:t>
            </a:r>
            <a:r>
              <a:rPr lang="en-US" dirty="0" smtClean="0"/>
              <a:t>as the </a:t>
            </a:r>
            <a:r>
              <a:rPr lang="en-US" dirty="0"/>
              <a:t>parking brakes</a:t>
            </a:r>
            <a:r>
              <a:rPr lang="en-US" dirty="0" smtClean="0"/>
              <a:t>.</a:t>
            </a:r>
          </a:p>
          <a:p>
            <a:r>
              <a:rPr lang="en-US" dirty="0" smtClean="0"/>
              <a:t>Rear Disc Auxiliary Drum Parking Brakes</a:t>
            </a:r>
          </a:p>
          <a:p>
            <a:pPr lvl="1"/>
            <a:r>
              <a:rPr lang="en-US" dirty="0"/>
              <a:t>Rear disc service brakes with fixed calipers commonly have </a:t>
            </a:r>
            <a:r>
              <a:rPr lang="en-US" dirty="0" smtClean="0"/>
              <a:t>a parking </a:t>
            </a:r>
            <a:r>
              <a:rPr lang="en-US" dirty="0"/>
              <a:t>brake drum formed into the hub of the brake rotor</a:t>
            </a:r>
            <a:r>
              <a:rPr lang="en-US" dirty="0" smtClean="0"/>
              <a:t>.</a:t>
            </a:r>
          </a:p>
          <a:p>
            <a:pPr lvl="1"/>
            <a:r>
              <a:rPr lang="en-US" dirty="0" smtClean="0"/>
              <a:t>A </a:t>
            </a:r>
            <a:r>
              <a:rPr lang="en-US" dirty="0"/>
              <a:t>small dual-servo drum </a:t>
            </a:r>
            <a:r>
              <a:rPr lang="en-US" dirty="0" smtClean="0"/>
              <a:t>brake friction </a:t>
            </a:r>
            <a:r>
              <a:rPr lang="en-US" dirty="0"/>
              <a:t>assembly that serves as the parking </a:t>
            </a:r>
            <a:r>
              <a:rPr lang="en-US" dirty="0" smtClean="0"/>
              <a:t>brake.</a:t>
            </a:r>
            <a:endParaRPr lang="en-US" dirty="0"/>
          </a:p>
        </p:txBody>
      </p:sp>
    </p:spTree>
    <p:extLst>
      <p:ext uri="{BB962C8B-B14F-4D97-AF65-F5344CB8AC3E}">
        <p14:creationId xmlns:p14="http://schemas.microsoft.com/office/powerpoint/2010/main" val="408731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107.14 Notice the spring at the end of the parking brake strut. This </a:t>
            </a:r>
            <a:r>
              <a:rPr lang="en-US" dirty="0" err="1">
                <a:latin typeface="+mj-lt"/>
              </a:rPr>
              <a:t>antirattle</a:t>
            </a:r>
            <a:r>
              <a:rPr lang="en-US" dirty="0">
                <a:latin typeface="+mj-lt"/>
              </a:rPr>
              <a:t> spring keeps tension on the strut. The parking brake lever is usually attached with a pin and spring (wavy) washer and retained by a horseshoe clip</a:t>
            </a:r>
          </a:p>
        </p:txBody>
      </p:sp>
      <p:pic>
        <p:nvPicPr>
          <p:cNvPr id="3" name="Picture 2" descr="Two figures show the following:&#10;• Force from application cable pulls the lever;&#10;• The lever forces the link against the primary shoe and the primary shoe presses against the brake drum for braking action; and&#10;• The lever also opposes the parking brake strut or link as the pivot presses the secondary shoe against the drum.&#10;Also, an anti rattle spring at the end of the parking brake strut maintains pressure on the strut.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37468" y="1447800"/>
            <a:ext cx="2918432" cy="496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3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107.15 The parking brake cable pulls on the parking brake lever, which in turn forces the brake shoe against the drum</a:t>
            </a:r>
            <a:endParaRPr lang="en-US" dirty="0">
              <a:latin typeface="+mj-lt"/>
            </a:endParaRPr>
          </a:p>
        </p:txBody>
      </p:sp>
      <p:pic>
        <p:nvPicPr>
          <p:cNvPr id="3" name="Picture 2" descr="The figure illustrates the following:&#10;• The parking brake application cable pulls the pivoted parking brake lever. The lever pushes the brake shoe against the drum for braking action.  &#10;• The parking brake strut transfers force to the secondary braking sho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4741" y="2133600"/>
            <a:ext cx="4650797" cy="351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20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107.16 The inside “hat” of the disc brake rotor is the friction surface for the parking brake shoes</a:t>
            </a:r>
            <a:endParaRPr lang="en-US" dirty="0">
              <a:latin typeface="+mj-lt"/>
            </a:endParaRPr>
          </a:p>
        </p:txBody>
      </p:sp>
      <p:pic>
        <p:nvPicPr>
          <p:cNvPr id="3" name="Picture 2" descr="A figure shows the internal construction of a rear disc auxiliary drum parking brake with fixed calipers. The radially extended portion of the disc brake rotor also called the rotor hat serves as the parking brake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8900" y="2000450"/>
            <a:ext cx="3886200" cy="4148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9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107.5</a:t>
            </a:r>
            <a:r>
              <a:rPr lang="en-US" dirty="0" smtClean="0"/>
              <a:t> </a:t>
            </a:r>
            <a:r>
              <a:rPr lang="en-US" dirty="0"/>
              <a:t>Explain how to adjust a parking brake properly</a:t>
            </a:r>
            <a:r>
              <a:rPr lang="en-US" dirty="0" smtClean="0"/>
              <a:t>.</a:t>
            </a:r>
          </a:p>
          <a:p>
            <a:pPr marL="0" indent="0">
              <a:buNone/>
            </a:pPr>
            <a:r>
              <a:rPr lang="en-US" b="1" dirty="0" smtClean="0">
                <a:solidFill>
                  <a:srgbClr val="005A70"/>
                </a:solidFill>
              </a:rPr>
              <a:t>107.6</a:t>
            </a:r>
            <a:r>
              <a:rPr lang="en-US" dirty="0" smtClean="0"/>
              <a:t> </a:t>
            </a:r>
            <a:r>
              <a:rPr lang="en-US" dirty="0"/>
              <a:t>Discuss electric parking brakes</a:t>
            </a:r>
            <a:r>
              <a:rPr lang="en-US" dirty="0" smtClean="0"/>
              <a:t>.</a:t>
            </a:r>
          </a:p>
          <a:p>
            <a:pPr marL="0" indent="0">
              <a:buNone/>
            </a:pPr>
            <a:r>
              <a:rPr lang="en-US" b="1" dirty="0" smtClean="0">
                <a:solidFill>
                  <a:schemeClr val="accent2"/>
                </a:solidFill>
              </a:rPr>
              <a:t>107.7</a:t>
            </a:r>
            <a:r>
              <a:rPr lang="en-US" dirty="0" smtClean="0"/>
              <a:t>  </a:t>
            </a:r>
            <a:r>
              <a:rPr lang="en-US" dirty="0"/>
              <a:t>This chapter will help prepare for the Brakes (A5) ASE </a:t>
            </a:r>
            <a:r>
              <a:rPr lang="en-US" dirty="0" smtClean="0"/>
              <a:t>certification test </a:t>
            </a:r>
            <a:r>
              <a:rPr lang="en-US" dirty="0"/>
              <a:t>content area "A" (Hydraulic, Power Assist, </a:t>
            </a:r>
            <a:r>
              <a:rPr lang="en-US" dirty="0" smtClean="0"/>
              <a:t>and Parking </a:t>
            </a:r>
            <a:r>
              <a:rPr lang="en-US" dirty="0"/>
              <a:t>Brake Systems 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107.17 A typical rear disc brake auxiliary drum brake friction assembly</a:t>
            </a:r>
            <a:endParaRPr lang="en-US" dirty="0">
              <a:latin typeface="+mj-lt"/>
            </a:endParaRPr>
          </a:p>
        </p:txBody>
      </p:sp>
      <p:pic>
        <p:nvPicPr>
          <p:cNvPr id="3" name="Picture 2" descr="The figure illustrates the rotor and drum, mounting plate, parking brake shoes, and actuating lever and strut and how they are positioned with respect to each other in the final assembly.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0305" y="1963681"/>
            <a:ext cx="5363390" cy="420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38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types of drum parking brakes?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Integral drum and rear disc auxiliary drum.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CALIPER-ACTUATED DISC PARKING BRAKE</a:t>
            </a:r>
            <a:endParaRPr lang="en-US" dirty="0">
              <a:latin typeface="+mj-lt"/>
            </a:endParaRPr>
          </a:p>
        </p:txBody>
      </p:sp>
      <p:sp>
        <p:nvSpPr>
          <p:cNvPr id="3" name="Content Placeholder 2"/>
          <p:cNvSpPr>
            <a:spLocks noGrp="1"/>
          </p:cNvSpPr>
          <p:nvPr>
            <p:ph idx="1"/>
          </p:nvPr>
        </p:nvSpPr>
        <p:spPr/>
        <p:txBody>
          <a:bodyPr/>
          <a:lstStyle/>
          <a:p>
            <a:r>
              <a:rPr lang="en-US" dirty="0" smtClean="0"/>
              <a:t>Ball and Ramp Actuation</a:t>
            </a:r>
          </a:p>
          <a:p>
            <a:pPr lvl="1"/>
            <a:r>
              <a:rPr lang="en-US" dirty="0"/>
              <a:t>As the parking brake cable moves the lever and rotates </a:t>
            </a:r>
            <a:r>
              <a:rPr lang="en-US" dirty="0" smtClean="0"/>
              <a:t>the operating </a:t>
            </a:r>
            <a:r>
              <a:rPr lang="en-US" dirty="0"/>
              <a:t>shaft, the balls ride up the ramps and force the two </a:t>
            </a:r>
            <a:r>
              <a:rPr lang="en-US" dirty="0" smtClean="0"/>
              <a:t>plates apart.</a:t>
            </a:r>
          </a:p>
          <a:p>
            <a:pPr lvl="1"/>
            <a:r>
              <a:rPr lang="en-US" dirty="0" smtClean="0"/>
              <a:t>Adjustment is automatic with service brake application.</a:t>
            </a:r>
          </a:p>
          <a:p>
            <a:r>
              <a:rPr lang="en-US" dirty="0" smtClean="0"/>
              <a:t>Screw, Nut and Cone Actuation</a:t>
            </a:r>
          </a:p>
          <a:p>
            <a:pPr lvl="1"/>
            <a:r>
              <a:rPr lang="en-US" dirty="0"/>
              <a:t>When the parking brake is applied, the cable moves the lever </a:t>
            </a:r>
            <a:r>
              <a:rPr lang="en-US" dirty="0" smtClean="0"/>
              <a:t>and rotates </a:t>
            </a:r>
            <a:r>
              <a:rPr lang="en-US" dirty="0"/>
              <a:t>the actuator screw</a:t>
            </a:r>
            <a:r>
              <a:rPr lang="en-US" dirty="0" smtClean="0"/>
              <a:t>.</a:t>
            </a:r>
          </a:p>
          <a:p>
            <a:pPr lvl="1"/>
            <a:r>
              <a:rPr lang="en-US" dirty="0"/>
              <a:t>The nut then </a:t>
            </a:r>
            <a:r>
              <a:rPr lang="en-US" dirty="0" smtClean="0"/>
              <a:t>unthreads along </a:t>
            </a:r>
            <a:r>
              <a:rPr lang="en-US" dirty="0"/>
              <a:t>the screw, and jams the cone against the clutch </a:t>
            </a:r>
            <a:r>
              <a:rPr lang="en-US" dirty="0" smtClean="0"/>
              <a:t>surface of </a:t>
            </a:r>
            <a:r>
              <a:rPr lang="en-US" dirty="0"/>
              <a:t>the caliper piston.</a:t>
            </a:r>
            <a:endParaRPr lang="en-US" dirty="0"/>
          </a:p>
        </p:txBody>
      </p:sp>
    </p:spTree>
    <p:extLst>
      <p:ext uri="{BB962C8B-B14F-4D97-AF65-F5344CB8AC3E}">
        <p14:creationId xmlns:p14="http://schemas.microsoft.com/office/powerpoint/2010/main" val="284466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107.18 A Ford rear brake caliper ball and ramp-type apply mechanism</a:t>
            </a:r>
            <a:endParaRPr lang="en-US" dirty="0">
              <a:latin typeface="+mj-lt"/>
            </a:endParaRPr>
          </a:p>
        </p:txBody>
      </p:sp>
      <p:pic>
        <p:nvPicPr>
          <p:cNvPr id="3" name="Picture 2" descr="The figure shows the interconnections between the rear brake caliper, piston and adjustor assembly, thrust screw, ramp, pin, ball, operating shaft, and actuating lev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2494" y="1923625"/>
            <a:ext cx="5219010" cy="424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5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107.19 Operation of a ball and ramp-type rear disc brake caliper parking brake</a:t>
            </a:r>
            <a:endParaRPr lang="en-US" dirty="0">
              <a:latin typeface="+mj-lt"/>
            </a:endParaRPr>
          </a:p>
        </p:txBody>
      </p:sp>
      <p:pic>
        <p:nvPicPr>
          <p:cNvPr id="3" name="Picture 2" descr="The figure shows how operating the parking brake lever causes the balls to ride up the ramp and actuate the caliper piston through the thrust screw to provide braking action. Arrows indicate the direction of travel of force from the balls to the thrust screw and then to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4454" y="1960506"/>
            <a:ext cx="4215091" cy="420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4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107.20 Automatic adjustment of a ball and ramp-type rear disc brake parking brake occurs when the service brakes are applied</a:t>
            </a:r>
            <a:endParaRPr lang="en-US" dirty="0">
              <a:latin typeface="+mj-lt"/>
            </a:endParaRPr>
          </a:p>
        </p:txBody>
      </p:sp>
      <p:pic>
        <p:nvPicPr>
          <p:cNvPr id="3" name="Picture 2" descr="The figure illustrates the action of the adjustor nut located on the thrust screw and inside the caliper piston: &#10;• The adjustor nut rotates when the piston and thrust screw move apart;&#10;• A drive ring on the nut prevents its opposite rotation when parking brake is applied.&#10;• Arrows indicate the direction of piston movement and adjustor nut rota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3952" y="2286000"/>
            <a:ext cx="381609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64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107.21 A typical General Motors rear disc brake with an integral parking brake. This type uses a screw, nut, and </a:t>
            </a:r>
            <a:r>
              <a:rPr lang="en-US" sz="2400" dirty="0" smtClean="0">
                <a:latin typeface="+mj-lt"/>
              </a:rPr>
              <a:t>cone mechanism </a:t>
            </a:r>
            <a:r>
              <a:rPr lang="en-US" sz="2400" dirty="0">
                <a:latin typeface="+mj-lt"/>
              </a:rPr>
              <a:t>to apply the caliper piston</a:t>
            </a:r>
            <a:endParaRPr lang="en-US" dirty="0">
              <a:latin typeface="+mj-lt"/>
            </a:endParaRPr>
          </a:p>
        </p:txBody>
      </p:sp>
      <p:pic>
        <p:nvPicPr>
          <p:cNvPr id="3" name="Picture 2" descr="The figure shows a C-2 screw, nut, and cone mechanism in which:&#10;• the parking brake lever is attached to the actuator screw which runs through the caliper body;&#10;• a special nut is threaded on the actuator screw on one side and splined to the cone on the other;&#10;• the cone is in slip fit with the piston; and&#10;• the piston is keyed to the brake p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8957" y="2198631"/>
            <a:ext cx="5606087" cy="395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6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107.22 Parking brake application of a General Motors rear drive brake caliper</a:t>
            </a:r>
            <a:endParaRPr lang="en-US" dirty="0">
              <a:latin typeface="+mj-lt"/>
            </a:endParaRPr>
          </a:p>
        </p:txBody>
      </p:sp>
      <p:pic>
        <p:nvPicPr>
          <p:cNvPr id="3" name="Picture 2" descr="The figure shows how application of the parking brake lever rotates the actuator screw which jams the cone against the clutch and forces the piston against the inboard pad to apply the brake. Arrows indicate the movement of cone against the piston and that of piston against the inboard p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93370" y="1946102"/>
            <a:ext cx="2957260" cy="421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1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107.23 Automatic adjustment of a General Motors rear disc brake caliper</a:t>
            </a:r>
            <a:endParaRPr lang="en-US" dirty="0">
              <a:latin typeface="+mj-lt"/>
            </a:endParaRPr>
          </a:p>
        </p:txBody>
      </p:sp>
      <p:pic>
        <p:nvPicPr>
          <p:cNvPr id="3" name="Picture 2" descr="The figure shows that when brakes are released:&#10;• The piston and cone are left farther out of the caliper bore;&#10;• Nut and cone move apart;&#10;• Cone is free to rotate as it is no longer forced against the clutch surface;&#10;• Adjustor spring applies axial pressure on the nut and makes the nut and cone compensate that gap between the cone and piston.&#10;• An arrow points to the outermost position of the piston and co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2049" y="1983126"/>
            <a:ext cx="2999903" cy="416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8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PARKING BRAKE STANDARDS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Background</a:t>
            </a:r>
          </a:p>
          <a:p>
            <a:pPr lvl="1"/>
            <a:r>
              <a:rPr lang="en-US" dirty="0"/>
              <a:t>The term parking brake has replaced the term </a:t>
            </a:r>
            <a:r>
              <a:rPr lang="en-US" dirty="0" smtClean="0"/>
              <a:t>emergency brake </a:t>
            </a:r>
            <a:r>
              <a:rPr lang="en-US" dirty="0"/>
              <a:t>since the change to dual master cylinder design</a:t>
            </a:r>
            <a:r>
              <a:rPr lang="en-US" dirty="0" smtClean="0"/>
              <a:t>.</a:t>
            </a:r>
          </a:p>
          <a:p>
            <a:r>
              <a:rPr lang="en-US" dirty="0" smtClean="0"/>
              <a:t>FMVSS 135</a:t>
            </a:r>
          </a:p>
          <a:p>
            <a:pPr lvl="1"/>
            <a:r>
              <a:rPr lang="en-US" dirty="0" smtClean="0"/>
              <a:t>The </a:t>
            </a:r>
            <a:r>
              <a:rPr lang="en-US" dirty="0"/>
              <a:t>parking brake must hold a fully </a:t>
            </a:r>
            <a:r>
              <a:rPr lang="en-US" dirty="0" smtClean="0"/>
              <a:t>loaded (laden</a:t>
            </a:r>
            <a:r>
              <a:rPr lang="en-US" dirty="0"/>
              <a:t>) vehicle stationary on a slope of 20% up or down grade</a:t>
            </a:r>
            <a:r>
              <a:rPr lang="en-US" dirty="0" smtClean="0"/>
              <a:t>.</a:t>
            </a:r>
          </a:p>
          <a:p>
            <a:pPr lvl="1"/>
            <a:r>
              <a:rPr lang="en-US" dirty="0"/>
              <a:t>The hand force required cannot exceed 80 </a:t>
            </a:r>
            <a:r>
              <a:rPr lang="en-US" dirty="0" err="1"/>
              <a:t>lb</a:t>
            </a:r>
            <a:r>
              <a:rPr lang="en-US" dirty="0"/>
              <a:t> (18 N) or a foot </a:t>
            </a:r>
            <a:r>
              <a:rPr lang="en-US" dirty="0" smtClean="0"/>
              <a:t>force greater </a:t>
            </a:r>
            <a:r>
              <a:rPr lang="en-US" dirty="0"/>
              <a:t>than 100 </a:t>
            </a:r>
            <a:r>
              <a:rPr lang="en-US" dirty="0" err="1"/>
              <a:t>lb</a:t>
            </a:r>
            <a:r>
              <a:rPr lang="en-US" dirty="0"/>
              <a:t> (22 N).</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107.24 Removing the piston from a typical General Motors rear disc brake caliper</a:t>
            </a:r>
            <a:endParaRPr lang="en-US" dirty="0">
              <a:latin typeface="+mj-lt"/>
            </a:endParaRPr>
          </a:p>
        </p:txBody>
      </p:sp>
      <p:pic>
        <p:nvPicPr>
          <p:cNvPr id="3" name="Picture 2" descr="A figure shows the removal of the parking brake lever from a caliper piston with a shop cloth.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882" y="1915116"/>
            <a:ext cx="4876237" cy="424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51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107.25 Installing the piston into a General Motors rear disc brake caliper</a:t>
            </a:r>
            <a:endParaRPr lang="en-US" dirty="0">
              <a:latin typeface="+mj-lt"/>
            </a:endParaRPr>
          </a:p>
        </p:txBody>
      </p:sp>
      <p:pic>
        <p:nvPicPr>
          <p:cNvPr id="3" name="Picture 2" descr="A figure illustrates the installation of a piston inside a calipe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1010" y="2036526"/>
            <a:ext cx="5721981" cy="4121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5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107.26 A piston installation tool is often needed to complete the installation of the piston in a General Motors rear disc brake</a:t>
            </a:r>
            <a:endParaRPr lang="en-US" dirty="0">
              <a:latin typeface="+mj-lt"/>
            </a:endParaRPr>
          </a:p>
        </p:txBody>
      </p:sp>
      <p:pic>
        <p:nvPicPr>
          <p:cNvPr id="3" name="Picture 2" descr="A figure shows the use of a piston installation tool to fix the piston and boot inside a General Motors rear disc brake calipe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62408" y="2427235"/>
            <a:ext cx="3619185" cy="373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1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107.27 A spanner wrench (or needle-nose pliers) can be used to rotate the caliper piston prior to installing the disc brake pads. A notch on the piston must line up with a tab on the back of the brake pad to keep the piston from rotating when the parking brake is applied</a:t>
            </a:r>
          </a:p>
        </p:txBody>
      </p:sp>
      <p:pic>
        <p:nvPicPr>
          <p:cNvPr id="3" name="Picture 2" descr="A figure shows the use of spanner wrench to rotate a caliper piston in the calipe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90102" y="2286000"/>
            <a:ext cx="3550216" cy="339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0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107.28 After removing the parking brake lever and thrust bearing, remove the </a:t>
            </a:r>
            <a:r>
              <a:rPr lang="en-US" sz="2400" dirty="0" smtClean="0">
                <a:latin typeface="+mj-lt"/>
              </a:rPr>
              <a:t>anti-rotation </a:t>
            </a:r>
            <a:r>
              <a:rPr lang="en-US" sz="2400" dirty="0">
                <a:latin typeface="+mj-lt"/>
              </a:rPr>
              <a:t>pin</a:t>
            </a:r>
            <a:endParaRPr lang="en-US" dirty="0">
              <a:latin typeface="+mj-lt"/>
            </a:endParaRPr>
          </a:p>
        </p:txBody>
      </p:sp>
      <p:pic>
        <p:nvPicPr>
          <p:cNvPr id="3" name="Picture 2" descr="A figure shows the use of magnet or tweezers to remove the anti rotation pin after removing the parking brake lev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7359" y="1979437"/>
            <a:ext cx="2749282" cy="418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7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107.29 Unscrew the thrust screw from the piston with an Allen (hex) wrench. After removing the thrust screw, push the piston out of the caliper bore</a:t>
            </a:r>
            <a:endParaRPr lang="en-US" dirty="0">
              <a:latin typeface="+mj-lt"/>
            </a:endParaRPr>
          </a:p>
        </p:txBody>
      </p:sp>
      <p:pic>
        <p:nvPicPr>
          <p:cNvPr id="3" name="Picture 2" descr="A figure illustrates the use of hex wrench or Allen wrench to unscrew the thumb screw from the pist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8593" y="1905000"/>
            <a:ext cx="5066814" cy="3882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107.30 To test the piston adjuster, thread the thrust screw into the piston. Hold the piston and pull the thrust screw outward 1/4 inch (6 mm). The adjuster nut should not turn when the thrust screw retracts. Replace the piston assembly if not functioning correctly</a:t>
            </a:r>
          </a:p>
        </p:txBody>
      </p:sp>
      <p:pic>
        <p:nvPicPr>
          <p:cNvPr id="3" name="Picture 2" descr="A figure shows a technician threading the thrust screw into the pist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08964" y="2057400"/>
            <a:ext cx="2357760"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697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PARKING BRAKE CABLE ADJUSTMENT</a:t>
            </a:r>
            <a:endParaRPr lang="en-US" dirty="0">
              <a:latin typeface="+mj-lt"/>
            </a:endParaRPr>
          </a:p>
        </p:txBody>
      </p:sp>
      <p:sp>
        <p:nvSpPr>
          <p:cNvPr id="3" name="Content Placeholder 2"/>
          <p:cNvSpPr>
            <a:spLocks noGrp="1"/>
          </p:cNvSpPr>
          <p:nvPr>
            <p:ph idx="1"/>
          </p:nvPr>
        </p:nvSpPr>
        <p:spPr/>
        <p:txBody>
          <a:bodyPr/>
          <a:lstStyle/>
          <a:p>
            <a:r>
              <a:rPr lang="en-US" dirty="0"/>
              <a:t>Most manufacturers specify a minimum of three or four and a </a:t>
            </a:r>
            <a:r>
              <a:rPr lang="en-US" dirty="0" smtClean="0"/>
              <a:t>maximum of </a:t>
            </a:r>
            <a:r>
              <a:rPr lang="en-US" dirty="0"/>
              <a:t>eight to ten clicks when applying the parking </a:t>
            </a:r>
            <a:r>
              <a:rPr lang="en-US" dirty="0" smtClean="0"/>
              <a:t>brake.</a:t>
            </a:r>
          </a:p>
          <a:p>
            <a:r>
              <a:rPr lang="en-US" dirty="0"/>
              <a:t>Below is a general procedure for parking brake adjustment</a:t>
            </a:r>
            <a:r>
              <a:rPr lang="en-US" dirty="0" smtClean="0"/>
              <a:t>:</a:t>
            </a:r>
          </a:p>
          <a:p>
            <a:pPr lvl="1"/>
            <a:r>
              <a:rPr lang="en-US" dirty="0" smtClean="0"/>
              <a:t>Ensure service brakes are in good condition and properly adjusted.</a:t>
            </a:r>
          </a:p>
          <a:p>
            <a:pPr lvl="1"/>
            <a:r>
              <a:rPr lang="en-US" dirty="0" smtClean="0"/>
              <a:t>Apply the parking brake three to four clicks.</a:t>
            </a:r>
          </a:p>
          <a:p>
            <a:pPr lvl="1"/>
            <a:r>
              <a:rPr lang="en-US" dirty="0" smtClean="0"/>
              <a:t>Adjust the parking brake mechanism to specifications.</a:t>
            </a:r>
          </a:p>
          <a:p>
            <a:pPr lvl="1"/>
            <a:r>
              <a:rPr lang="en-US" dirty="0" smtClean="0"/>
              <a:t>Release the parking brake. Wheel should roll freely.</a:t>
            </a:r>
            <a:endParaRPr lang="en-US" dirty="0"/>
          </a:p>
        </p:txBody>
      </p:sp>
    </p:spTree>
    <p:extLst>
      <p:ext uri="{BB962C8B-B14F-4D97-AF65-F5344CB8AC3E}">
        <p14:creationId xmlns:p14="http://schemas.microsoft.com/office/powerpoint/2010/main" val="93163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107.31 To adjust the parking brake cable on a Ford vehicle equipped with rear disc brakes, start by loosening the cable adjustment until the cables to the calipers are slack. Tighten until the caliper lever moves. Position a 1/4 inch drill bit or dowel into the caliper alignment hole. </a:t>
            </a:r>
          </a:p>
        </p:txBody>
      </p:sp>
      <p:pic>
        <p:nvPicPr>
          <p:cNvPr id="3" name="Picture 2" descr="A figure shows a quarter inch dowel or drill bit inserted inside a caliper alignment ho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000" y="2286000"/>
            <a:ext cx="3962836" cy="320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36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107.32 After checking that the rear brakes are okay and properly adjusted, the parking brake cable can be adjusted. Always follow the manufacturer’s recommended procedure</a:t>
            </a:r>
          </a:p>
        </p:txBody>
      </p:sp>
      <p:pic>
        <p:nvPicPr>
          <p:cNvPr id="3" name="Picture 2" descr="A figures shows the use of spanners to properly adjust the parking brake cable near the equalizer after the rear brakes are check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3942" y="2438400"/>
            <a:ext cx="4256116"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85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107.1 Typical parking brake cable system showing the foot operated parking brake lever and cable routing</a:t>
            </a:r>
            <a:endParaRPr lang="en-US" sz="2400" dirty="0">
              <a:latin typeface="+mj-lt"/>
            </a:endParaRPr>
          </a:p>
        </p:txBody>
      </p:sp>
      <p:pic>
        <p:nvPicPr>
          <p:cNvPr id="5" name="Picture 2" descr="The figure illustrates the following parts of a typical parking brake cable mechanism:&#10;• Foot operated parking brake lever and pedal assembly&#10;• Control cable, transfer cable, and application cables which transfer the pedal application into braking action&#10;• Connector / adjuster assembly between transfer and application cables&#10;• Cable adjusting n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6943" y="2057400"/>
            <a:ext cx="6095411" cy="370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107.33 Many hand-operated parking brakes are adjusted inside the vehicle</a:t>
            </a:r>
            <a:endParaRPr lang="en-US" dirty="0">
              <a:latin typeface="+mj-lt"/>
            </a:endParaRPr>
          </a:p>
        </p:txBody>
      </p:sp>
      <p:pic>
        <p:nvPicPr>
          <p:cNvPr id="3" name="Picture 2" descr="A figure shows the adjusting nut of a hand operated parking brake. The adjustor nut is connected to a lock nut at the cable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7299" y="2263087"/>
            <a:ext cx="7929403" cy="3127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5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107.34 Always check that the brake shoes contact the anchor pin</a:t>
            </a:r>
            <a:endParaRPr lang="en-US" dirty="0">
              <a:latin typeface="+mj-lt"/>
            </a:endParaRPr>
          </a:p>
        </p:txBody>
      </p:sp>
      <p:pic>
        <p:nvPicPr>
          <p:cNvPr id="3" name="Picture 2" descr="A photo shows an anchor pin connected to brake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9333" y="1597615"/>
            <a:ext cx="5985335" cy="44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87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107.35 A 1/8 inch (3 mm) drill bit is placed through an access hole in the backing plate to adjust this General Motors leading-trailing rear parking brake. Adjust the parking brake cable until the drill can just fit between the shoe web and the parking brake lever</a:t>
            </a:r>
            <a:endParaRPr lang="en-US" dirty="0">
              <a:latin typeface="+mj-lt"/>
            </a:endParaRPr>
          </a:p>
        </p:txBody>
      </p:sp>
      <p:pic>
        <p:nvPicPr>
          <p:cNvPr id="3" name="Picture 2" descr="A figure shows the use of three millimeter drill bit to check if a General Motors leading-trailing rear parking brake cable is correctly adjusted. The figure shows a drill bit placed between the brake shoe web and park brake le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2152" y="2227959"/>
            <a:ext cx="5339696" cy="392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30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966913"/>
            <a:ext cx="58483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107.36 Many parking brake cables can be removed easily from the backing plate using a 1/2 inch (13 mm) box-end wrench. The wrench fits over the retainer finger on the end of the parking brake cable</a:t>
            </a:r>
          </a:p>
        </p:txBody>
      </p:sp>
      <p:pic>
        <p:nvPicPr>
          <p:cNvPr id="3" name="Picture 2" descr="A figure illustrates the use of a thirteen millimeter box end wrench to loosen the cable housing retainer for easily removing parking brake cables from the backing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5913" y="2057400"/>
            <a:ext cx="2818638" cy="370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9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PARKING BRAKE</a:t>
            </a:r>
            <a:endParaRPr lang="en-US" dirty="0">
              <a:latin typeface="+mj-lt"/>
            </a:endParaRPr>
          </a:p>
        </p:txBody>
      </p:sp>
      <p:sp>
        <p:nvSpPr>
          <p:cNvPr id="3" name="Content Placeholder 2"/>
          <p:cNvSpPr>
            <a:spLocks noGrp="1"/>
          </p:cNvSpPr>
          <p:nvPr>
            <p:ph idx="1"/>
          </p:nvPr>
        </p:nvSpPr>
        <p:spPr/>
        <p:txBody>
          <a:bodyPr/>
          <a:lstStyle/>
          <a:p>
            <a:r>
              <a:rPr lang="en-US" dirty="0"/>
              <a:t>Electric parking brake (EPB) systems are </a:t>
            </a:r>
            <a:r>
              <a:rPr lang="en-US" dirty="0" smtClean="0"/>
              <a:t>available using </a:t>
            </a:r>
            <a:r>
              <a:rPr lang="en-US" dirty="0"/>
              <a:t>two different designs including the following</a:t>
            </a:r>
            <a:r>
              <a:rPr lang="en-US" dirty="0" smtClean="0"/>
              <a:t>:</a:t>
            </a:r>
          </a:p>
          <a:p>
            <a:pPr lvl="1"/>
            <a:r>
              <a:rPr lang="en-US" dirty="0"/>
              <a:t>A cable-pulling type that uses an electric motor to pull the </a:t>
            </a:r>
            <a:r>
              <a:rPr lang="en-US" dirty="0" smtClean="0"/>
              <a:t>parking brake cable.</a:t>
            </a:r>
          </a:p>
          <a:p>
            <a:pPr lvl="1"/>
            <a:r>
              <a:rPr lang="en-US" dirty="0"/>
              <a:t>A more advanced unit uses a computer-controlled motor </a:t>
            </a:r>
            <a:r>
              <a:rPr lang="en-US" dirty="0" smtClean="0"/>
              <a:t>attached to </a:t>
            </a:r>
            <a:r>
              <a:rPr lang="en-US" dirty="0"/>
              <a:t>the brake caliper to activate it</a:t>
            </a:r>
            <a:r>
              <a:rPr lang="en-US" dirty="0" smtClean="0"/>
              <a:t>.</a:t>
            </a:r>
          </a:p>
          <a:p>
            <a:r>
              <a:rPr lang="en-US" dirty="0" smtClean="0"/>
              <a:t>EPB Service</a:t>
            </a:r>
          </a:p>
          <a:p>
            <a:pPr lvl="1"/>
            <a:r>
              <a:rPr lang="en-US" dirty="0"/>
              <a:t>Use a scan tool and follow the on-screen instructions to </a:t>
            </a:r>
            <a:r>
              <a:rPr lang="en-US" dirty="0" smtClean="0"/>
              <a:t>service the </a:t>
            </a:r>
            <a:r>
              <a:rPr lang="en-US" dirty="0"/>
              <a:t>electric parking brake.</a:t>
            </a:r>
            <a:endParaRPr lang="en-US" dirty="0"/>
          </a:p>
        </p:txBody>
      </p:sp>
    </p:spTree>
    <p:extLst>
      <p:ext uri="{BB962C8B-B14F-4D97-AF65-F5344CB8AC3E}">
        <p14:creationId xmlns:p14="http://schemas.microsoft.com/office/powerpoint/2010/main" val="213014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107.37 An electric parking brake button on the center console of a Jaguar</a:t>
            </a:r>
            <a:endParaRPr lang="en-US" dirty="0">
              <a:latin typeface="+mj-lt"/>
            </a:endParaRPr>
          </a:p>
        </p:txBody>
      </p:sp>
      <p:pic>
        <p:nvPicPr>
          <p:cNvPr id="3" name="Picture 2" descr="A figure shows the button of an electric parking brake in Jagu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851" y="1989283"/>
            <a:ext cx="5554298" cy="417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166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107.38 A type of electric parking brake that uses an electric motor to pull on the parking brake cable to each rear wheel</a:t>
            </a:r>
            <a:endParaRPr lang="en-US" dirty="0">
              <a:latin typeface="+mj-lt"/>
            </a:endParaRPr>
          </a:p>
        </p:txBody>
      </p:sp>
      <p:pic>
        <p:nvPicPr>
          <p:cNvPr id="3" name="Picture 2" descr="A photo shows an electric parking brake motor connected to rear brake calip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5349" y="2286000"/>
            <a:ext cx="5657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0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107.39 A scan tool can be used when servicing the rear brakes on a vehicle equipped with an electric parking brake</a:t>
            </a:r>
            <a:endParaRPr lang="en-US" dirty="0">
              <a:latin typeface="+mj-lt"/>
            </a:endParaRPr>
          </a:p>
        </p:txBody>
      </p:sp>
      <p:pic>
        <p:nvPicPr>
          <p:cNvPr id="3" name="Picture 2" descr="A figure shows the display and control buttons of a scan tool which can be used to service electrically operated rear brakes in vehic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0174" y="1744034"/>
            <a:ext cx="3363652" cy="439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7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types of electronic parking brake systems?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PEDALS, LEVERS, AND HANDLES (1 OF 2)</a:t>
            </a:r>
            <a:endParaRPr lang="en-US" dirty="0">
              <a:latin typeface="+mj-lt"/>
            </a:endParaRPr>
          </a:p>
        </p:txBody>
      </p:sp>
      <p:sp>
        <p:nvSpPr>
          <p:cNvPr id="3" name="Content Placeholder 2"/>
          <p:cNvSpPr>
            <a:spLocks noGrp="1"/>
          </p:cNvSpPr>
          <p:nvPr>
            <p:ph idx="1"/>
          </p:nvPr>
        </p:nvSpPr>
        <p:spPr/>
        <p:txBody>
          <a:bodyPr/>
          <a:lstStyle/>
          <a:p>
            <a:r>
              <a:rPr lang="en-US" dirty="0"/>
              <a:t>Parking brakes are applied by a pedal, a lever, or a handle from </a:t>
            </a:r>
            <a:r>
              <a:rPr lang="en-US" dirty="0" smtClean="0"/>
              <a:t>inside the </a:t>
            </a:r>
            <a:r>
              <a:rPr lang="en-US" dirty="0"/>
              <a:t>vehicle</a:t>
            </a:r>
            <a:r>
              <a:rPr lang="en-US" dirty="0" smtClean="0"/>
              <a:t>.</a:t>
            </a:r>
          </a:p>
          <a:p>
            <a:r>
              <a:rPr lang="en-US" dirty="0" smtClean="0"/>
              <a:t>Parking Brake Pedals</a:t>
            </a:r>
          </a:p>
          <a:p>
            <a:pPr lvl="1"/>
            <a:r>
              <a:rPr lang="en-US" dirty="0"/>
              <a:t>The ratchet engages </a:t>
            </a:r>
            <a:r>
              <a:rPr lang="en-US" dirty="0" smtClean="0"/>
              <a:t>automatically and </a:t>
            </a:r>
            <a:r>
              <a:rPr lang="en-US" dirty="0"/>
              <a:t>the pedal remains in the depressed position</a:t>
            </a:r>
            <a:r>
              <a:rPr lang="en-US" dirty="0" smtClean="0"/>
              <a:t>.</a:t>
            </a:r>
          </a:p>
          <a:p>
            <a:pPr lvl="1"/>
            <a:r>
              <a:rPr lang="en-US" dirty="0"/>
              <a:t>The pedal </a:t>
            </a:r>
            <a:r>
              <a:rPr lang="en-US" dirty="0" smtClean="0"/>
              <a:t>is released </a:t>
            </a:r>
            <a:r>
              <a:rPr lang="en-US" dirty="0"/>
              <a:t>by a pull or a small T-handle or lever under the dash.</a:t>
            </a:r>
            <a:endParaRPr lang="en-US" dirty="0" smtClean="0"/>
          </a:p>
          <a:p>
            <a:pPr lvl="1"/>
            <a:endParaRPr lang="en-US" dirty="0"/>
          </a:p>
        </p:txBody>
      </p:sp>
    </p:spTree>
    <p:extLst>
      <p:ext uri="{BB962C8B-B14F-4D97-AF65-F5344CB8AC3E}">
        <p14:creationId xmlns:p14="http://schemas.microsoft.com/office/powerpoint/2010/main" val="133604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Cable pulling type, and computer controlled caliper motor.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PEDALS, LEVERS, AND </a:t>
            </a:r>
            <a:r>
              <a:rPr lang="en-US" dirty="0" smtClean="0">
                <a:latin typeface="+mj-lt"/>
              </a:rPr>
              <a:t>HANDLES (2 OF 2)</a:t>
            </a:r>
            <a:endParaRPr lang="en-US" dirty="0">
              <a:latin typeface="+mj-lt"/>
            </a:endParaRPr>
          </a:p>
        </p:txBody>
      </p:sp>
      <p:sp>
        <p:nvSpPr>
          <p:cNvPr id="3" name="Content Placeholder 2"/>
          <p:cNvSpPr>
            <a:spLocks noGrp="1"/>
          </p:cNvSpPr>
          <p:nvPr>
            <p:ph idx="1"/>
          </p:nvPr>
        </p:nvSpPr>
        <p:spPr/>
        <p:txBody>
          <a:bodyPr/>
          <a:lstStyle/>
          <a:p>
            <a:r>
              <a:rPr lang="en-US" dirty="0" smtClean="0"/>
              <a:t>Automatic Parking Brake Release</a:t>
            </a:r>
          </a:p>
          <a:p>
            <a:pPr lvl="1"/>
            <a:r>
              <a:rPr lang="en-US" dirty="0"/>
              <a:t>Some </a:t>
            </a:r>
            <a:r>
              <a:rPr lang="en-US" dirty="0" smtClean="0"/>
              <a:t>vehicles with </a:t>
            </a:r>
            <a:r>
              <a:rPr lang="en-US" dirty="0"/>
              <a:t>pedal-operated parking brakes have an automatic </a:t>
            </a:r>
            <a:r>
              <a:rPr lang="en-US" dirty="0" smtClean="0"/>
              <a:t>release mechanism </a:t>
            </a:r>
            <a:r>
              <a:rPr lang="en-US" dirty="0"/>
              <a:t>that disengages the parking brake using a </a:t>
            </a:r>
            <a:r>
              <a:rPr lang="en-US" dirty="0" smtClean="0"/>
              <a:t>vacuum servo </a:t>
            </a:r>
            <a:r>
              <a:rPr lang="en-US" dirty="0"/>
              <a:t>controlled by an electrical solenoid</a:t>
            </a:r>
            <a:r>
              <a:rPr lang="en-US" dirty="0" smtClean="0"/>
              <a:t>.</a:t>
            </a:r>
          </a:p>
          <a:p>
            <a:pPr lvl="1"/>
            <a:endParaRPr lang="en-US" dirty="0"/>
          </a:p>
        </p:txBody>
      </p:sp>
    </p:spTree>
    <p:extLst>
      <p:ext uri="{BB962C8B-B14F-4D97-AF65-F5344CB8AC3E}">
        <p14:creationId xmlns:p14="http://schemas.microsoft.com/office/powerpoint/2010/main" val="3396270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107.2 A typical parking brake pedal assembly</a:t>
            </a:r>
            <a:endParaRPr lang="en-US" sz="2800" dirty="0">
              <a:latin typeface="+mj-lt"/>
            </a:endParaRPr>
          </a:p>
        </p:txBody>
      </p:sp>
      <p:pic>
        <p:nvPicPr>
          <p:cNvPr id="6" name="Picture 2" descr="A figure illustrates a typical parking brake pedal assembly consisting of the pedal, ratchet mechanism, release handle, cable, and warning light switch. The ratchet mechanism locks the brake in the applied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948" y="1447800"/>
            <a:ext cx="3983022" cy="481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107.3 Typical hand-operated parking brake. Note that the adjustment for the cable is underneath the vehicle at the equalizer</a:t>
            </a:r>
            <a:endParaRPr lang="en-US" sz="2400" dirty="0">
              <a:latin typeface="+mj-lt"/>
            </a:endParaRPr>
          </a:p>
        </p:txBody>
      </p:sp>
      <p:pic>
        <p:nvPicPr>
          <p:cNvPr id="4" name="Picture 2" descr="The figure illustrates the following parts a typical hand-operated parking brake:&#10;• Lever assembly in the applied and released position&#10;• Equalizer and front cable adjusting nuts which connect the front cable with the left and right and rear cables&#10;• Rear brake drums connected to the cab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08364" y="1905000"/>
            <a:ext cx="6927273" cy="391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1124</TotalTime>
  <Words>1827</Words>
  <Application>Microsoft Office PowerPoint</Application>
  <PresentationFormat>On-screen Show (4:3)</PresentationFormat>
  <Paragraphs>129</Paragraphs>
  <Slides>61</Slides>
  <Notes>0</Notes>
  <HiddenSlides>0</HiddenSlides>
  <MMClips>0</MMClips>
  <ScaleCrop>false</ScaleCrop>
  <HeadingPairs>
    <vt:vector size="4" baseType="variant">
      <vt:variant>
        <vt:lpstr>Theme</vt:lpstr>
      </vt:variant>
      <vt:variant>
        <vt:i4>6</vt:i4>
      </vt:variant>
      <vt:variant>
        <vt:lpstr>Slide Titles</vt:lpstr>
      </vt:variant>
      <vt:variant>
        <vt:i4>61</vt:i4>
      </vt:variant>
    </vt:vector>
  </HeadingPairs>
  <TitlesOfParts>
    <vt:vector size="67"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PARKING BRAKE STANDARDS</vt:lpstr>
      <vt:lpstr>Figure 107.1 Typical parking brake cable system showing the foot operated parking brake lever and cable routing</vt:lpstr>
      <vt:lpstr>PEDALS, LEVERS, AND HANDLES (1 OF 2)</vt:lpstr>
      <vt:lpstr>PEDALS, LEVERS, AND HANDLES (2 OF 2)</vt:lpstr>
      <vt:lpstr>Figure 107.2 A typical parking brake pedal assembly</vt:lpstr>
      <vt:lpstr>Figure 107.3 Typical hand-operated parking brake. Note that the adjustment for the cable is underneath the vehicle at the equalizer</vt:lpstr>
      <vt:lpstr>Figure 107.4 A ratchet mechanism is used to lock parking brakes in the applied position</vt:lpstr>
      <vt:lpstr>Figure 107.5 A remote-mounted parking brake release lever</vt:lpstr>
      <vt:lpstr>Figure 107.6 Automatic parking brake release mechanisms usually use a vacuum servo to operate the release lever</vt:lpstr>
      <vt:lpstr>Figure 107.7 The two plastic vacuum tubes on the steering column are used to release the parking brake when the gear selector is moved from park into a drive gear</vt:lpstr>
      <vt:lpstr>PARKING BRAKE WARNING LAMP</vt:lpstr>
      <vt:lpstr>PARKING BRAKE LINKAGES (1 OF 2)</vt:lpstr>
      <vt:lpstr>PARKING BRAKE LINKAGES (2 OF 2)</vt:lpstr>
      <vt:lpstr>Figure 107.8 The cable from the activating lever to the equalizer is commonly called the control cable. From the equalizer, the individual brake cables are often called application cables.</vt:lpstr>
      <vt:lpstr>Figure 107.9 Notice how rust inside the covering of this parking brake cable has caused the cable to swell</vt:lpstr>
      <vt:lpstr>Figure 107.10 Intermediate levers in the parking brake linkage increase the application force</vt:lpstr>
      <vt:lpstr>Figure 107.11 A cable guide is a common type of parking brake linkage equalizer</vt:lpstr>
      <vt:lpstr>Figure 107.12 Some parking brake equalizers are installed in the brake cable</vt:lpstr>
      <vt:lpstr>Figure 107.13 Many parking brake linkages use both an intermediate lever and an equalizer</vt:lpstr>
      <vt:lpstr>QUESTION 1: ?</vt:lpstr>
      <vt:lpstr>ANSWER 1:</vt:lpstr>
      <vt:lpstr>FRONT AND REAR ENTRY PARKING BRAKE CABLES</vt:lpstr>
      <vt:lpstr>DRUM PARKING BRAKES</vt:lpstr>
      <vt:lpstr>Figure 107.14 Notice the spring at the end of the parking brake strut. This antirattle spring keeps tension on the strut. The parking brake lever is usually attached with a pin and spring (wavy) washer and retained by a horseshoe clip</vt:lpstr>
      <vt:lpstr>Figure 107.15 The parking brake cable pulls on the parking brake lever, which in turn forces the brake shoe against the drum</vt:lpstr>
      <vt:lpstr>Figure 107.16 The inside “hat” of the disc brake rotor is the friction surface for the parking brake shoes</vt:lpstr>
      <vt:lpstr>Figure 107.17 A typical rear disc brake auxiliary drum brake friction assembly</vt:lpstr>
      <vt:lpstr>QUESTION 2: ?</vt:lpstr>
      <vt:lpstr>ANSWER 2:</vt:lpstr>
      <vt:lpstr>CALIPER-ACTUATED DISC PARKING BRAKE</vt:lpstr>
      <vt:lpstr>Figure 107.18 A Ford rear brake caliper ball and ramp-type apply mechanism</vt:lpstr>
      <vt:lpstr>Figure 107.19 Operation of a ball and ramp-type rear disc brake caliper parking brake</vt:lpstr>
      <vt:lpstr>Figure 107.20 Automatic adjustment of a ball and ramp-type rear disc brake parking brake occurs when the service brakes are applied</vt:lpstr>
      <vt:lpstr>Figure 107.21 A typical General Motors rear disc brake with an integral parking brake. This type uses a screw, nut, and cone mechanism to apply the caliper piston</vt:lpstr>
      <vt:lpstr>Figure 107.22 Parking brake application of a General Motors rear drive brake caliper</vt:lpstr>
      <vt:lpstr>Figure 107.23 Automatic adjustment of a General Motors rear disc brake caliper</vt:lpstr>
      <vt:lpstr>Figure 107.24 Removing the piston from a typical General Motors rear disc brake caliper</vt:lpstr>
      <vt:lpstr>Figure 107.25 Installing the piston into a General Motors rear disc brake caliper</vt:lpstr>
      <vt:lpstr>Figure 107.26 A piston installation tool is often needed to complete the installation of the piston in a General Motors rear disc brake</vt:lpstr>
      <vt:lpstr>Figure 107.27 A spanner wrench (or needle-nose pliers) can be used to rotate the caliper piston prior to installing the disc brake pads. A notch on the piston must line up with a tab on the back of the brake pad to keep the piston from rotating when the parking brake is applied</vt:lpstr>
      <vt:lpstr>Figure 107.28 After removing the parking brake lever and thrust bearing, remove the anti-rotation pin</vt:lpstr>
      <vt:lpstr>Figure 107.29 Unscrew the thrust screw from the piston with an Allen (hex) wrench. After removing the thrust screw, push the piston out of the caliper bore</vt:lpstr>
      <vt:lpstr>Figure 107.30 To test the piston adjuster, thread the thrust screw into the piston. Hold the piston and pull the thrust screw outward 1/4 inch (6 mm). The adjuster nut should not turn when the thrust screw retracts. Replace the piston assembly if not functioning correctly</vt:lpstr>
      <vt:lpstr>PARKING BRAKE CABLE ADJUSTMENT</vt:lpstr>
      <vt:lpstr>Figure 107.31 To adjust the parking brake cable on a Ford vehicle equipped with rear disc brakes, start by loosening the cable adjustment until the cables to the calipers are slack. Tighten until the caliper lever moves. Position a 1/4 inch drill bit or dowel into the caliper alignment hole. </vt:lpstr>
      <vt:lpstr>Figure 107.32 After checking that the rear brakes are okay and properly adjusted, the parking brake cable can be adjusted. Always follow the manufacturer’s recommended procedure</vt:lpstr>
      <vt:lpstr>Figure 107.33 Many hand-operated parking brakes are adjusted inside the vehicle</vt:lpstr>
      <vt:lpstr>Figure 107.34 Always check that the brake shoes contact the anchor pin</vt:lpstr>
      <vt:lpstr>Figure 107.35 A 1/8 inch (3 mm) drill bit is placed through an access hole in the backing plate to adjust this General Motors leading-trailing rear parking brake. Adjust the parking brake cable until the drill can just fit between the shoe web and the parking brake lever</vt:lpstr>
      <vt:lpstr>Tech Tip </vt:lpstr>
      <vt:lpstr>Figure 107.36 Many parking brake cables can be removed easily from the backing plate using a 1/2 inch (13 mm) box-end wrench. The wrench fits over the retainer finger on the end of the parking brake cable</vt:lpstr>
      <vt:lpstr>ELECTRIC PARKING BRAKE</vt:lpstr>
      <vt:lpstr>Figure 107.37 An electric parking brake button on the center console of a Jaguar</vt:lpstr>
      <vt:lpstr>Figure 107.38 A type of electric parking brake that uses an electric motor to pull on the parking brake cable to each rear wheel</vt:lpstr>
      <vt:lpstr>Figure 107.39 A scan tool can be used when servicing the rear brakes on a vehicle equipped with an electric parking brake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107</dc:title>
  <dc:creator>Curt &amp; Tammy</dc:creator>
  <cp:lastModifiedBy>Curt &amp; Tammy</cp:lastModifiedBy>
  <cp:revision>52</cp:revision>
  <dcterms:created xsi:type="dcterms:W3CDTF">2018-09-25T19:30:15Z</dcterms:created>
  <dcterms:modified xsi:type="dcterms:W3CDTF">2019-07-05T14:09:50Z</dcterms:modified>
</cp:coreProperties>
</file>