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64" r:id="rId9"/>
    <p:sldId id="315" r:id="rId10"/>
    <p:sldId id="316" r:id="rId11"/>
    <p:sldId id="317" r:id="rId12"/>
    <p:sldId id="270" r:id="rId13"/>
    <p:sldId id="365" r:id="rId14"/>
    <p:sldId id="366" r:id="rId15"/>
    <p:sldId id="318" r:id="rId16"/>
    <p:sldId id="326" r:id="rId17"/>
    <p:sldId id="327" r:id="rId18"/>
    <p:sldId id="328" r:id="rId19"/>
    <p:sldId id="329" r:id="rId20"/>
    <p:sldId id="330" r:id="rId21"/>
    <p:sldId id="331" r:id="rId22"/>
    <p:sldId id="332" r:id="rId23"/>
    <p:sldId id="333" r:id="rId24"/>
    <p:sldId id="334" r:id="rId25"/>
    <p:sldId id="372" r:id="rId26"/>
    <p:sldId id="335" r:id="rId27"/>
    <p:sldId id="267" r:id="rId28"/>
    <p:sldId id="268" r:id="rId29"/>
    <p:sldId id="367" r:id="rId30"/>
    <p:sldId id="368" r:id="rId31"/>
    <p:sldId id="369" r:id="rId32"/>
    <p:sldId id="336" r:id="rId33"/>
    <p:sldId id="337" r:id="rId34"/>
    <p:sldId id="338" r:id="rId35"/>
    <p:sldId id="339" r:id="rId36"/>
    <p:sldId id="340" r:id="rId37"/>
    <p:sldId id="341" r:id="rId38"/>
    <p:sldId id="342" r:id="rId39"/>
    <p:sldId id="343" r:id="rId40"/>
    <p:sldId id="344" r:id="rId41"/>
    <p:sldId id="345" r:id="rId42"/>
    <p:sldId id="286" r:id="rId43"/>
    <p:sldId id="287" r:id="rId44"/>
    <p:sldId id="272" r:id="rId45"/>
    <p:sldId id="346" r:id="rId46"/>
    <p:sldId id="347" r:id="rId47"/>
    <p:sldId id="348" r:id="rId48"/>
    <p:sldId id="349" r:id="rId49"/>
    <p:sldId id="371" r:id="rId50"/>
    <p:sldId id="350" r:id="rId51"/>
    <p:sldId id="370" r:id="rId52"/>
    <p:sldId id="351" r:id="rId53"/>
    <p:sldId id="373" r:id="rId54"/>
    <p:sldId id="352" r:id="rId55"/>
    <p:sldId id="299" r:id="rId56"/>
    <p:sldId id="300" r:id="rId57"/>
    <p:sldId id="374" r:id="rId58"/>
    <p:sldId id="377" r:id="rId59"/>
    <p:sldId id="353" r:id="rId60"/>
    <p:sldId id="376" r:id="rId61"/>
    <p:sldId id="354" r:id="rId62"/>
    <p:sldId id="375" r:id="rId63"/>
    <p:sldId id="355" r:id="rId64"/>
    <p:sldId id="356" r:id="rId65"/>
    <p:sldId id="357" r:id="rId66"/>
    <p:sldId id="358" r:id="rId67"/>
    <p:sldId id="359" r:id="rId68"/>
    <p:sldId id="360" r:id="rId69"/>
    <p:sldId id="361" r:id="rId70"/>
    <p:sldId id="362" r:id="rId71"/>
    <p:sldId id="363" r:id="rId72"/>
    <p:sldId id="3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Disc Brake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DISC BRAKE CALIPER </a:t>
            </a:r>
            <a:r>
              <a:rPr lang="en-US" dirty="0" smtClean="0">
                <a:latin typeface="+mj-lt"/>
              </a:rPr>
              <a:t>SERVICE (2 OF 2)</a:t>
            </a:r>
            <a:endParaRPr lang="en-US" dirty="0">
              <a:latin typeface="+mj-lt"/>
            </a:endParaRPr>
          </a:p>
        </p:txBody>
      </p:sp>
      <p:sp>
        <p:nvSpPr>
          <p:cNvPr id="3" name="Content Placeholder 2"/>
          <p:cNvSpPr>
            <a:spLocks noGrp="1"/>
          </p:cNvSpPr>
          <p:nvPr>
            <p:ph idx="1"/>
          </p:nvPr>
        </p:nvSpPr>
        <p:spPr/>
        <p:txBody>
          <a:bodyPr/>
          <a:lstStyle/>
          <a:p>
            <a:r>
              <a:rPr lang="en-US" dirty="0" smtClean="0"/>
              <a:t>Phenolic Caliper Pistons</a:t>
            </a:r>
          </a:p>
          <a:p>
            <a:pPr lvl="1"/>
            <a:r>
              <a:rPr lang="en-US" dirty="0"/>
              <a:t>Phenolic caliper pistons are </a:t>
            </a:r>
            <a:r>
              <a:rPr lang="en-US" dirty="0" smtClean="0"/>
              <a:t>made from </a:t>
            </a:r>
            <a:r>
              <a:rPr lang="en-US" dirty="0"/>
              <a:t>a phenol-formaldehyde resin combined with various </a:t>
            </a:r>
            <a:r>
              <a:rPr lang="en-US" dirty="0" smtClean="0"/>
              <a:t>reinforcing fibers.</a:t>
            </a:r>
          </a:p>
          <a:p>
            <a:r>
              <a:rPr lang="en-US" dirty="0" smtClean="0"/>
              <a:t>Steel Caliper Pistons</a:t>
            </a:r>
          </a:p>
          <a:p>
            <a:pPr lvl="1"/>
            <a:r>
              <a:rPr lang="en-US" dirty="0"/>
              <a:t>The stamped steel pistons are plated first with nickel, then </a:t>
            </a:r>
            <a:r>
              <a:rPr lang="en-US" dirty="0" smtClean="0"/>
              <a:t>chrome to </a:t>
            </a:r>
            <a:r>
              <a:rPr lang="en-US" dirty="0"/>
              <a:t>achieve the desired surface finish.</a:t>
            </a:r>
            <a:endParaRPr lang="en-US" dirty="0"/>
          </a:p>
        </p:txBody>
      </p:sp>
    </p:spTree>
    <p:extLst>
      <p:ext uri="{BB962C8B-B14F-4D97-AF65-F5344CB8AC3E}">
        <p14:creationId xmlns:p14="http://schemas.microsoft.com/office/powerpoint/2010/main" val="277340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106.5 Both rear- and forward-mounted calipers  have the bleeder valve at the top. Some calipers will fit on the wrong side of the vehicle, yet not be able to be bled correctly because the bleeder valve would point </a:t>
            </a:r>
            <a:r>
              <a:rPr lang="en-US" sz="2000" dirty="0" smtClean="0">
                <a:latin typeface="Arial (Headings)"/>
              </a:rPr>
              <a:t>down.</a:t>
            </a:r>
            <a:endParaRPr lang="en-US" sz="2000" dirty="0">
              <a:latin typeface="+mj-lt"/>
            </a:endParaRPr>
          </a:p>
        </p:txBody>
      </p:sp>
      <p:pic>
        <p:nvPicPr>
          <p:cNvPr id="6" name="Picture 2" descr="Two drawings respectively illustrate the correct position of a rear mounted caliper and a front mounted caliper in relation to the front portion of the vehicle. For both types of calipers, the bleeder valve is located at the top to remove trapped a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50" y="2743200"/>
            <a:ext cx="7886700" cy="302895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106.6 Many manufacturers recommend removing one-half of the brake fluid from the master cylinder before servicing disc brakes.</a:t>
            </a:r>
            <a:endParaRPr lang="en-US" dirty="0"/>
          </a:p>
        </p:txBody>
      </p:sp>
      <p:pic>
        <p:nvPicPr>
          <p:cNvPr id="3" name="Picture 2" descr="A diagram shows a technician using a squeeze bulb to remove one half of the brake fluid from the master cylinder of a disc brak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3796" y="2133600"/>
            <a:ext cx="2523627" cy="37760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8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106.7 Most manufacturers recommend that the bleeder valve be opened and the brake fluid forced into a container rather than back into the master cylinder reservoir.</a:t>
            </a:r>
            <a:endParaRPr lang="en-US" dirty="0"/>
          </a:p>
        </p:txBody>
      </p:sp>
      <p:pic>
        <p:nvPicPr>
          <p:cNvPr id="3" name="Picture 2" descr="A diagram shows a technician opening the bleeder screw on a disc brake caliper with the help of a C-clamp to remove the brake fluid into a separate container through a hos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1794" y="2362200"/>
            <a:ext cx="3440412" cy="316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106.8 Many calipers use a hollow “banjo bolt” to retain the flexible brake line to the caliper housing. The fitting is usually round like a banjo. The copper washers should always be replaced and not </a:t>
            </a:r>
            <a:r>
              <a:rPr lang="en-US" dirty="0" smtClean="0">
                <a:latin typeface="Arial (Headings)"/>
              </a:rPr>
              <a:t>reused.</a:t>
            </a:r>
            <a:endParaRPr lang="en-US" dirty="0"/>
          </a:p>
        </p:txBody>
      </p:sp>
      <p:pic>
        <p:nvPicPr>
          <p:cNvPr id="3" name="Picture 2" descr="A figure shows a banjo bolt used to attach the flexible brake line to a disk brake caliper. The banjo bolt fits inside a hollow inlet fitting and uses two copper washe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2770" y="2133600"/>
            <a:ext cx="3796183" cy="366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106.9 Caliper retaining bolts are often called guide pins. These guide pins are used to retain the caliper to the steering knuckle. These pins also slide through metal bushings and rubber  </a:t>
            </a:r>
            <a:r>
              <a:rPr lang="en-US" dirty="0" smtClean="0">
                <a:latin typeface="Arial (Headings)"/>
              </a:rPr>
              <a:t>O-rings.</a:t>
            </a:r>
            <a:endParaRPr lang="en-US" dirty="0"/>
          </a:p>
        </p:txBody>
      </p:sp>
      <p:pic>
        <p:nvPicPr>
          <p:cNvPr id="3" name="Picture 3" descr="A figure shows guide pins installed on a caliper assembly. The figure shows two guide pins that pass through matching metal bushings and O rings to fasten the caliper with the steering knuck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3662" y="2133600"/>
            <a:ext cx="3216675" cy="374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48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106.10 If the caliper is not being removed, it must be supported properly so that the weight of the caliper is not pulling on the flexible rubber brake line.</a:t>
            </a:r>
            <a:endParaRPr lang="en-US" dirty="0"/>
          </a:p>
        </p:txBody>
      </p:sp>
      <p:pic>
        <p:nvPicPr>
          <p:cNvPr id="3" name="Picture 2" descr="A figure shows a caliper supported using a wire to prevent damage to the flexible rubber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1468" y="1828800"/>
            <a:ext cx="2908965" cy="3913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1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106.11 A wooden block or a folded shop cloth helps prevent damage when caliper pistons are removed </a:t>
            </a:r>
            <a:endParaRPr lang="en-US" dirty="0"/>
          </a:p>
        </p:txBody>
      </p:sp>
      <p:pic>
        <p:nvPicPr>
          <p:cNvPr id="3" name="Picture 2" descr="A figure illustrates a wooden block placed inside a caliper to prevent damage. The caliper is detached from the wheel and its piston has been removed. The caliper is being cleaned with an air nozz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8185" y="1830322"/>
            <a:ext cx="6647630" cy="438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9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106.12 After the piston is removed from the caliper housing, the dust boot can often be removed using a straight-blade screwdriver</a:t>
            </a:r>
            <a:endParaRPr lang="en-US" dirty="0"/>
          </a:p>
        </p:txBody>
      </p:sp>
      <p:pic>
        <p:nvPicPr>
          <p:cNvPr id="3" name="Picture 2" descr="A figure shows a technician removing the dust boot of a caliper using a straight blade screwdriv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23138" y="1981200"/>
            <a:ext cx="3546708" cy="410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8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106.13  Phenolic (plastic) pistons should be carefully inspected</a:t>
            </a:r>
            <a:endParaRPr lang="en-US" dirty="0"/>
          </a:p>
        </p:txBody>
      </p:sp>
      <p:pic>
        <p:nvPicPr>
          <p:cNvPr id="3" name="Picture 2" descr="The diagrams show the following:&#10;• Half inch-long defects can reach the piston groove. Cracks, gouges, or chips inside the piston seal groove are not acceptable.&#10;• Cracks, gouges, chips, or other forms of surface damage are not acceptable on the curved seal surface. &#10;• Cracks that go partially across the piston face are acceptable, but cracks going completely across the piston face are not acceptabl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3785" y="1489295"/>
            <a:ext cx="4816786" cy="494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3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106.1</a:t>
            </a:r>
            <a:r>
              <a:rPr lang="en-US" dirty="0" smtClean="0"/>
              <a:t> </a:t>
            </a:r>
            <a:r>
              <a:rPr lang="en-US" dirty="0"/>
              <a:t>Discuss how to diagnose problems with disc brakes</a:t>
            </a:r>
            <a:r>
              <a:rPr lang="en-US" dirty="0" smtClean="0"/>
              <a:t>.</a:t>
            </a:r>
          </a:p>
          <a:p>
            <a:pPr marL="0" indent="0">
              <a:buNone/>
            </a:pPr>
            <a:r>
              <a:rPr lang="en-US" b="1" dirty="0" smtClean="0">
                <a:solidFill>
                  <a:srgbClr val="005A70"/>
                </a:solidFill>
              </a:rPr>
              <a:t>106.2 </a:t>
            </a:r>
            <a:r>
              <a:rPr lang="en-US" dirty="0"/>
              <a:t>Describe how to inspect, disassemble, and </a:t>
            </a:r>
            <a:r>
              <a:rPr lang="en-US" dirty="0" smtClean="0"/>
              <a:t>service disc brake calipers.</a:t>
            </a:r>
          </a:p>
          <a:p>
            <a:pPr marL="0" indent="0">
              <a:buNone/>
            </a:pPr>
            <a:r>
              <a:rPr lang="en-US" b="1" dirty="0" smtClean="0">
                <a:solidFill>
                  <a:srgbClr val="005A70"/>
                </a:solidFill>
              </a:rPr>
              <a:t>106.3 </a:t>
            </a:r>
            <a:r>
              <a:rPr lang="en-US" dirty="0"/>
              <a:t>Explain disc brake squeal correction</a:t>
            </a:r>
            <a:r>
              <a:rPr lang="en-US" dirty="0" smtClean="0"/>
              <a:t>.</a:t>
            </a:r>
          </a:p>
          <a:p>
            <a:pPr marL="0" indent="0">
              <a:buNone/>
            </a:pPr>
            <a:r>
              <a:rPr lang="en-US" b="1" dirty="0" smtClean="0">
                <a:solidFill>
                  <a:schemeClr val="accent2"/>
                </a:solidFill>
              </a:rPr>
              <a:t>106.4</a:t>
            </a:r>
            <a:r>
              <a:rPr lang="en-US" dirty="0" smtClean="0"/>
              <a:t> </a:t>
            </a:r>
            <a:r>
              <a:rPr lang="en-US" dirty="0"/>
              <a:t>State the symptoms of a faulty disc brake</a:t>
            </a:r>
            <a:r>
              <a:rPr lang="en-US" dirty="0" smtClean="0"/>
              <a:t>.</a:t>
            </a:r>
          </a:p>
          <a:p>
            <a:pPr marL="0" indent="0">
              <a:buNone/>
            </a:pPr>
            <a:r>
              <a:rPr lang="en-US" b="1" dirty="0" smtClean="0">
                <a:solidFill>
                  <a:schemeClr val="accent2"/>
                </a:solidFill>
              </a:rPr>
              <a:t>106.5</a:t>
            </a:r>
            <a:r>
              <a:rPr lang="en-US" dirty="0" smtClean="0"/>
              <a:t> </a:t>
            </a:r>
            <a:r>
              <a:rPr lang="en-US" dirty="0"/>
              <a:t>This chapter will help prepare for the Brakes (A5) ASE certification test content area “C” (Disc Brake Diagnosis and Repair).</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106.14 All caliper pistons should be inspected for damage and replaced if there are any faults found</a:t>
            </a:r>
            <a:endParaRPr lang="en-US" dirty="0"/>
          </a:p>
        </p:txBody>
      </p:sp>
      <p:pic>
        <p:nvPicPr>
          <p:cNvPr id="3" name="Picture 2" descr="A photo shows the visual inspection of steel caliper piston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2852" y="1778106"/>
            <a:ext cx="5098296" cy="452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80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CASE STUDY</a:t>
            </a:r>
            <a:endParaRPr lang="en-US" sz="40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038599" cy="4875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78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106.15 These pads were found to be cracked </a:t>
            </a:r>
            <a:r>
              <a:rPr lang="en-US" sz="2800" dirty="0">
                <a:latin typeface="Arial (Headings)"/>
              </a:rPr>
              <a:t>and</a:t>
            </a:r>
            <a:r>
              <a:rPr lang="en-US" sz="2400" dirty="0">
                <a:latin typeface="Arial (Headings)"/>
              </a:rPr>
              <a:t> a section was missing from a part of one pad</a:t>
            </a:r>
            <a:endParaRPr lang="en-US" dirty="0"/>
          </a:p>
        </p:txBody>
      </p:sp>
      <p:pic>
        <p:nvPicPr>
          <p:cNvPr id="3" name="Picture 2" descr="A photo shows a Pontiac Grand Am’s front disc brake pad with a part missing and other parts crack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1164" y="1787862"/>
            <a:ext cx="6061672" cy="454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two most common types of caliper pistons?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Stamped steel and phenolic.</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SERVING DISC BRAKE CALIPERS (1 OF 3)</a:t>
            </a:r>
            <a:endParaRPr lang="en-US" dirty="0">
              <a:latin typeface="+mj-lt"/>
            </a:endParaRPr>
          </a:p>
        </p:txBody>
      </p:sp>
      <p:sp>
        <p:nvSpPr>
          <p:cNvPr id="3" name="Content Placeholder 2"/>
          <p:cNvSpPr>
            <a:spLocks noGrp="1"/>
          </p:cNvSpPr>
          <p:nvPr>
            <p:ph idx="1"/>
          </p:nvPr>
        </p:nvSpPr>
        <p:spPr/>
        <p:txBody>
          <a:bodyPr/>
          <a:lstStyle/>
          <a:p>
            <a:r>
              <a:rPr lang="en-US" sz="2600" dirty="0" smtClean="0"/>
              <a:t>Inspection</a:t>
            </a:r>
          </a:p>
          <a:p>
            <a:pPr lvl="1"/>
            <a:r>
              <a:rPr lang="en-US" sz="2200" dirty="0"/>
              <a:t>After removing the caliper piston then remove </a:t>
            </a:r>
            <a:r>
              <a:rPr lang="en-US" sz="2200" dirty="0" smtClean="0"/>
              <a:t>the square-cut </a:t>
            </a:r>
            <a:r>
              <a:rPr lang="en-US" sz="2200" dirty="0"/>
              <a:t>O-ring</a:t>
            </a:r>
            <a:r>
              <a:rPr lang="en-US" sz="2200" dirty="0" smtClean="0"/>
              <a:t>.</a:t>
            </a:r>
          </a:p>
          <a:p>
            <a:pPr lvl="1"/>
            <a:r>
              <a:rPr lang="en-US" sz="2200" dirty="0" smtClean="0"/>
              <a:t>The </a:t>
            </a:r>
            <a:r>
              <a:rPr lang="en-US" sz="2200" dirty="0"/>
              <a:t>caliper </a:t>
            </a:r>
            <a:r>
              <a:rPr lang="en-US" sz="2200" dirty="0" smtClean="0"/>
              <a:t>should be </a:t>
            </a:r>
            <a:r>
              <a:rPr lang="en-US" sz="2200" dirty="0"/>
              <a:t>thoroughly cleaned in denatured alcohol and closely examined</a:t>
            </a:r>
            <a:r>
              <a:rPr lang="en-US" sz="2200" dirty="0" smtClean="0"/>
              <a:t>.</a:t>
            </a:r>
          </a:p>
          <a:p>
            <a:r>
              <a:rPr lang="en-US" sz="2600" dirty="0" smtClean="0"/>
              <a:t>Caliper Assembly</a:t>
            </a:r>
          </a:p>
          <a:p>
            <a:pPr lvl="1"/>
            <a:r>
              <a:rPr lang="en-US" sz="2200" dirty="0"/>
              <a:t>Carefully clean the caliper bore with clean brake fluid </a:t>
            </a:r>
            <a:r>
              <a:rPr lang="en-US" sz="2200" dirty="0" smtClean="0"/>
              <a:t>from a </a:t>
            </a:r>
            <a:r>
              <a:rPr lang="en-US" sz="2200" dirty="0"/>
              <a:t>sealed container</a:t>
            </a:r>
            <a:r>
              <a:rPr lang="en-US" sz="2200" dirty="0" smtClean="0"/>
              <a:t>.</a:t>
            </a:r>
          </a:p>
          <a:p>
            <a:pPr lvl="1"/>
            <a:r>
              <a:rPr lang="en-US" sz="2200" dirty="0" smtClean="0"/>
              <a:t>Lubricate the piston seal and install in the bore.</a:t>
            </a:r>
          </a:p>
          <a:p>
            <a:pPr lvl="1"/>
            <a:r>
              <a:rPr lang="en-US" sz="2200" dirty="0" smtClean="0"/>
              <a:t>Install the boot and the piston in the caliper </a:t>
            </a:r>
          </a:p>
          <a:p>
            <a:pPr lvl="1"/>
            <a:r>
              <a:rPr lang="en-US" sz="2200" dirty="0" smtClean="0"/>
              <a:t>Clean and lubricate hardware and install pads </a:t>
            </a:r>
          </a:p>
          <a:p>
            <a:pPr lvl="1"/>
            <a:endParaRPr lang="en-US" sz="2000" dirty="0"/>
          </a:p>
        </p:txBody>
      </p:sp>
    </p:spTree>
    <p:extLst>
      <p:ext uri="{BB962C8B-B14F-4D97-AF65-F5344CB8AC3E}">
        <p14:creationId xmlns:p14="http://schemas.microsoft.com/office/powerpoint/2010/main" val="52269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SERVING DISC BRAKE </a:t>
            </a:r>
            <a:r>
              <a:rPr lang="en-US" dirty="0" smtClean="0">
                <a:latin typeface="+mj-lt"/>
              </a:rPr>
              <a:t>CALIPERS (2 OF 3)</a:t>
            </a:r>
            <a:endParaRPr lang="en-US" dirty="0">
              <a:latin typeface="+mj-lt"/>
            </a:endParaRPr>
          </a:p>
        </p:txBody>
      </p:sp>
      <p:sp>
        <p:nvSpPr>
          <p:cNvPr id="3" name="Content Placeholder 2"/>
          <p:cNvSpPr>
            <a:spLocks noGrp="1"/>
          </p:cNvSpPr>
          <p:nvPr>
            <p:ph idx="1"/>
          </p:nvPr>
        </p:nvSpPr>
        <p:spPr/>
        <p:txBody>
          <a:bodyPr/>
          <a:lstStyle/>
          <a:p>
            <a:r>
              <a:rPr lang="en-US" dirty="0" smtClean="0"/>
              <a:t>Caliper Mount Service</a:t>
            </a:r>
          </a:p>
          <a:p>
            <a:pPr lvl="1"/>
            <a:r>
              <a:rPr lang="en-US" dirty="0"/>
              <a:t>The </a:t>
            </a:r>
            <a:r>
              <a:rPr lang="en-US" dirty="0" smtClean="0"/>
              <a:t>sliding surfaces of </a:t>
            </a:r>
            <a:r>
              <a:rPr lang="en-US" dirty="0"/>
              <a:t>the caliper support should be cleaned with a wire </a:t>
            </a:r>
            <a:r>
              <a:rPr lang="en-US" dirty="0" smtClean="0"/>
              <a:t>brush and </a:t>
            </a:r>
            <a:r>
              <a:rPr lang="en-US" dirty="0"/>
              <a:t>coated with a synthetic grease or </a:t>
            </a:r>
            <a:r>
              <a:rPr lang="en-US" dirty="0" err="1"/>
              <a:t>antiseize</a:t>
            </a:r>
            <a:r>
              <a:rPr lang="en-US" dirty="0"/>
              <a:t> compound </a:t>
            </a:r>
            <a:r>
              <a:rPr lang="en-US" dirty="0" smtClean="0"/>
              <a:t>according to </a:t>
            </a:r>
            <a:r>
              <a:rPr lang="en-US" dirty="0"/>
              <a:t>manufacturer’s recommendations</a:t>
            </a:r>
            <a:r>
              <a:rPr lang="en-US" dirty="0" smtClean="0"/>
              <a:t>.</a:t>
            </a:r>
          </a:p>
          <a:p>
            <a:pPr lvl="1"/>
            <a:r>
              <a:rPr lang="en-US" dirty="0"/>
              <a:t>As the vehicle ages and the brakes are used thousands of </a:t>
            </a:r>
            <a:r>
              <a:rPr lang="en-US" dirty="0" smtClean="0"/>
              <a:t>times, these </a:t>
            </a:r>
            <a:r>
              <a:rPr lang="en-US" dirty="0"/>
              <a:t>abutments (pads) can wear, causing too much clearance </a:t>
            </a:r>
            <a:r>
              <a:rPr lang="en-US" dirty="0" smtClean="0"/>
              <a:t>between the </a:t>
            </a:r>
            <a:r>
              <a:rPr lang="en-US" dirty="0"/>
              <a:t>caliper and the mounting</a:t>
            </a:r>
            <a:r>
              <a:rPr lang="en-US" dirty="0" smtClean="0"/>
              <a:t>.</a:t>
            </a:r>
          </a:p>
          <a:p>
            <a:pPr lvl="1"/>
            <a:r>
              <a:rPr lang="en-US" dirty="0" smtClean="0"/>
              <a:t>This may require replacement of </a:t>
            </a:r>
            <a:r>
              <a:rPr lang="en-US" dirty="0"/>
              <a:t>the entire steering knuckle or caliper mount.</a:t>
            </a:r>
            <a:endParaRPr lang="en-US" dirty="0"/>
          </a:p>
        </p:txBody>
      </p:sp>
    </p:spTree>
    <p:extLst>
      <p:ext uri="{BB962C8B-B14F-4D97-AF65-F5344CB8AC3E}">
        <p14:creationId xmlns:p14="http://schemas.microsoft.com/office/powerpoint/2010/main" val="20904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SERVING DISC BRAKE </a:t>
            </a:r>
            <a:r>
              <a:rPr lang="en-US" dirty="0" smtClean="0">
                <a:latin typeface="+mj-lt"/>
              </a:rPr>
              <a:t>CALIPERS (3 OF 3)</a:t>
            </a:r>
            <a:endParaRPr lang="en-US" dirty="0">
              <a:latin typeface="+mj-lt"/>
            </a:endParaRPr>
          </a:p>
        </p:txBody>
      </p:sp>
      <p:sp>
        <p:nvSpPr>
          <p:cNvPr id="3" name="Content Placeholder 2"/>
          <p:cNvSpPr>
            <a:spLocks noGrp="1"/>
          </p:cNvSpPr>
          <p:nvPr>
            <p:ph idx="1"/>
          </p:nvPr>
        </p:nvSpPr>
        <p:spPr/>
        <p:txBody>
          <a:bodyPr/>
          <a:lstStyle/>
          <a:p>
            <a:r>
              <a:rPr lang="en-US" sz="2400" dirty="0" smtClean="0"/>
              <a:t>Rotating Pistons Back into the Caliper</a:t>
            </a:r>
          </a:p>
          <a:p>
            <a:pPr lvl="1"/>
            <a:r>
              <a:rPr lang="en-US" sz="2000" dirty="0" smtClean="0"/>
              <a:t>A special tool is used to </a:t>
            </a:r>
            <a:r>
              <a:rPr lang="en-US" sz="2000" dirty="0"/>
              <a:t>rotate the piston back into the brake calipers</a:t>
            </a:r>
            <a:r>
              <a:rPr lang="en-US" sz="2000" dirty="0" smtClean="0"/>
              <a:t>.</a:t>
            </a:r>
          </a:p>
          <a:p>
            <a:pPr lvl="1"/>
            <a:r>
              <a:rPr lang="en-US" sz="2000" dirty="0" smtClean="0"/>
              <a:t>Follow manufactures instructions for proper clearance and piston location.</a:t>
            </a:r>
          </a:p>
          <a:p>
            <a:r>
              <a:rPr lang="en-US" sz="2400" dirty="0" smtClean="0"/>
              <a:t>Test Drive After Brake Replacement</a:t>
            </a:r>
          </a:p>
          <a:p>
            <a:pPr lvl="1"/>
            <a:r>
              <a:rPr lang="en-US" sz="2000" dirty="0" smtClean="0"/>
              <a:t>After installing </a:t>
            </a:r>
            <a:r>
              <a:rPr lang="en-US" sz="2000" dirty="0"/>
              <a:t>replacement disc brake pads or any other brake </a:t>
            </a:r>
            <a:r>
              <a:rPr lang="en-US" sz="2000" dirty="0" smtClean="0"/>
              <a:t>work, depress </a:t>
            </a:r>
            <a:r>
              <a:rPr lang="en-US" sz="2000" dirty="0"/>
              <a:t>the brake pedal several times before driving the vehicle</a:t>
            </a:r>
            <a:r>
              <a:rPr lang="en-US" sz="2000" dirty="0" smtClean="0"/>
              <a:t>.</a:t>
            </a:r>
          </a:p>
          <a:p>
            <a:r>
              <a:rPr lang="en-US" sz="2400" dirty="0" smtClean="0"/>
              <a:t>Bedding-in Replacement Brake Pads</a:t>
            </a:r>
          </a:p>
          <a:p>
            <a:pPr lvl="1"/>
            <a:r>
              <a:rPr lang="en-US" sz="2000" dirty="0"/>
              <a:t>This break-in procedure helps the replacement pads to </a:t>
            </a:r>
            <a:r>
              <a:rPr lang="en-US" sz="2000" dirty="0" smtClean="0"/>
              <a:t>conform to </a:t>
            </a:r>
            <a:r>
              <a:rPr lang="en-US" sz="2000" dirty="0"/>
              <a:t>the rotor and helps cure the resins used in the </a:t>
            </a:r>
            <a:r>
              <a:rPr lang="en-US" sz="2000" dirty="0" smtClean="0"/>
              <a:t>manufacture of </a:t>
            </a:r>
            <a:r>
              <a:rPr lang="en-US" sz="2000" dirty="0"/>
              <a:t>the pads.</a:t>
            </a:r>
            <a:endParaRPr lang="en-US" sz="2000" dirty="0"/>
          </a:p>
        </p:txBody>
      </p:sp>
    </p:spTree>
    <p:extLst>
      <p:ext uri="{BB962C8B-B14F-4D97-AF65-F5344CB8AC3E}">
        <p14:creationId xmlns:p14="http://schemas.microsoft.com/office/powerpoint/2010/main" val="270065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106.16 Removing the square-cut O-ring seal from the caliper bore. Use a wooden or plastic tool to prevent damage to the seal groove</a:t>
            </a:r>
            <a:endParaRPr lang="en-US" dirty="0"/>
          </a:p>
        </p:txBody>
      </p:sp>
      <p:pic>
        <p:nvPicPr>
          <p:cNvPr id="3" name="Picture 2" descr="A diagram shows the removal of a square-cut O-ring seal from the caliper bore using a plastic trim stic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7874" y="1981200"/>
            <a:ext cx="3548253" cy="381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5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106.17 Some manufacturers recommend cleaning the inside of the caliper bore using a honing tool as shown. </a:t>
            </a:r>
            <a:endParaRPr lang="en-US" sz="2400" dirty="0"/>
          </a:p>
        </p:txBody>
      </p:sp>
      <p:pic>
        <p:nvPicPr>
          <p:cNvPr id="3" name="Picture 2" descr="A figure shows the honing of the caliper bore with a special tool to remove any surface rust or corros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9596" y="2362200"/>
            <a:ext cx="3318004" cy="332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06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DIAGNOSTIC PROCEDURES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a:t>The first step is to verify the customer complaint</a:t>
            </a:r>
            <a:r>
              <a:rPr lang="en-US" sz="2400" dirty="0" smtClean="0"/>
              <a:t>.</a:t>
            </a:r>
          </a:p>
          <a:p>
            <a:r>
              <a:rPr lang="en-US" sz="2400" dirty="0"/>
              <a:t>Check the brake pedal height and verify proper operation</a:t>
            </a:r>
            <a:r>
              <a:rPr lang="en-US" sz="2400" dirty="0" smtClean="0"/>
              <a:t>.</a:t>
            </a:r>
          </a:p>
          <a:p>
            <a:r>
              <a:rPr lang="en-US" sz="2400" dirty="0"/>
              <a:t>Safely hoist the vehicle and remove the </a:t>
            </a:r>
            <a:r>
              <a:rPr lang="en-US" sz="2400" dirty="0" smtClean="0"/>
              <a:t>wheels</a:t>
            </a:r>
            <a:r>
              <a:rPr lang="en-US" sz="2400" dirty="0"/>
              <a:t> </a:t>
            </a:r>
            <a:r>
              <a:rPr lang="en-US" sz="2400" dirty="0" smtClean="0"/>
              <a:t>and visually inspect the system.</a:t>
            </a:r>
          </a:p>
          <a:p>
            <a:r>
              <a:rPr lang="en-US" sz="2400" dirty="0"/>
              <a:t>Remove disc brake calipers and check the disc brake </a:t>
            </a:r>
            <a:r>
              <a:rPr lang="en-US" sz="2400" dirty="0" smtClean="0"/>
              <a:t>pads for </a:t>
            </a:r>
            <a:r>
              <a:rPr lang="en-US" sz="2400" dirty="0"/>
              <a:t>proper lining thickness and check for cracks or </a:t>
            </a:r>
            <a:r>
              <a:rPr lang="en-US" sz="2400" dirty="0" smtClean="0"/>
              <a:t>other damage.</a:t>
            </a:r>
          </a:p>
          <a:p>
            <a:r>
              <a:rPr lang="en-US" sz="2400" dirty="0"/>
              <a:t>Replace all components that do not meet </a:t>
            </a:r>
            <a:r>
              <a:rPr lang="en-US" sz="2400" dirty="0" smtClean="0"/>
              <a:t>factory specifications.</a:t>
            </a:r>
          </a:p>
          <a:p>
            <a:r>
              <a:rPr lang="en-US" sz="2400" dirty="0" smtClean="0"/>
              <a:t>Verify the repair.</a:t>
            </a:r>
            <a:endParaRPr lang="en-US" sz="2400"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106.18 Installing a new piston seal. Never reuse old rubber parts. A caliper overhaul kit includes just two items: the square-cut piston seal O-ring and dust boot</a:t>
            </a:r>
            <a:endParaRPr lang="en-US" dirty="0"/>
          </a:p>
        </p:txBody>
      </p:sp>
      <p:pic>
        <p:nvPicPr>
          <p:cNvPr id="3" name="Picture 2" descr="A figure shows a technician installing a fresh piston seal in the groove inside the caliper bore by ha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2419" y="1981200"/>
            <a:ext cx="3922906" cy="414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5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106.19 Brake assembly fluid or clean brake fluid from a sealed container can be used to lubricate the caliper seal and caliper pistons before assembly</a:t>
            </a:r>
            <a:endParaRPr lang="en-US" dirty="0"/>
          </a:p>
        </p:txBody>
      </p:sp>
      <p:pic>
        <p:nvPicPr>
          <p:cNvPr id="3" name="Picture 2" descr="A photo shows a can of brake assembly flui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67885" y="1905000"/>
            <a:ext cx="2214267" cy="402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27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106.20 Installing the caliper piston. Many calipers require that the dust boot be installed in the groove of the piston and/or caliper before installing the piston</a:t>
            </a:r>
            <a:endParaRPr lang="en-US" dirty="0"/>
          </a:p>
        </p:txBody>
      </p:sp>
      <p:pic>
        <p:nvPicPr>
          <p:cNvPr id="3" name="Picture 2" descr="A figure shows a dust boot installed inside the piston/caliper groov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4644" y="1905000"/>
            <a:ext cx="4427909" cy="417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81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106.21 Installing a piston into a caliper. Sometimes a C-clamp is needed to install the piston. Both the piston and the piston seal should be coated in clean brake fluid before assembly</a:t>
            </a:r>
            <a:endParaRPr lang="en-US" dirty="0"/>
          </a:p>
        </p:txBody>
      </p:sp>
      <p:pic>
        <p:nvPicPr>
          <p:cNvPr id="3" name="Picture 2" descr="A figure shows a technician using the handle of a hammer to fix the piston and dust boot in the caliper bod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0741" y="1905000"/>
            <a:ext cx="2729678" cy="381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85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106.22 Seating the dust boot into the caliper housing using a special plastic seating tool </a:t>
            </a:r>
            <a:endParaRPr lang="en-US" dirty="0"/>
          </a:p>
        </p:txBody>
      </p:sp>
      <p:pic>
        <p:nvPicPr>
          <p:cNvPr id="3" name="Picture 2" descr="A figure shows a technician using a plastic mallet on a special plastic seating tool to place the dust boot inside the caliper housin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0358" y="1888708"/>
            <a:ext cx="4143284" cy="443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86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106.23 All rubber bushings should be lubricated with silicone brake grease for proper operation</a:t>
            </a:r>
            <a:endParaRPr lang="en-US" dirty="0"/>
          </a:p>
        </p:txBody>
      </p:sp>
      <p:pic>
        <p:nvPicPr>
          <p:cNvPr id="3" name="Picture 2" descr="The figure shows a disassembled caliper with the following parts:&#10;• Bolt boots seat over mounting bolts, which in turn are installed inside the caliper body through bushings and sleeves.&#10;• Bleeder screws are also installed on the body.&#10;• A piston seal, piston, and dust boot are seated inside the caliper body on which the inboard and outboard brake pads are seated. A wear sensor is mounted on the outboard brake pad.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04" y="1781024"/>
            <a:ext cx="5760792" cy="454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41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106.24 (a) Using a screwdriver to force the outboard pad into proper position before bending the retaining tabs. (b) Use two hammers to bend the tab where it extends through the hole in the caliper body</a:t>
            </a:r>
            <a:endParaRPr lang="en-US" sz="2000" dirty="0"/>
          </a:p>
        </p:txBody>
      </p:sp>
      <p:pic>
        <p:nvPicPr>
          <p:cNvPr id="3" name="Picture 2" descr="A figure shows a technician using a screwdriver to attach the outboard pad correctly to the calip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656" y="2514600"/>
            <a:ext cx="4022524" cy="3058953"/>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A figure shows a mallet used to drive a ball-peen hammer to bend a retaining tab through 45 degrees when the tab extends out from the body of the calipe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67720" y="1955090"/>
            <a:ext cx="4022525" cy="361846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67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106.25 Often, a hammer is necessary to bend the retainer flange to make certain that the pads fit tightly to the caliper. If the pads are loose, a “click” may be heard every time the brakes are depressed.</a:t>
            </a:r>
            <a:endParaRPr lang="en-US" dirty="0"/>
          </a:p>
        </p:txBody>
      </p:sp>
      <p:pic>
        <p:nvPicPr>
          <p:cNvPr id="3" name="Picture 2" descr="The first diagram illustrates the different parts of a caliper and shows zero clearance allowed for the outboard shoe retaining flange:&#10;• Outboard shoe retaining flange;&#10;• Outboard shoe reaction flange;&#10;• Caliper machined ways; &#10;The second diagram shows the use of a hammer to bend the outboard shoe retaining flange to fit the pads tightly in the calipe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7073" y="2362200"/>
            <a:ext cx="3509854" cy="358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5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parts come in a typical one-piston caliper overhaul kit?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square</a:t>
            </a:r>
            <a:r>
              <a:rPr lang="en-US" sz="4000" dirty="0" smtClean="0">
                <a:solidFill>
                  <a:srgbClr val="000000"/>
                </a:solidFill>
              </a:rPr>
              <a:t>-cut O-ring and a dust boot.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VISUAL INSPECTION</a:t>
            </a:r>
            <a:endParaRPr lang="en-US" dirty="0">
              <a:latin typeface="+mj-lt"/>
            </a:endParaRPr>
          </a:p>
        </p:txBody>
      </p:sp>
      <p:sp>
        <p:nvSpPr>
          <p:cNvPr id="3" name="Content Placeholder 2"/>
          <p:cNvSpPr>
            <a:spLocks noGrp="1"/>
          </p:cNvSpPr>
          <p:nvPr>
            <p:ph idx="1"/>
          </p:nvPr>
        </p:nvSpPr>
        <p:spPr/>
        <p:txBody>
          <a:bodyPr/>
          <a:lstStyle/>
          <a:p>
            <a:r>
              <a:rPr lang="en-US" dirty="0"/>
              <a:t>Even with operating wear-indicating sensors, a thorough visual </a:t>
            </a:r>
            <a:r>
              <a:rPr lang="en-US" dirty="0" smtClean="0"/>
              <a:t>inspection is </a:t>
            </a:r>
            <a:r>
              <a:rPr lang="en-US" dirty="0"/>
              <a:t>very important.</a:t>
            </a:r>
            <a:endParaRPr lang="en-US" dirty="0" smtClean="0"/>
          </a:p>
          <a:p>
            <a:r>
              <a:rPr lang="en-US" dirty="0" smtClean="0"/>
              <a:t>A </a:t>
            </a:r>
            <a:r>
              <a:rPr lang="en-US" dirty="0"/>
              <a:t>thorough visual inspection can only be accomplished by </a:t>
            </a:r>
            <a:r>
              <a:rPr lang="en-US" dirty="0" smtClean="0"/>
              <a:t>removing the </a:t>
            </a:r>
            <a:r>
              <a:rPr lang="en-US" dirty="0"/>
              <a:t>friction pads</a:t>
            </a:r>
            <a:r>
              <a:rPr lang="en-US" dirty="0" smtClean="0"/>
              <a:t>.</a:t>
            </a:r>
          </a:p>
          <a:p>
            <a:r>
              <a:rPr lang="en-US" dirty="0" smtClean="0"/>
              <a:t>Uneven pad wear may be an indication the caliper is not applying even pressure.</a:t>
            </a:r>
          </a:p>
          <a:p>
            <a:endParaRPr lang="en-US" dirty="0"/>
          </a:p>
        </p:txBody>
      </p:sp>
    </p:spTree>
    <p:extLst>
      <p:ext uri="{BB962C8B-B14F-4D97-AF65-F5344CB8AC3E}">
        <p14:creationId xmlns:p14="http://schemas.microsoft.com/office/powerpoint/2010/main" val="328790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257" y="1371600"/>
            <a:ext cx="5876925"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106.26 A loaded caliper includes all hardware and shims with the correct pads all in one convenient package, ready to install on the vehicle</a:t>
            </a:r>
            <a:endParaRPr lang="en-US" dirty="0"/>
          </a:p>
        </p:txBody>
      </p:sp>
      <p:pic>
        <p:nvPicPr>
          <p:cNvPr id="3" name="Picture 2" descr="A photo shows an assembled and ready-to-install caliper with all the necessary elements such as pads and shim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3799" y="1905000"/>
            <a:ext cx="5116402" cy="417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1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106.27 Floating calipers must be able to slide during normal operation. Therefore, there must be clearance between the caliper and the caliper mounting pads (abutments).</a:t>
            </a:r>
            <a:endParaRPr lang="en-US" dirty="0"/>
          </a:p>
        </p:txBody>
      </p:sp>
      <p:pic>
        <p:nvPicPr>
          <p:cNvPr id="3" name="Picture 2" descr="The diagram shows a caliper with caliper mounting pads (abutments) in different angles with the necessary clearances for correct operation. Minimum clearance of 0.12 inches to allow the caliper to slide during normal operation. The clearance cannot be greater than 0.15 or the caliper will make a clucking noise when brakes are appli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5212" y="2362200"/>
            <a:ext cx="3788866" cy="34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6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106.28 Using an air-powered sanding disc to clean the caliper mount pads</a:t>
            </a:r>
            <a:endParaRPr lang="en-US" dirty="0"/>
          </a:p>
        </p:txBody>
      </p:sp>
      <p:pic>
        <p:nvPicPr>
          <p:cNvPr id="3" name="Picture 2" descr="A photo shows a technician cleaning caliper mount pads with an air-powered sanding disc.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1203" y="1600200"/>
            <a:ext cx="5636823" cy="438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4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106.29 Determine which face of the special tool best fits the holes or slots in the piston. Sometimes needle-nose pliers can be used to rotate the piston back into the caliper </a:t>
            </a:r>
            <a:r>
              <a:rPr lang="en-US" dirty="0" smtClean="0">
                <a:latin typeface="Arial (Headings)"/>
              </a:rPr>
              <a:t>bore</a:t>
            </a:r>
            <a:endParaRPr lang="en-US" dirty="0"/>
          </a:p>
        </p:txBody>
      </p:sp>
      <p:pic>
        <p:nvPicPr>
          <p:cNvPr id="3" name="Picture 2" descr="A figure shows the use of special tool with a 3 by 8 inches extension to adjust the correct clearance between the piston and the caliper bore. The figure also shows the magnified view of a piston head and typical piston shap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180" y="2209800"/>
            <a:ext cx="4911399" cy="374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548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914525"/>
            <a:ext cx="59245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55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106.30 Note the twisted flexible brake line. This was caught by an automotive instructor before the brake work on the vehicle was completed.</a:t>
            </a:r>
            <a:endParaRPr lang="en-US" dirty="0"/>
          </a:p>
        </p:txBody>
      </p:sp>
      <p:pic>
        <p:nvPicPr>
          <p:cNvPr id="3" name="Picture 2" descr="A photo shows a twisted flexible brake line that fits into the calip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967" y="1981200"/>
            <a:ext cx="5579719" cy="387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62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SQUEAL CORRECTION</a:t>
            </a:r>
            <a:endParaRPr lang="en-US" dirty="0">
              <a:latin typeface="+mj-lt"/>
            </a:endParaRPr>
          </a:p>
        </p:txBody>
      </p:sp>
      <p:sp>
        <p:nvSpPr>
          <p:cNvPr id="3" name="Content Placeholder 2"/>
          <p:cNvSpPr>
            <a:spLocks noGrp="1"/>
          </p:cNvSpPr>
          <p:nvPr>
            <p:ph idx="1"/>
          </p:nvPr>
        </p:nvSpPr>
        <p:spPr/>
        <p:txBody>
          <a:bodyPr/>
          <a:lstStyle/>
          <a:p>
            <a:r>
              <a:rPr lang="en-US" sz="2700" dirty="0" smtClean="0"/>
              <a:t>Causes of Brake Squeal</a:t>
            </a:r>
          </a:p>
          <a:p>
            <a:pPr lvl="1"/>
            <a:r>
              <a:rPr lang="en-US" sz="2300" dirty="0" smtClean="0"/>
              <a:t>Disc brake squeal is caused by the movement (vibration) of brake components. The noise is transmitted through the air.</a:t>
            </a:r>
          </a:p>
          <a:p>
            <a:r>
              <a:rPr lang="en-US" sz="2700" dirty="0" smtClean="0"/>
              <a:t>Correcting Disc Brake Squeal</a:t>
            </a:r>
          </a:p>
          <a:p>
            <a:pPr lvl="1"/>
            <a:r>
              <a:rPr lang="en-US" sz="2300" dirty="0"/>
              <a:t>Keep the disc brake pads clean</a:t>
            </a:r>
            <a:r>
              <a:rPr lang="en-US" sz="2300" dirty="0" smtClean="0"/>
              <a:t>.</a:t>
            </a:r>
          </a:p>
          <a:p>
            <a:pPr lvl="1"/>
            <a:r>
              <a:rPr lang="en-US" sz="2300" dirty="0"/>
              <a:t>Use factory-type clips and anti-squeal shims</a:t>
            </a:r>
            <a:r>
              <a:rPr lang="en-US" sz="2300" dirty="0" smtClean="0"/>
              <a:t>.</a:t>
            </a:r>
          </a:p>
          <a:p>
            <a:pPr lvl="1"/>
            <a:r>
              <a:rPr lang="en-US" sz="2300" dirty="0"/>
              <a:t>Lubricate all caliper slide points as per </a:t>
            </a:r>
            <a:r>
              <a:rPr lang="en-US" sz="2300" dirty="0" smtClean="0"/>
              <a:t>manufacturer’s recommendation.</a:t>
            </a:r>
          </a:p>
          <a:p>
            <a:pPr lvl="1"/>
            <a:r>
              <a:rPr lang="en-US" sz="2300" dirty="0"/>
              <a:t>Machine the brake rotor as little as possible and with </a:t>
            </a:r>
            <a:r>
              <a:rPr lang="en-US" sz="2300" dirty="0" smtClean="0"/>
              <a:t>the correct </a:t>
            </a:r>
            <a:r>
              <a:rPr lang="en-US" sz="2300" dirty="0"/>
              <a:t>surface finish.</a:t>
            </a:r>
            <a:endParaRPr lang="en-US" sz="2300" dirty="0"/>
          </a:p>
        </p:txBody>
      </p:sp>
    </p:spTree>
    <p:extLst>
      <p:ext uri="{BB962C8B-B14F-4D97-AF65-F5344CB8AC3E}">
        <p14:creationId xmlns:p14="http://schemas.microsoft.com/office/powerpoint/2010/main" val="405725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106.31 For best braking performance, purchase replacement disc brake pads that include all clips and shims specified by the vehicle  manufacturer.</a:t>
            </a:r>
            <a:endParaRPr lang="en-US" dirty="0"/>
          </a:p>
        </p:txBody>
      </p:sp>
      <p:pic>
        <p:nvPicPr>
          <p:cNvPr id="3" name="Picture 2" descr="A photo shows multiple spare disc brake pads with clips and shim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0477" y="2133600"/>
            <a:ext cx="3383046" cy="3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13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106-1</a:t>
            </a:r>
            <a:r>
              <a:rPr lang="en-US" sz="2400" b="0" dirty="0">
                <a:latin typeface="+mj-lt"/>
              </a:rPr>
              <a:t>The causes of brake noise can have many reasons </a:t>
            </a:r>
            <a:r>
              <a:rPr lang="en-US" sz="2400" b="0" dirty="0" smtClean="0">
                <a:latin typeface="+mj-lt"/>
              </a:rPr>
              <a:t>and corrections</a:t>
            </a:r>
            <a:r>
              <a:rPr lang="en-US" sz="2400" b="0" dirty="0">
                <a:latin typeface="+mj-lt"/>
              </a:rPr>
              <a:t>.</a:t>
            </a:r>
            <a:endParaRPr lang="en-US" sz="2400"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24000"/>
            <a:ext cx="58674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13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106.1 Minimum thickness for various types of disc brake pads. Pad wear sensors often make a “chirping” sound when the vehicle is moving if the pads are worn.</a:t>
            </a:r>
            <a:endParaRPr lang="en-US" dirty="0"/>
          </a:p>
        </p:txBody>
      </p:sp>
      <p:pic>
        <p:nvPicPr>
          <p:cNvPr id="5" name="Picture 2" descr="A figure illustrates that bonded linings on disk brake pads must have a minimum thickness of one eighth of an inch while riveted linings on disk brake pads should have a minimum thickness of one sixteenth of an inch. If the notch on the linings is no longer visible, the lining must be replaced.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53243" y="1905000"/>
            <a:ext cx="4437514" cy="398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106.32 Notice the beveled pads. The shape of the pad helps reduce brake noise</a:t>
            </a:r>
            <a:endParaRPr lang="en-US" dirty="0"/>
          </a:p>
        </p:txBody>
      </p:sp>
      <p:pic>
        <p:nvPicPr>
          <p:cNvPr id="3" name="Picture 2" descr="A figure shows an inboard and an outboard brake pad that are bevel shaped. A wear indicator on the outboard pad is also show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9524" y="1753510"/>
            <a:ext cx="4044953" cy="45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7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brake pad shims and clips?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prevent unwanted brake noise and squeal</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SYMPTOM GUIDE</a:t>
            </a:r>
            <a:endParaRPr lang="en-US" dirty="0">
              <a:latin typeface="+mj-lt"/>
            </a:endParaRPr>
          </a:p>
        </p:txBody>
      </p:sp>
      <p:sp>
        <p:nvSpPr>
          <p:cNvPr id="3" name="Content Placeholder 2"/>
          <p:cNvSpPr>
            <a:spLocks noGrp="1"/>
          </p:cNvSpPr>
          <p:nvPr>
            <p:ph idx="1"/>
          </p:nvPr>
        </p:nvSpPr>
        <p:spPr/>
        <p:txBody>
          <a:bodyPr/>
          <a:lstStyle/>
          <a:p>
            <a:r>
              <a:rPr lang="en-US" dirty="0" smtClean="0"/>
              <a:t>Pulls to one side during breaking.</a:t>
            </a:r>
          </a:p>
          <a:p>
            <a:r>
              <a:rPr lang="en-US" dirty="0" smtClean="0"/>
              <a:t>Brake roughness or chatter (pedal pulsates)</a:t>
            </a:r>
          </a:p>
          <a:p>
            <a:r>
              <a:rPr lang="en-US" dirty="0" smtClean="0"/>
              <a:t>Excessive pedal effort</a:t>
            </a:r>
          </a:p>
          <a:p>
            <a:r>
              <a:rPr lang="en-US" dirty="0" smtClean="0"/>
              <a:t>Excessive Pedal travel</a:t>
            </a:r>
          </a:p>
          <a:p>
            <a:r>
              <a:rPr lang="en-US" dirty="0" smtClean="0"/>
              <a:t>Dragging brakes</a:t>
            </a:r>
          </a:p>
          <a:p>
            <a:r>
              <a:rPr lang="en-US" dirty="0" smtClean="0"/>
              <a:t>Front disc brakes very sensitive to light application</a:t>
            </a:r>
          </a:p>
          <a:p>
            <a:r>
              <a:rPr lang="en-US" dirty="0" smtClean="0"/>
              <a:t>Rear drum brakes skidding under heavy application</a:t>
            </a:r>
          </a:p>
          <a:p>
            <a:endParaRPr lang="en-US" dirty="0" smtClean="0"/>
          </a:p>
          <a:p>
            <a:endParaRPr lang="en-US" dirty="0"/>
          </a:p>
        </p:txBody>
      </p:sp>
    </p:spTree>
    <p:extLst>
      <p:ext uri="{BB962C8B-B14F-4D97-AF65-F5344CB8AC3E}">
        <p14:creationId xmlns:p14="http://schemas.microsoft.com/office/powerpoint/2010/main" val="334363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68959"/>
            <a:ext cx="4872037" cy="501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90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106.33 The screwdriver blade is used to keep the piston applied to allow self-adjustment to occur when the brake pedal is released</a:t>
            </a:r>
            <a:endParaRPr lang="en-US" dirty="0"/>
          </a:p>
        </p:txBody>
      </p:sp>
      <p:pic>
        <p:nvPicPr>
          <p:cNvPr id="3" name="Picture 2" descr="A figure shows a screwdriver used to push the piston onto the rotor as the brake pedal is released. An enlarge view shows the screwdriver wedging the piston, pad, lining, and boot on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2106" y="1828800"/>
            <a:ext cx="3444672" cy="417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8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248400"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38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106.34 (a) A brake pressure tester. (b) The small “pads” can be placed between the caliper piston and the rotor to check for applied pressure and inserted between the caliper and the rotor on the outside of the rotor to test the pressure—the pressure should be the same if the caliper is able to slide on its pins or slides</a:t>
            </a:r>
            <a:endParaRPr lang="en-US" sz="1800" dirty="0"/>
          </a:p>
        </p:txBody>
      </p:sp>
      <p:pic>
        <p:nvPicPr>
          <p:cNvPr id="3" name="Picture 2" descr="A photo shows two brake pressure testers with dial gauges. &#1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1968" y="3126197"/>
            <a:ext cx="3886200" cy="2157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hoto shows the pads that are attached to the pressure gauges. These pads are inserted between different parts of the caliper to check if the caliper or the caliper slide is stu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4785" y="2743200"/>
            <a:ext cx="3886199" cy="253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9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latin typeface="+mj-lt"/>
              </a:rPr>
              <a:t>DISC BRAKE SERVICE</a:t>
            </a:r>
            <a:endParaRPr lang="en-US" sz="4000" dirty="0">
              <a:latin typeface="+mj-l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583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1. </a:t>
            </a:r>
            <a:r>
              <a:rPr lang="en-US" sz="2400" b="0" dirty="0">
                <a:latin typeface="+mj-lt"/>
              </a:rPr>
              <a:t>Use a hex wrench to remove the caliper mounting bolts.</a:t>
            </a:r>
            <a:endParaRPr lang="en-US" sz="2400" dirty="0">
              <a:latin typeface="+mj-lt"/>
            </a:endParaRPr>
          </a:p>
        </p:txBody>
      </p:sp>
      <p:pic>
        <p:nvPicPr>
          <p:cNvPr id="3" name="Picture 2" descr="A photo shows a hexagonal wrench being used to remove caliper mounting bolts.&#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6" y="1680703"/>
            <a:ext cx="6040388" cy="45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6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106.2 This cracked disc brake pad must be replaced even though it is thicker than the minimum allowed by the vehicle manufacturer</a:t>
            </a:r>
            <a:endParaRPr lang="en-US" sz="2400" dirty="0">
              <a:latin typeface="+mj-lt"/>
            </a:endParaRPr>
          </a:p>
        </p:txBody>
      </p:sp>
      <p:pic>
        <p:nvPicPr>
          <p:cNvPr id="6" name="Picture 2" descr="A photo shows cracks on a disc brake pa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5661" y="2057400"/>
            <a:ext cx="7961760" cy="396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2. </a:t>
            </a:r>
            <a:r>
              <a:rPr lang="en-US" sz="2400" b="0" dirty="0">
                <a:latin typeface="+mj-lt"/>
              </a:rPr>
              <a:t>Remove the caliper and pads from the brake rotor</a:t>
            </a:r>
            <a:r>
              <a:rPr lang="en-US" b="0" dirty="0"/>
              <a:t>.</a:t>
            </a:r>
            <a:endParaRPr lang="en-US" dirty="0"/>
          </a:p>
        </p:txBody>
      </p:sp>
      <p:pic>
        <p:nvPicPr>
          <p:cNvPr id="3" name="Picture 2" descr="A photo shows a technician disengaging the caliper and pads from the brak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6" cy="453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5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3. </a:t>
            </a:r>
            <a:r>
              <a:rPr lang="en-US" sz="2400" b="0" dirty="0">
                <a:latin typeface="+mj-lt"/>
              </a:rPr>
              <a:t>Remove the brake pads from the caliper</a:t>
            </a:r>
            <a:endParaRPr lang="en-US" sz="2400" dirty="0">
              <a:latin typeface="+mj-lt"/>
            </a:endParaRPr>
          </a:p>
        </p:txBody>
      </p:sp>
      <p:pic>
        <p:nvPicPr>
          <p:cNvPr id="3" name="Picture 2" descr="A photo shows a technician separating the brake pads from the calip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6" cy="453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8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 </a:t>
            </a:r>
            <a:r>
              <a:rPr lang="en-US" sz="2400" b="0" dirty="0">
                <a:latin typeface="+mj-lt"/>
              </a:rPr>
              <a:t>Hang the caliper with wire or a hook. Do not let the </a:t>
            </a:r>
            <a:r>
              <a:rPr lang="en-US" sz="2400" b="0" dirty="0" smtClean="0">
                <a:latin typeface="+mj-lt"/>
              </a:rPr>
              <a:t>caliper hang </a:t>
            </a:r>
            <a:r>
              <a:rPr lang="en-US" sz="2400" b="0" dirty="0">
                <a:latin typeface="+mj-lt"/>
              </a:rPr>
              <a:t>from the brake hose.</a:t>
            </a:r>
            <a:endParaRPr lang="en-US" sz="2400" dirty="0">
              <a:latin typeface="+mj-lt"/>
            </a:endParaRPr>
          </a:p>
        </p:txBody>
      </p:sp>
      <p:pic>
        <p:nvPicPr>
          <p:cNvPr id="3" name="Picture 2" descr="A photo shows a hanger used to support the weight of a calip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5" cy="453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05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5. </a:t>
            </a:r>
            <a:r>
              <a:rPr lang="en-US" sz="2400" b="0" dirty="0">
                <a:latin typeface="+mj-lt"/>
              </a:rPr>
              <a:t>Measure the rotor thickness and machine or replace, </a:t>
            </a:r>
            <a:r>
              <a:rPr lang="en-US" sz="2400" b="0" dirty="0" smtClean="0">
                <a:latin typeface="+mj-lt"/>
              </a:rPr>
              <a:t>if necessary</a:t>
            </a:r>
            <a:r>
              <a:rPr lang="en-US" sz="2400" b="0" dirty="0">
                <a:latin typeface="+mj-lt"/>
              </a:rPr>
              <a:t>.</a:t>
            </a:r>
            <a:endParaRPr lang="en-US" sz="2400" dirty="0">
              <a:latin typeface="+mj-lt"/>
            </a:endParaRPr>
          </a:p>
        </p:txBody>
      </p:sp>
      <p:pic>
        <p:nvPicPr>
          <p:cNvPr id="3" name="Picture 2" descr="A photo shows a technician measuring the rotor thickness with a micrometer screw gau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5" cy="45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6. </a:t>
            </a:r>
            <a:r>
              <a:rPr lang="en-US" sz="2400" b="0" dirty="0">
                <a:latin typeface="+mj-lt"/>
              </a:rPr>
              <a:t>Clean the rotor and install it on the hub.</a:t>
            </a:r>
            <a:endParaRPr lang="en-US" sz="2400" dirty="0">
              <a:latin typeface="+mj-lt"/>
            </a:endParaRPr>
          </a:p>
        </p:txBody>
      </p:sp>
      <p:pic>
        <p:nvPicPr>
          <p:cNvPr id="3" name="Picture 2" descr="A photo shows a rotor being cleane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4" cy="45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69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7. </a:t>
            </a:r>
            <a:r>
              <a:rPr lang="en-US" sz="2400" b="0" dirty="0">
                <a:latin typeface="+mj-lt"/>
              </a:rPr>
              <a:t>Bottom the piston and install the new brake pads.</a:t>
            </a:r>
            <a:endParaRPr lang="en-US" sz="2400" dirty="0">
              <a:latin typeface="+mj-lt"/>
            </a:endParaRPr>
          </a:p>
        </p:txBody>
      </p:sp>
      <p:pic>
        <p:nvPicPr>
          <p:cNvPr id="3" name="Picture 2" descr="A photo shows the piston of a caliper being pushed to its bottom most position. &#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7" y="1680703"/>
            <a:ext cx="6040384" cy="453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8. </a:t>
            </a:r>
            <a:r>
              <a:rPr lang="en-US" sz="2400" b="0" dirty="0">
                <a:latin typeface="+mj-lt"/>
              </a:rPr>
              <a:t>Slide the caliper and new pads into position on the </a:t>
            </a:r>
            <a:r>
              <a:rPr lang="en-US" sz="2400" b="0" dirty="0" smtClean="0">
                <a:latin typeface="+mj-lt"/>
              </a:rPr>
              <a:t>rotor and </a:t>
            </a:r>
            <a:r>
              <a:rPr lang="en-US" sz="2400" b="0" dirty="0">
                <a:latin typeface="+mj-lt"/>
              </a:rPr>
              <a:t>steering knuckle.</a:t>
            </a:r>
            <a:endParaRPr lang="en-US" sz="2400" dirty="0">
              <a:latin typeface="+mj-lt"/>
            </a:endParaRPr>
          </a:p>
        </p:txBody>
      </p:sp>
      <p:pic>
        <p:nvPicPr>
          <p:cNvPr id="3" name="Picture 2" descr="A photo shows a technician sliding the caliper and new pads on their position over the rotor and the steering knuck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8" y="1680703"/>
            <a:ext cx="6040382" cy="453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8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9. </a:t>
            </a:r>
            <a:r>
              <a:rPr lang="en-US" sz="2400" b="0" dirty="0">
                <a:latin typeface="+mj-lt"/>
              </a:rPr>
              <a:t>Install and torque the caliper mounting bolts to </a:t>
            </a:r>
            <a:r>
              <a:rPr lang="en-US" sz="2400" b="0" dirty="0" smtClean="0">
                <a:latin typeface="+mj-lt"/>
              </a:rPr>
              <a:t>factory specifications</a:t>
            </a:r>
            <a:r>
              <a:rPr lang="en-US" sz="2400" b="0" dirty="0">
                <a:latin typeface="+mj-lt"/>
              </a:rPr>
              <a:t>.</a:t>
            </a:r>
            <a:endParaRPr lang="en-US" sz="2400" dirty="0">
              <a:latin typeface="+mj-lt"/>
            </a:endParaRPr>
          </a:p>
        </p:txBody>
      </p:sp>
      <p:pic>
        <p:nvPicPr>
          <p:cNvPr id="3" name="Picture 2" descr="A photo shows a technician placing the caliper mounting bolts into position and tightening them to the specified torqu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1808" y="1680703"/>
            <a:ext cx="6040382" cy="453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6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106.3 A brake pad display used by shops to help customers visualize the  measurements taken when their brakes were inspected.</a:t>
            </a:r>
            <a:endParaRPr lang="en-US" sz="2400" dirty="0">
              <a:latin typeface="+mj-lt"/>
            </a:endParaRPr>
          </a:p>
        </p:txBody>
      </p:sp>
      <p:pic>
        <p:nvPicPr>
          <p:cNvPr id="4" name="Picture 2" descr="The photo shows the following:&#10;• Green color indicates good condition with a brake pad thickness between seven and twelve millimeters. &#10;• Yellow means the brake pad may need attention because its thickness is between four and six millimeters.&#10;• Red indicates that the brake pad requires immediate attention because its thickness is less than three millimeters.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61432" y="2819400"/>
            <a:ext cx="6421137" cy="297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328" y="457200"/>
            <a:ext cx="8229600" cy="855452"/>
          </a:xfrm>
        </p:spPr>
        <p:txBody>
          <a:bodyPr/>
          <a:lstStyle/>
          <a:p>
            <a:r>
              <a:rPr lang="en-US" dirty="0">
                <a:latin typeface="Arial (Headings)"/>
              </a:rPr>
              <a:t>Figure 106.4 Most disc brake calipers have a brake inspection opening</a:t>
            </a:r>
            <a:r>
              <a:rPr lang="en-US" dirty="0" smtClean="0">
                <a:latin typeface="Arial (Headings)"/>
              </a:rPr>
              <a:t>.</a:t>
            </a:r>
            <a:r>
              <a:rPr lang="en-US" dirty="0">
                <a:latin typeface="Arial (Headings)"/>
              </a:rPr>
              <a:t> This inspection opening does allow the use of a brake pad thickness gauge so that the pad thickness can be documented on the work </a:t>
            </a:r>
            <a:r>
              <a:rPr lang="en-US" dirty="0" smtClean="0">
                <a:latin typeface="Arial (Headings)"/>
              </a:rPr>
              <a:t>order.</a:t>
            </a:r>
            <a:endParaRPr lang="en-US" dirty="0">
              <a:latin typeface="+mj-lt"/>
            </a:endParaRPr>
          </a:p>
        </p:txBody>
      </p:sp>
      <p:pic>
        <p:nvPicPr>
          <p:cNvPr id="4" name="Picture 2" descr="A photo shows a technician using the brake inspection opening provided on a disk brake calipers to measure the thickness of brake pa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7679" y="2438400"/>
            <a:ext cx="3450898" cy="331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CALIPER SERVICE (1 OF 2)</a:t>
            </a:r>
            <a:endParaRPr lang="en-US" dirty="0">
              <a:latin typeface="+mj-lt"/>
            </a:endParaRPr>
          </a:p>
        </p:txBody>
      </p:sp>
      <p:sp>
        <p:nvSpPr>
          <p:cNvPr id="3" name="Content Placeholder 2"/>
          <p:cNvSpPr>
            <a:spLocks noGrp="1"/>
          </p:cNvSpPr>
          <p:nvPr>
            <p:ph idx="1"/>
          </p:nvPr>
        </p:nvSpPr>
        <p:spPr/>
        <p:txBody>
          <a:bodyPr/>
          <a:lstStyle/>
          <a:p>
            <a:r>
              <a:rPr lang="en-US" dirty="0" smtClean="0"/>
              <a:t>Removal</a:t>
            </a:r>
          </a:p>
          <a:p>
            <a:pPr lvl="1"/>
            <a:r>
              <a:rPr lang="en-US" dirty="0"/>
              <a:t>Note </a:t>
            </a:r>
            <a:r>
              <a:rPr lang="en-US" dirty="0" smtClean="0"/>
              <a:t>the caliper </a:t>
            </a:r>
            <a:r>
              <a:rPr lang="en-US" dirty="0"/>
              <a:t>mount position </a:t>
            </a:r>
            <a:r>
              <a:rPr lang="en-US" dirty="0" smtClean="0"/>
              <a:t>before removing the </a:t>
            </a:r>
            <a:r>
              <a:rPr lang="en-US" dirty="0"/>
              <a:t>caliper</a:t>
            </a:r>
            <a:r>
              <a:rPr lang="en-US" dirty="0" smtClean="0"/>
              <a:t>.</a:t>
            </a:r>
          </a:p>
          <a:p>
            <a:r>
              <a:rPr lang="en-US" dirty="0" smtClean="0"/>
              <a:t>Inspection and Disassembly</a:t>
            </a:r>
          </a:p>
          <a:p>
            <a:pPr lvl="1"/>
            <a:r>
              <a:rPr lang="en-US" dirty="0"/>
              <a:t>Check for brake </a:t>
            </a:r>
            <a:r>
              <a:rPr lang="en-US" dirty="0" smtClean="0"/>
              <a:t>fluid in </a:t>
            </a:r>
            <a:r>
              <a:rPr lang="en-US" dirty="0"/>
              <a:t>and around the piston boot area</a:t>
            </a:r>
            <a:r>
              <a:rPr lang="en-US" dirty="0" smtClean="0"/>
              <a:t>.</a:t>
            </a:r>
          </a:p>
          <a:p>
            <a:pPr lvl="1"/>
            <a:r>
              <a:rPr lang="en-US" dirty="0"/>
              <a:t>If the boot is damaged or </a:t>
            </a:r>
            <a:r>
              <a:rPr lang="en-US" dirty="0" smtClean="0"/>
              <a:t>a fluid </a:t>
            </a:r>
            <a:r>
              <a:rPr lang="en-US" dirty="0"/>
              <a:t>leak is visible, then a caliper assembly repair or replacement </a:t>
            </a:r>
            <a:r>
              <a:rPr lang="en-US" dirty="0" smtClean="0"/>
              <a:t>is required</a:t>
            </a:r>
            <a:r>
              <a:rPr lang="en-US" dirty="0"/>
              <a:t>.</a:t>
            </a:r>
            <a:endParaRPr lang="en-US" dirty="0"/>
          </a:p>
        </p:txBody>
      </p:sp>
    </p:spTree>
    <p:extLst>
      <p:ext uri="{BB962C8B-B14F-4D97-AF65-F5344CB8AC3E}">
        <p14:creationId xmlns:p14="http://schemas.microsoft.com/office/powerpoint/2010/main" val="44688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486</TotalTime>
  <Words>1876</Words>
  <Application>Microsoft Office PowerPoint</Application>
  <PresentationFormat>On-screen Show (4:3)</PresentationFormat>
  <Paragraphs>134</Paragraphs>
  <Slides>68</Slides>
  <Notes>0</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Office Theme</vt:lpstr>
      <vt:lpstr>508 Lecture</vt:lpstr>
      <vt:lpstr>2_508 Lecture</vt:lpstr>
      <vt:lpstr>3_508 Lecture</vt:lpstr>
      <vt:lpstr>4_508 Lecture</vt:lpstr>
      <vt:lpstr>Automotive Technology Principles, Diagnosis, and Service</vt:lpstr>
      <vt:lpstr>LEARNING OBJECTIVES </vt:lpstr>
      <vt:lpstr>DISC BRAKE DIAGNOSTIC PROCEDURES</vt:lpstr>
      <vt:lpstr>VISUAL INSPECTION</vt:lpstr>
      <vt:lpstr>Figure 106.1 Minimum thickness for various types of disc brake pads. Pad wear sensors often make a “chirping” sound when the vehicle is moving if the pads are worn.</vt:lpstr>
      <vt:lpstr>Figure 106.2 This cracked disc brake pad must be replaced even though it is thicker than the minimum allowed by the vehicle manufacturer</vt:lpstr>
      <vt:lpstr>Figure 106.3 A brake pad display used by shops to help customers visualize the  measurements taken when their brakes were inspected.</vt:lpstr>
      <vt:lpstr>Figure 106.4 Most disc brake calipers have a brake inspection opening. This inspection opening does allow the use of a brake pad thickness gauge so that the pad thickness can be documented on the work order.</vt:lpstr>
      <vt:lpstr>DISC BRAKE CALIPER SERVICE (1 OF 2)</vt:lpstr>
      <vt:lpstr>DISC BRAKE CALIPER SERVICE (2 OF 2)</vt:lpstr>
      <vt:lpstr>Figure 106.5 Both rear- and forward-mounted calipers  have the bleeder valve at the top. Some calipers will fit on the wrong side of the vehicle, yet not be able to be bled correctly because the bleeder valve would point down.</vt:lpstr>
      <vt:lpstr>Figure 106.6 Many manufacturers recommend removing one-half of the brake fluid from the master cylinder before servicing disc brakes.</vt:lpstr>
      <vt:lpstr>Figure 106.7 Most manufacturers recommend that the bleeder valve be opened and the brake fluid forced into a container rather than back into the master cylinder reservoir.</vt:lpstr>
      <vt:lpstr>Figure 106.8 Many calipers use a hollow “banjo bolt” to retain the flexible brake line to the caliper housing. The fitting is usually round like a banjo. The copper washers should always be replaced and not reused.</vt:lpstr>
      <vt:lpstr>Figure 106.9 Caliper retaining bolts are often called guide pins. These guide pins are used to retain the caliper to the steering knuckle. These pins also slide through metal bushings and rubber  O-rings.</vt:lpstr>
      <vt:lpstr>Figure 106.10 If the caliper is not being removed, it must be supported properly so that the weight of the caliper is not pulling on the flexible rubber brake line.</vt:lpstr>
      <vt:lpstr>Figure 106.11 A wooden block or a folded shop cloth helps prevent damage when caliper pistons are removed </vt:lpstr>
      <vt:lpstr>Figure 106.12 After the piston is removed from the caliper housing, the dust boot can often be removed using a straight-blade screwdriver</vt:lpstr>
      <vt:lpstr>Figure 106.13  Phenolic (plastic) pistons should be carefully inspected</vt:lpstr>
      <vt:lpstr>Figure 106.14 All caliper pistons should be inspected for damage and replaced if there are any faults found</vt:lpstr>
      <vt:lpstr>CASE STUDY</vt:lpstr>
      <vt:lpstr>Figure 106.15 These pads were found to be cracked and a section was missing from a part of one pad</vt:lpstr>
      <vt:lpstr>QUESTION 1: ?</vt:lpstr>
      <vt:lpstr>ANSWER 1:</vt:lpstr>
      <vt:lpstr>SERVING DISC BRAKE CALIPERS (1 OF 3)</vt:lpstr>
      <vt:lpstr>SERVING DISC BRAKE CALIPERS (2 OF 3)</vt:lpstr>
      <vt:lpstr>SERVING DISC BRAKE CALIPERS (3 OF 3)</vt:lpstr>
      <vt:lpstr>Figure 106.16 Removing the square-cut O-ring seal from the caliper bore. Use a wooden or plastic tool to prevent damage to the seal groove</vt:lpstr>
      <vt:lpstr>Figure 106.17 Some manufacturers recommend cleaning the inside of the caliper bore using a honing tool as shown. </vt:lpstr>
      <vt:lpstr>Figure 106.18 Installing a new piston seal. Never reuse old rubber parts. A caliper overhaul kit includes just two items: the square-cut piston seal O-ring and dust boot</vt:lpstr>
      <vt:lpstr>Figure 106.19 Brake assembly fluid or clean brake fluid from a sealed container can be used to lubricate the caliper seal and caliper pistons before assembly</vt:lpstr>
      <vt:lpstr>Figure 106.20 Installing the caliper piston. Many calipers require that the dust boot be installed in the groove of the piston and/or caliper before installing the piston</vt:lpstr>
      <vt:lpstr>Figure 106.21 Installing a piston into a caliper. Sometimes a C-clamp is needed to install the piston. Both the piston and the piston seal should be coated in clean brake fluid before assembly</vt:lpstr>
      <vt:lpstr>Figure 106.22 Seating the dust boot into the caliper housing using a special plastic seating tool </vt:lpstr>
      <vt:lpstr>Figure 106.23 All rubber bushings should be lubricated with silicone brake grease for proper operation</vt:lpstr>
      <vt:lpstr>Figure 106.24 (a) Using a screwdriver to force the outboard pad into proper position before bending the retaining tabs. (b) Use two hammers to bend the tab where it extends through the hole in the caliper body</vt:lpstr>
      <vt:lpstr>Figure 106.25 Often, a hammer is necessary to bend the retainer flange to make certain that the pads fit tightly to the caliper. If the pads are loose, a “click” may be heard every time the brakes are depressed.</vt:lpstr>
      <vt:lpstr>QUESTION 2: ?</vt:lpstr>
      <vt:lpstr>ANSWER 2:</vt:lpstr>
      <vt:lpstr>Tech Tip </vt:lpstr>
      <vt:lpstr>Figure 106.26 A loaded caliper includes all hardware and shims with the correct pads all in one convenient package, ready to install on the vehicle</vt:lpstr>
      <vt:lpstr>Figure 106.27 Floating calipers must be able to slide during normal operation. Therefore, there must be clearance between the caliper and the caliper mounting pads (abutments).</vt:lpstr>
      <vt:lpstr>Figure 106.28 Using an air-powered sanding disc to clean the caliper mount pads</vt:lpstr>
      <vt:lpstr>Figure 106.29 Determine which face of the special tool best fits the holes or slots in the piston. Sometimes needle-nose pliers can be used to rotate the piston back into the caliper bore</vt:lpstr>
      <vt:lpstr>TECH TIP</vt:lpstr>
      <vt:lpstr>Figure 106.30 Note the twisted flexible brake line. This was caught by an automotive instructor before the brake work on the vehicle was completed.</vt:lpstr>
      <vt:lpstr>DISC BRAKE SQUEAL CORRECTION</vt:lpstr>
      <vt:lpstr>Figure 106.31 For best braking performance, purchase replacement disc brake pads that include all clips and shims specified by the vehicle  manufacturer.</vt:lpstr>
      <vt:lpstr>Chart 106-1The causes of brake noise can have many reasons and corrections.</vt:lpstr>
      <vt:lpstr>Figure 106.32 Notice the beveled pads. The shape of the pad helps reduce brake noise</vt:lpstr>
      <vt:lpstr>QUESTION 3: ?</vt:lpstr>
      <vt:lpstr>ANSWER 3:</vt:lpstr>
      <vt:lpstr>DISC BRAKE SYMPTOM GUIDE</vt:lpstr>
      <vt:lpstr>TECH TIP</vt:lpstr>
      <vt:lpstr>Figure 106.33 The screwdriver blade is used to keep the piston applied to allow self-adjustment to occur when the brake pedal is released</vt:lpstr>
      <vt:lpstr>TECH TIP</vt:lpstr>
      <vt:lpstr>Figure 106.34 (a) A brake pressure tester. (b) The small “pads” can be placed between the caliper piston and the rotor to check for applied pressure and inserted between the caliper and the rotor on the outside of the rotor to test the pressure—the pressure should be the same if the caliper is able to slide on its pins or slides</vt:lpstr>
      <vt:lpstr>DISC BRAKE SERVICE</vt:lpstr>
      <vt:lpstr>1. Use a hex wrench to remove the caliper mounting bolts.</vt:lpstr>
      <vt:lpstr>2. Remove the caliper and pads from the brake rotor.</vt:lpstr>
      <vt:lpstr>3. Remove the brake pads from the caliper</vt:lpstr>
      <vt:lpstr>4. Hang the caliper with wire or a hook. Do not let the caliper hang from the brake hose.</vt:lpstr>
      <vt:lpstr>5. Measure the rotor thickness and machine or replace, if necessary.</vt:lpstr>
      <vt:lpstr>6. Clean the rotor and install it on the hub.</vt:lpstr>
      <vt:lpstr>7. Bottom the piston and install the new brake pads.</vt:lpstr>
      <vt:lpstr>8. Slide the caliper and new pads into position on the rotor and steering knuckle.</vt:lpstr>
      <vt:lpstr>9. Install and torque the caliper mounting bolts to factory specifications.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106</dc:title>
  <dc:creator>Curt &amp; Tammy</dc:creator>
  <cp:lastModifiedBy>Curt &amp; Tammy</cp:lastModifiedBy>
  <cp:revision>55</cp:revision>
  <dcterms:created xsi:type="dcterms:W3CDTF">2018-09-25T19:30:15Z</dcterms:created>
  <dcterms:modified xsi:type="dcterms:W3CDTF">2019-07-05T00:34:51Z</dcterms:modified>
</cp:coreProperties>
</file>