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16" r:id="rId12"/>
    <p:sldId id="326" r:id="rId13"/>
    <p:sldId id="317" r:id="rId14"/>
    <p:sldId id="270" r:id="rId15"/>
    <p:sldId id="318" r:id="rId16"/>
    <p:sldId id="327" r:id="rId17"/>
    <p:sldId id="267" r:id="rId18"/>
    <p:sldId id="268" r:id="rId19"/>
    <p:sldId id="352" r:id="rId20"/>
    <p:sldId id="328" r:id="rId21"/>
    <p:sldId id="329" r:id="rId22"/>
    <p:sldId id="353" r:id="rId23"/>
    <p:sldId id="354" r:id="rId24"/>
    <p:sldId id="330" r:id="rId25"/>
    <p:sldId id="331" r:id="rId26"/>
    <p:sldId id="332" r:id="rId27"/>
    <p:sldId id="333" r:id="rId28"/>
    <p:sldId id="334" r:id="rId29"/>
    <p:sldId id="335" r:id="rId30"/>
    <p:sldId id="336" r:id="rId31"/>
    <p:sldId id="337" r:id="rId32"/>
    <p:sldId id="286" r:id="rId33"/>
    <p:sldId id="287" r:id="rId34"/>
    <p:sldId id="355" r:id="rId35"/>
    <p:sldId id="338" r:id="rId36"/>
    <p:sldId id="356" r:id="rId37"/>
    <p:sldId id="357" r:id="rId38"/>
    <p:sldId id="358" r:id="rId39"/>
    <p:sldId id="359" r:id="rId40"/>
    <p:sldId id="339" r:id="rId41"/>
    <p:sldId id="340" r:id="rId42"/>
    <p:sldId id="341" r:id="rId43"/>
    <p:sldId id="342" r:id="rId44"/>
    <p:sldId id="343" r:id="rId45"/>
    <p:sldId id="344" r:id="rId46"/>
    <p:sldId id="345" r:id="rId47"/>
    <p:sldId id="274" r:id="rId48"/>
    <p:sldId id="346" r:id="rId49"/>
    <p:sldId id="347" r:id="rId50"/>
    <p:sldId id="348" r:id="rId51"/>
    <p:sldId id="360" r:id="rId52"/>
    <p:sldId id="349" r:id="rId53"/>
    <p:sldId id="350" r:id="rId54"/>
    <p:sldId id="351" r:id="rId55"/>
    <p:sldId id="299" r:id="rId56"/>
    <p:sldId id="300" r:id="rId57"/>
    <p:sldId id="32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7/4/2019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7/4/2019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105</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Disc Brakes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105.6 </a:t>
            </a:r>
            <a:r>
              <a:rPr lang="en-US" sz="2400" dirty="0" err="1">
                <a:latin typeface="Arial (Headings)"/>
              </a:rPr>
              <a:t>Antirattle</a:t>
            </a:r>
            <a:r>
              <a:rPr lang="en-US" sz="2400" dirty="0">
                <a:latin typeface="Arial (Headings)"/>
              </a:rPr>
              <a:t> clips reduce brake pad movement and vibration</a:t>
            </a:r>
            <a:endParaRPr lang="en-US" dirty="0">
              <a:latin typeface="+mj-lt"/>
            </a:endParaRPr>
          </a:p>
        </p:txBody>
      </p:sp>
      <p:pic>
        <p:nvPicPr>
          <p:cNvPr id="6" name="Picture 2" descr="A figure shows various types of anti-rattle clips  that minimize brake pad movement and vibra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29937" y="1496195"/>
            <a:ext cx="3770864" cy="4803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hoto shows a technician holding a brake caliper with special shims to minimize vibrations. These shims are installed between the caliper piston and the brake pad backing plate. Anti-rattle clips are also show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4504" y="1872564"/>
            <a:ext cx="5674990" cy="443936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p:nvPr>
        </p:nvSpPr>
        <p:spPr>
          <a:xfrm>
            <a:off x="457200" y="573988"/>
            <a:ext cx="8229600" cy="738664"/>
          </a:xfrm>
        </p:spPr>
        <p:txBody>
          <a:bodyPr>
            <a:spAutoFit/>
          </a:bodyPr>
          <a:lstStyle/>
          <a:p>
            <a:r>
              <a:rPr lang="en-US" sz="2400" dirty="0" smtClean="0">
                <a:latin typeface="Arial (Headings)"/>
              </a:rPr>
              <a:t>Figure 105.7 </a:t>
            </a:r>
            <a:r>
              <a:rPr lang="en-US" sz="2400" dirty="0" err="1" smtClean="0">
                <a:latin typeface="Arial (Headings)"/>
              </a:rPr>
              <a:t>Antivibration</a:t>
            </a:r>
            <a:r>
              <a:rPr lang="en-US" sz="2400" dirty="0" smtClean="0">
                <a:latin typeface="Arial (Headings)"/>
              </a:rPr>
              <a:t> </a:t>
            </a:r>
            <a:r>
              <a:rPr lang="en-US" sz="2400" dirty="0">
                <a:latin typeface="Arial (Headings)"/>
              </a:rPr>
              <a:t>shims are used behind the pads on many disc brake caliper </a:t>
            </a:r>
            <a:r>
              <a:rPr lang="en-US" sz="2400" dirty="0" smtClean="0">
                <a:latin typeface="Arial (Headings)"/>
              </a:rPr>
              <a:t>designs</a:t>
            </a:r>
            <a:endParaRPr lang="en-IN" sz="2400" dirty="0">
              <a:latin typeface="Arial (Headings)"/>
            </a:endParaRPr>
          </a:p>
        </p:txBody>
      </p:sp>
    </p:spTree>
    <p:extLst>
      <p:ext uri="{BB962C8B-B14F-4D97-AF65-F5344CB8AC3E}">
        <p14:creationId xmlns:p14="http://schemas.microsoft.com/office/powerpoint/2010/main" val="151099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advantages of disc brakes?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pPr lvl="1"/>
            <a:r>
              <a:rPr lang="en-US" sz="4000" dirty="0">
                <a:solidFill>
                  <a:schemeClr val="tx2"/>
                </a:solidFill>
              </a:rPr>
              <a:t>Fade </a:t>
            </a:r>
            <a:r>
              <a:rPr lang="en-US" sz="4000" dirty="0" smtClean="0">
                <a:solidFill>
                  <a:schemeClr val="tx2"/>
                </a:solidFill>
              </a:rPr>
              <a:t>resistant, self-adjusting ability, and freedom </a:t>
            </a:r>
            <a:r>
              <a:rPr lang="en-US" sz="4000" dirty="0">
                <a:solidFill>
                  <a:schemeClr val="tx2"/>
                </a:solidFill>
              </a:rPr>
              <a:t>from </a:t>
            </a:r>
            <a:r>
              <a:rPr lang="en-US" sz="4000" dirty="0" smtClean="0">
                <a:solidFill>
                  <a:schemeClr val="tx2"/>
                </a:solidFill>
              </a:rPr>
              <a:t>pull.</a:t>
            </a:r>
            <a:endParaRPr lang="en-US" sz="4000" dirty="0">
              <a:solidFill>
                <a:schemeClr val="tx2"/>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DISC BRAKE CONSTRUCTION</a:t>
            </a:r>
            <a:endParaRPr lang="en-US" dirty="0">
              <a:latin typeface="+mj-lt"/>
            </a:endParaRPr>
          </a:p>
        </p:txBody>
      </p:sp>
      <p:sp>
        <p:nvSpPr>
          <p:cNvPr id="3" name="Content Placeholder 2"/>
          <p:cNvSpPr>
            <a:spLocks noGrp="1"/>
          </p:cNvSpPr>
          <p:nvPr>
            <p:ph idx="1"/>
          </p:nvPr>
        </p:nvSpPr>
        <p:spPr/>
        <p:txBody>
          <a:bodyPr/>
          <a:lstStyle/>
          <a:p>
            <a:r>
              <a:rPr lang="en-US" dirty="0" smtClean="0"/>
              <a:t>Caliper</a:t>
            </a:r>
          </a:p>
          <a:p>
            <a:pPr lvl="1"/>
            <a:r>
              <a:rPr lang="en-US" dirty="0"/>
              <a:t>The brake </a:t>
            </a:r>
            <a:r>
              <a:rPr lang="en-US" dirty="0" smtClean="0"/>
              <a:t>caliper uses </a:t>
            </a:r>
            <a:r>
              <a:rPr lang="en-US" dirty="0"/>
              <a:t>hydraulic pressure to create the mechanical force </a:t>
            </a:r>
            <a:r>
              <a:rPr lang="en-US" dirty="0" smtClean="0"/>
              <a:t>required to </a:t>
            </a:r>
            <a:r>
              <a:rPr lang="en-US" dirty="0"/>
              <a:t>move the brake pads into contact with the brake rotor</a:t>
            </a:r>
            <a:r>
              <a:rPr lang="en-US" dirty="0" smtClean="0"/>
              <a:t>.</a:t>
            </a:r>
          </a:p>
          <a:p>
            <a:r>
              <a:rPr lang="en-US" dirty="0" smtClean="0"/>
              <a:t>Splash Shield</a:t>
            </a:r>
          </a:p>
          <a:p>
            <a:pPr lvl="1"/>
            <a:r>
              <a:rPr lang="en-US" dirty="0"/>
              <a:t>The job of the splash </a:t>
            </a:r>
            <a:r>
              <a:rPr lang="en-US" dirty="0" smtClean="0"/>
              <a:t>shield is </a:t>
            </a:r>
            <a:r>
              <a:rPr lang="en-US" dirty="0"/>
              <a:t>to protect the inner side of the brake rotor from water and </a:t>
            </a:r>
            <a:r>
              <a:rPr lang="en-US" dirty="0" smtClean="0"/>
              <a:t>other contaminants</a:t>
            </a:r>
            <a:r>
              <a:rPr lang="en-US" dirty="0"/>
              <a:t>, whereas the outer side of the rotor is protected </a:t>
            </a:r>
            <a:r>
              <a:rPr lang="en-US" dirty="0" smtClean="0"/>
              <a:t>by the </a:t>
            </a:r>
            <a:r>
              <a:rPr lang="en-US" dirty="0"/>
              <a:t>wheel.</a:t>
            </a:r>
            <a:endParaRPr lang="en-US" dirty="0"/>
          </a:p>
        </p:txBody>
      </p:sp>
    </p:spTree>
    <p:extLst>
      <p:ext uri="{BB962C8B-B14F-4D97-AF65-F5344CB8AC3E}">
        <p14:creationId xmlns:p14="http://schemas.microsoft.com/office/powerpoint/2010/main" val="1727172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105.8 This brake caliper attaches to the front spindle</a:t>
            </a:r>
            <a:endParaRPr lang="en-US" dirty="0"/>
          </a:p>
        </p:txBody>
      </p:sp>
      <p:pic>
        <p:nvPicPr>
          <p:cNvPr id="3" name="Picture 2" descr="The figure illustrates the following parts of a brake caliper:&#10;• Spindle and anchor plate assembly where the caliper mounts to the spindle or steering knuckle;&#10;• Caliper and the caliper locating and mounting bolts;&#10;• Splash shield, splash shield mounting bolts, and gasket.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6732" y="1510301"/>
            <a:ext cx="4388868" cy="4787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494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105.9 A rear disc brake caliper often attaches to a mounting bracket on the rear axle housing</a:t>
            </a:r>
            <a:endParaRPr lang="en-US" dirty="0"/>
          </a:p>
        </p:txBody>
      </p:sp>
      <p:pic>
        <p:nvPicPr>
          <p:cNvPr id="3" name="Picture 2" descr="A figure shows a rear disc brake caliper. The caliper attaches to an anchor plate or mounting bracket on the rear axle housing. Positions of the rotor and parking cable are also show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24585" y="1940751"/>
            <a:ext cx="5494830" cy="4360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714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DISC BRAKE PADS (1 OF 2)</a:t>
            </a:r>
            <a:endParaRPr lang="en-US" dirty="0">
              <a:latin typeface="+mj-lt"/>
            </a:endParaRPr>
          </a:p>
        </p:txBody>
      </p:sp>
      <p:sp>
        <p:nvSpPr>
          <p:cNvPr id="3" name="Content Placeholder 2"/>
          <p:cNvSpPr>
            <a:spLocks noGrp="1"/>
          </p:cNvSpPr>
          <p:nvPr>
            <p:ph idx="1"/>
          </p:nvPr>
        </p:nvSpPr>
        <p:spPr/>
        <p:txBody>
          <a:bodyPr/>
          <a:lstStyle/>
          <a:p>
            <a:r>
              <a:rPr lang="en-US" sz="2600" dirty="0"/>
              <a:t>The lining of a disc brake is part of an assembly called the </a:t>
            </a:r>
            <a:r>
              <a:rPr lang="en-US" sz="2600" dirty="0" smtClean="0"/>
              <a:t>brake pad.</a:t>
            </a:r>
          </a:p>
          <a:p>
            <a:r>
              <a:rPr lang="en-US" sz="2600" dirty="0"/>
              <a:t>Some pad backing plates have tabs that bend over the </a:t>
            </a:r>
            <a:r>
              <a:rPr lang="en-US" sz="2600" dirty="0" smtClean="0"/>
              <a:t>caliper to </a:t>
            </a:r>
            <a:r>
              <a:rPr lang="en-US" sz="2600" dirty="0"/>
              <a:t>hold the pad tightly in place and help prevent brake noise</a:t>
            </a:r>
            <a:r>
              <a:rPr lang="en-US" sz="2600" dirty="0" smtClean="0"/>
              <a:t>.</a:t>
            </a:r>
          </a:p>
          <a:p>
            <a:r>
              <a:rPr lang="en-US" sz="2600" dirty="0"/>
              <a:t>Other pad backing plates have tabs with holes in </a:t>
            </a:r>
            <a:r>
              <a:rPr lang="en-US" sz="2600" dirty="0" smtClean="0"/>
              <a:t>them that pins slide through.</a:t>
            </a:r>
          </a:p>
          <a:p>
            <a:r>
              <a:rPr lang="en-US" sz="2600" dirty="0" smtClean="0"/>
              <a:t>Other pad </a:t>
            </a:r>
            <a:r>
              <a:rPr lang="en-US" sz="2600" dirty="0"/>
              <a:t>backing plates have a retainer spring attached that </a:t>
            </a:r>
            <a:r>
              <a:rPr lang="en-US" sz="2600" dirty="0" smtClean="0"/>
              <a:t>locates the </a:t>
            </a:r>
            <a:r>
              <a:rPr lang="en-US" sz="2600" dirty="0"/>
              <a:t>pad in the caliper by locking it to the caliper piston.</a:t>
            </a:r>
            <a:endParaRPr lang="en-US" sz="2600" dirty="0"/>
          </a:p>
        </p:txBody>
      </p:sp>
    </p:spTree>
    <p:extLst>
      <p:ext uri="{BB962C8B-B14F-4D97-AF65-F5344CB8AC3E}">
        <p14:creationId xmlns:p14="http://schemas.microsoft.com/office/powerpoint/2010/main" val="447711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DISC BRAKE </a:t>
            </a:r>
            <a:r>
              <a:rPr lang="en-US" dirty="0" smtClean="0">
                <a:latin typeface="+mj-lt"/>
              </a:rPr>
              <a:t>PADS (2 OF 2)</a:t>
            </a:r>
            <a:endParaRPr lang="en-US" dirty="0">
              <a:latin typeface="+mj-lt"/>
            </a:endParaRPr>
          </a:p>
        </p:txBody>
      </p:sp>
      <p:sp>
        <p:nvSpPr>
          <p:cNvPr id="3" name="Content Placeholder 2"/>
          <p:cNvSpPr>
            <a:spLocks noGrp="1"/>
          </p:cNvSpPr>
          <p:nvPr>
            <p:ph idx="1"/>
          </p:nvPr>
        </p:nvSpPr>
        <p:spPr/>
        <p:txBody>
          <a:bodyPr/>
          <a:lstStyle/>
          <a:p>
            <a:r>
              <a:rPr lang="en-US" dirty="0" smtClean="0"/>
              <a:t>Pad Wear Indicators</a:t>
            </a:r>
          </a:p>
          <a:p>
            <a:pPr lvl="1"/>
            <a:r>
              <a:rPr lang="en-US" dirty="0"/>
              <a:t>Pad wear </a:t>
            </a:r>
            <a:r>
              <a:rPr lang="en-US" dirty="0" smtClean="0"/>
              <a:t>indicators are </a:t>
            </a:r>
            <a:r>
              <a:rPr lang="en-US" dirty="0"/>
              <a:t>either mechanical or electrical and signal the driver when </a:t>
            </a:r>
            <a:r>
              <a:rPr lang="en-US" dirty="0" smtClean="0"/>
              <a:t>the lining </a:t>
            </a:r>
            <a:r>
              <a:rPr lang="en-US" dirty="0"/>
              <a:t>material has worn to the point where pad replacement </a:t>
            </a:r>
            <a:r>
              <a:rPr lang="en-US" dirty="0" smtClean="0"/>
              <a:t>is necessary.</a:t>
            </a:r>
          </a:p>
          <a:p>
            <a:r>
              <a:rPr lang="en-US" dirty="0" smtClean="0"/>
              <a:t>Pad Assembly Methods</a:t>
            </a:r>
          </a:p>
          <a:p>
            <a:pPr lvl="1"/>
            <a:r>
              <a:rPr lang="en-US" dirty="0" smtClean="0"/>
              <a:t>Riveted linings</a:t>
            </a:r>
          </a:p>
          <a:p>
            <a:pPr lvl="1"/>
            <a:r>
              <a:rPr lang="en-US" dirty="0" smtClean="0"/>
              <a:t>Bonded linings</a:t>
            </a:r>
          </a:p>
          <a:p>
            <a:pPr lvl="1"/>
            <a:r>
              <a:rPr lang="en-US" dirty="0" smtClean="0"/>
              <a:t>Mold-bond linings</a:t>
            </a:r>
            <a:endParaRPr lang="en-US" dirty="0"/>
          </a:p>
        </p:txBody>
      </p:sp>
    </p:spTree>
    <p:extLst>
      <p:ext uri="{BB962C8B-B14F-4D97-AF65-F5344CB8AC3E}">
        <p14:creationId xmlns:p14="http://schemas.microsoft.com/office/powerpoint/2010/main" val="3634596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105.10 A typical disc brake pad</a:t>
            </a:r>
            <a:endParaRPr lang="en-US" dirty="0"/>
          </a:p>
        </p:txBody>
      </p:sp>
      <p:pic>
        <p:nvPicPr>
          <p:cNvPr id="3" name="Picture 2" descr="Two figures show the backing plate and friction material of a typical disc brake pa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3600" y="1479507"/>
            <a:ext cx="4762188" cy="475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9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105.1</a:t>
            </a:r>
            <a:r>
              <a:rPr lang="en-US" dirty="0" smtClean="0"/>
              <a:t> </a:t>
            </a:r>
            <a:r>
              <a:rPr lang="en-US" dirty="0"/>
              <a:t>Describe the parts and operation of disc brakes</a:t>
            </a:r>
            <a:r>
              <a:rPr lang="en-US" dirty="0" smtClean="0"/>
              <a:t>.</a:t>
            </a:r>
          </a:p>
          <a:p>
            <a:pPr marL="0" indent="0">
              <a:buNone/>
            </a:pPr>
            <a:r>
              <a:rPr lang="en-US" b="1" dirty="0" smtClean="0">
                <a:solidFill>
                  <a:srgbClr val="005A70"/>
                </a:solidFill>
              </a:rPr>
              <a:t>105.2 </a:t>
            </a:r>
            <a:r>
              <a:rPr lang="en-US" dirty="0"/>
              <a:t>Describe the construction of disc brake pads</a:t>
            </a:r>
            <a:r>
              <a:rPr lang="en-US" dirty="0" smtClean="0"/>
              <a:t>.</a:t>
            </a:r>
          </a:p>
          <a:p>
            <a:pPr marL="0" indent="0">
              <a:buNone/>
            </a:pPr>
            <a:r>
              <a:rPr lang="en-US" b="1" dirty="0" smtClean="0">
                <a:solidFill>
                  <a:srgbClr val="005A70"/>
                </a:solidFill>
              </a:rPr>
              <a:t>105.3 </a:t>
            </a:r>
            <a:r>
              <a:rPr lang="en-US" dirty="0"/>
              <a:t>Discuss the brake pad assembly methods and brake </a:t>
            </a:r>
            <a:r>
              <a:rPr lang="en-US" dirty="0" smtClean="0"/>
              <a:t>lining composition</a:t>
            </a:r>
            <a:r>
              <a:rPr lang="en-US" dirty="0"/>
              <a:t>.</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105.11 To prevent noise, bent tabs on the backing plate hold some brake pads to the caliper housing</a:t>
            </a:r>
            <a:endParaRPr lang="en-US" dirty="0"/>
          </a:p>
        </p:txBody>
      </p:sp>
      <p:pic>
        <p:nvPicPr>
          <p:cNvPr id="3" name="Picture 2" descr="A figure shows bent tabs mounted on the backing plate with an outboard pad and vibration insula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2059" y="1918594"/>
            <a:ext cx="4899880" cy="4336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891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105.12 Holes in the backing plate are a method of locating a pad in the caliper</a:t>
            </a:r>
            <a:endParaRPr lang="en-US" dirty="0"/>
          </a:p>
        </p:txBody>
      </p:sp>
      <p:pic>
        <p:nvPicPr>
          <p:cNvPr id="3" name="Picture 2" descr="Three separate but related figures show from various angles how holes in the backing plates are used to attach brake pads to backing plates using retaining pins.&#10;The figure on the top shows brake pads and retaining pins.&#10;The figure on the middle shows retaining pins and brake pads.&#10;The figure at the bottom shows brake pads and retaining pi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25942" y="1447790"/>
            <a:ext cx="2141405" cy="4430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259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105.13 Retainer springs lock the pad to the caliper piston to prevent brake noise</a:t>
            </a:r>
            <a:endParaRPr lang="en-US" dirty="0"/>
          </a:p>
        </p:txBody>
      </p:sp>
      <p:pic>
        <p:nvPicPr>
          <p:cNvPr id="3" name="Picture 2" descr="A figure shows how retainer springs lock the brake pad to the caliper piston to prevent brake noise. A wear indicator is also show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30498" y="1946111"/>
            <a:ext cx="5683004" cy="4321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1742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105.14 The lining edges of some brake pads are tapered to help prevent vibration</a:t>
            </a:r>
            <a:endParaRPr lang="en-US" dirty="0"/>
          </a:p>
        </p:txBody>
      </p:sp>
      <p:pic>
        <p:nvPicPr>
          <p:cNvPr id="3" name="Picture 2" descr="A figure shows backing plates,friction material and tapered lining edges of brake pad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9253" y="1940818"/>
            <a:ext cx="5285489" cy="4362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620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105.15 Typical pad wear sensor operation. It is very important that the disc brake pads are installed on the correct side of the vehicle to be assured that the wear sensor will make a noise when the pads are worn.</a:t>
            </a:r>
            <a:endParaRPr lang="en-US" dirty="0"/>
          </a:p>
        </p:txBody>
      </p:sp>
      <p:pic>
        <p:nvPicPr>
          <p:cNvPr id="3" name="Picture 2" descr="When the brake pad is new, a gap is maintained between wear indicator and rotor. When the brake pad is worn, the gap between the wear indicator and rotor is reduced and the wear indicator touches the ro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75880" y="2286000"/>
            <a:ext cx="2619400" cy="364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6429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105.16 Electrical wear indicators ground a warning light circuit when the pads need replacement</a:t>
            </a:r>
            <a:endParaRPr lang="en-US" dirty="0"/>
          </a:p>
        </p:txBody>
      </p:sp>
      <p:pic>
        <p:nvPicPr>
          <p:cNvPr id="3" name="Picture 2" descr="A figure shows the location of an electrode mounting hole on a brake pad. In this hole the electric wear indicator is installed. This indicator turns on a warning light when pads need replacemen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91258" y="1752600"/>
            <a:ext cx="4359896" cy="447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200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105.17 Mold-bonded linings are commonly used in many applications</a:t>
            </a:r>
            <a:endParaRPr lang="en-US" dirty="0"/>
          </a:p>
        </p:txBody>
      </p:sp>
      <p:pic>
        <p:nvPicPr>
          <p:cNvPr id="3" name="Picture 2" descr="Two separate but related figures show the construction of mold bonded linings. The linings are molded into holes in the backing plate. An adhesive is also used to fasten the linings to the backing pl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28531" y="1885104"/>
            <a:ext cx="3086936" cy="4432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1680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three methods that brake pads are assembled?</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Riveted, bonded, and mold-bonding. </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BRAKE ROTORS</a:t>
            </a:r>
            <a:endParaRPr lang="en-US" dirty="0">
              <a:latin typeface="+mj-lt"/>
            </a:endParaRPr>
          </a:p>
        </p:txBody>
      </p:sp>
      <p:sp>
        <p:nvSpPr>
          <p:cNvPr id="3" name="Content Placeholder 2"/>
          <p:cNvSpPr>
            <a:spLocks noGrp="1"/>
          </p:cNvSpPr>
          <p:nvPr>
            <p:ph idx="1"/>
          </p:nvPr>
        </p:nvSpPr>
        <p:spPr/>
        <p:txBody>
          <a:bodyPr/>
          <a:lstStyle/>
          <a:p>
            <a:r>
              <a:rPr lang="en-US" dirty="0"/>
              <a:t>The brake rotor provides the friction surfaces for the brake pads </a:t>
            </a:r>
            <a:r>
              <a:rPr lang="en-US" dirty="0" smtClean="0"/>
              <a:t>to rub </a:t>
            </a:r>
            <a:r>
              <a:rPr lang="en-US" dirty="0"/>
              <a:t>against</a:t>
            </a:r>
            <a:r>
              <a:rPr lang="en-US" dirty="0" smtClean="0"/>
              <a:t>.</a:t>
            </a:r>
          </a:p>
          <a:p>
            <a:r>
              <a:rPr lang="en-US" dirty="0"/>
              <a:t>There are two basic types of rotors</a:t>
            </a:r>
            <a:r>
              <a:rPr lang="en-US" dirty="0" smtClean="0"/>
              <a:t>:</a:t>
            </a:r>
          </a:p>
          <a:p>
            <a:pPr lvl="1"/>
            <a:r>
              <a:rPr lang="en-US" dirty="0" smtClean="0"/>
              <a:t>Solid</a:t>
            </a:r>
          </a:p>
          <a:p>
            <a:pPr lvl="1"/>
            <a:r>
              <a:rPr lang="en-US" dirty="0" smtClean="0"/>
              <a:t>Vented</a:t>
            </a:r>
          </a:p>
          <a:p>
            <a:endParaRPr lang="en-US" dirty="0"/>
          </a:p>
        </p:txBody>
      </p:sp>
    </p:spTree>
    <p:extLst>
      <p:ext uri="{BB962C8B-B14F-4D97-AF65-F5344CB8AC3E}">
        <p14:creationId xmlns:p14="http://schemas.microsoft.com/office/powerpoint/2010/main" val="3744516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105.4</a:t>
            </a:r>
            <a:r>
              <a:rPr lang="en-US" dirty="0" smtClean="0"/>
              <a:t> </a:t>
            </a:r>
            <a:r>
              <a:rPr lang="en-US" dirty="0"/>
              <a:t>Describe the difference between fixed caliper and floating </a:t>
            </a:r>
            <a:r>
              <a:rPr lang="en-US" dirty="0" smtClean="0"/>
              <a:t>or sliding </a:t>
            </a:r>
            <a:r>
              <a:rPr lang="en-US" dirty="0"/>
              <a:t>caliper</a:t>
            </a:r>
            <a:r>
              <a:rPr lang="en-US" dirty="0" smtClean="0"/>
              <a:t>.</a:t>
            </a:r>
          </a:p>
          <a:p>
            <a:pPr marL="0" indent="0">
              <a:buNone/>
            </a:pPr>
            <a:r>
              <a:rPr lang="en-US" b="1" dirty="0" smtClean="0">
                <a:solidFill>
                  <a:srgbClr val="005A70"/>
                </a:solidFill>
              </a:rPr>
              <a:t>105.5</a:t>
            </a:r>
            <a:r>
              <a:rPr lang="en-US" dirty="0" smtClean="0"/>
              <a:t> </a:t>
            </a:r>
            <a:r>
              <a:rPr lang="en-US" dirty="0"/>
              <a:t>Discuss brake rotors, disc brake designs, and rear disc brakes</a:t>
            </a:r>
            <a:r>
              <a:rPr lang="en-US" dirty="0" smtClean="0"/>
              <a:t>.</a:t>
            </a:r>
          </a:p>
          <a:p>
            <a:pPr marL="0" indent="0">
              <a:buNone/>
            </a:pPr>
            <a:r>
              <a:rPr lang="en-US" b="1" dirty="0" smtClean="0">
                <a:solidFill>
                  <a:schemeClr val="accent2"/>
                </a:solidFill>
              </a:rPr>
              <a:t>105.6</a:t>
            </a:r>
            <a:r>
              <a:rPr lang="en-US" dirty="0" smtClean="0"/>
              <a:t>  </a:t>
            </a:r>
            <a:r>
              <a:rPr lang="en-US" dirty="0"/>
              <a:t>This chapter will help prepare for the Brakes (A5) </a:t>
            </a:r>
            <a:r>
              <a:rPr lang="en-US" dirty="0" smtClean="0"/>
              <a:t>ASE certification </a:t>
            </a:r>
            <a:r>
              <a:rPr lang="en-US" dirty="0"/>
              <a:t>test content area “C” (Disc Brake Diagnosis </a:t>
            </a:r>
            <a:r>
              <a:rPr lang="en-US" dirty="0" smtClean="0"/>
              <a:t>and Repair</a:t>
            </a:r>
            <a:r>
              <a:rPr lang="en-US" dirty="0"/>
              <a:t>).</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105.18 Disc brake rotors can be either solid or vented</a:t>
            </a:r>
            <a:endParaRPr lang="en-US" dirty="0"/>
          </a:p>
        </p:txBody>
      </p:sp>
      <p:pic>
        <p:nvPicPr>
          <p:cNvPr id="3" name="Picture 2" descr="Two figures separately show a vented rotor and a solid rotor used in a disc brake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27420" y="1504124"/>
            <a:ext cx="3168580" cy="4813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757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DISC BRAKE DESIGNS (1 OF 4)</a:t>
            </a:r>
            <a:endParaRPr lang="en-US" dirty="0">
              <a:latin typeface="+mj-lt"/>
            </a:endParaRPr>
          </a:p>
        </p:txBody>
      </p:sp>
      <p:sp>
        <p:nvSpPr>
          <p:cNvPr id="3" name="Content Placeholder 2"/>
          <p:cNvSpPr>
            <a:spLocks noGrp="1"/>
          </p:cNvSpPr>
          <p:nvPr>
            <p:ph idx="1"/>
          </p:nvPr>
        </p:nvSpPr>
        <p:spPr/>
        <p:txBody>
          <a:bodyPr/>
          <a:lstStyle/>
          <a:p>
            <a:r>
              <a:rPr lang="en-US" dirty="0" smtClean="0"/>
              <a:t>Fixed Caliper Design</a:t>
            </a:r>
          </a:p>
          <a:p>
            <a:pPr lvl="1"/>
            <a:r>
              <a:rPr lang="en-US" dirty="0"/>
              <a:t>The fixed caliper gets its name from </a:t>
            </a:r>
            <a:r>
              <a:rPr lang="en-US" dirty="0" smtClean="0"/>
              <a:t>the fact </a:t>
            </a:r>
            <a:r>
              <a:rPr lang="en-US" dirty="0"/>
              <a:t>that the caliper is rigidly mounted to the suspension</a:t>
            </a:r>
            <a:r>
              <a:rPr lang="en-US" dirty="0" smtClean="0"/>
              <a:t>.</a:t>
            </a:r>
          </a:p>
          <a:p>
            <a:pPr lvl="1"/>
            <a:r>
              <a:rPr lang="en-US" dirty="0" smtClean="0"/>
              <a:t> </a:t>
            </a:r>
            <a:r>
              <a:rPr lang="en-US" dirty="0"/>
              <a:t>When </a:t>
            </a:r>
            <a:r>
              <a:rPr lang="en-US" dirty="0" smtClean="0"/>
              <a:t>the brakes </a:t>
            </a:r>
            <a:r>
              <a:rPr lang="en-US" dirty="0"/>
              <a:t>are applied, the pistons extend from the caliper bores </a:t>
            </a:r>
            <a:r>
              <a:rPr lang="en-US" dirty="0" smtClean="0"/>
              <a:t>and apply </a:t>
            </a:r>
            <a:r>
              <a:rPr lang="en-US" dirty="0"/>
              <a:t>the brake pads with equal force from both sides of the rotor</a:t>
            </a:r>
            <a:r>
              <a:rPr lang="en-US" dirty="0" smtClean="0"/>
              <a:t>.</a:t>
            </a:r>
          </a:p>
          <a:p>
            <a:pPr lvl="1"/>
            <a:r>
              <a:rPr lang="en-US" dirty="0"/>
              <a:t>Fixed calipers are relatively large </a:t>
            </a:r>
            <a:r>
              <a:rPr lang="en-US" dirty="0" smtClean="0"/>
              <a:t>and heavy</a:t>
            </a:r>
            <a:r>
              <a:rPr lang="en-US" dirty="0"/>
              <a:t>, which enables them to absorb and dissipate great </a:t>
            </a:r>
            <a:r>
              <a:rPr lang="en-US" dirty="0" smtClean="0"/>
              <a:t>amounts of </a:t>
            </a:r>
            <a:r>
              <a:rPr lang="en-US" dirty="0"/>
              <a:t>heat</a:t>
            </a:r>
            <a:r>
              <a:rPr lang="en-US" dirty="0" smtClean="0"/>
              <a:t>.</a:t>
            </a:r>
          </a:p>
          <a:p>
            <a:pPr lvl="1"/>
            <a:r>
              <a:rPr lang="en-US" dirty="0" smtClean="0"/>
              <a:t>Fixed calipers </a:t>
            </a:r>
            <a:r>
              <a:rPr lang="en-US" dirty="0"/>
              <a:t>add </a:t>
            </a:r>
            <a:r>
              <a:rPr lang="en-US" dirty="0" smtClean="0"/>
              <a:t>un-sprung weight </a:t>
            </a:r>
            <a:r>
              <a:rPr lang="en-US" dirty="0"/>
              <a:t>to </a:t>
            </a:r>
            <a:r>
              <a:rPr lang="en-US" dirty="0" smtClean="0"/>
              <a:t>the vehicle</a:t>
            </a:r>
            <a:r>
              <a:rPr lang="en-US" dirty="0"/>
              <a:t>.</a:t>
            </a:r>
            <a:endParaRPr lang="en-US" dirty="0"/>
          </a:p>
        </p:txBody>
      </p:sp>
    </p:spTree>
    <p:extLst>
      <p:ext uri="{BB962C8B-B14F-4D97-AF65-F5344CB8AC3E}">
        <p14:creationId xmlns:p14="http://schemas.microsoft.com/office/powerpoint/2010/main" val="637366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DISC BRAKE </a:t>
            </a:r>
            <a:r>
              <a:rPr lang="en-US" dirty="0" smtClean="0">
                <a:latin typeface="+mj-lt"/>
              </a:rPr>
              <a:t>DESIGNS (2 OF 4)</a:t>
            </a:r>
            <a:endParaRPr lang="en-US" dirty="0">
              <a:latin typeface="+mj-lt"/>
            </a:endParaRPr>
          </a:p>
        </p:txBody>
      </p:sp>
      <p:sp>
        <p:nvSpPr>
          <p:cNvPr id="3" name="Content Placeholder 2"/>
          <p:cNvSpPr>
            <a:spLocks noGrp="1"/>
          </p:cNvSpPr>
          <p:nvPr>
            <p:ph idx="1"/>
          </p:nvPr>
        </p:nvSpPr>
        <p:spPr/>
        <p:txBody>
          <a:bodyPr/>
          <a:lstStyle/>
          <a:p>
            <a:r>
              <a:rPr lang="en-US" dirty="0" smtClean="0"/>
              <a:t>Floating and Sliding Caliper Design</a:t>
            </a:r>
          </a:p>
          <a:p>
            <a:pPr lvl="1"/>
            <a:r>
              <a:rPr lang="en-US" dirty="0"/>
              <a:t>The caliper is free to </a:t>
            </a:r>
            <a:r>
              <a:rPr lang="en-US" dirty="0" smtClean="0"/>
              <a:t>move within </a:t>
            </a:r>
            <a:r>
              <a:rPr lang="en-US" dirty="0"/>
              <a:t>a limited range on an anchor plate that </a:t>
            </a:r>
            <a:r>
              <a:rPr lang="en-US" i="1" dirty="0"/>
              <a:t>is </a:t>
            </a:r>
            <a:r>
              <a:rPr lang="en-US" dirty="0"/>
              <a:t>solidly </a:t>
            </a:r>
            <a:r>
              <a:rPr lang="en-US" dirty="0" smtClean="0"/>
              <a:t>mounted to </a:t>
            </a:r>
            <a:r>
              <a:rPr lang="en-US" dirty="0"/>
              <a:t>the vehicle suspension</a:t>
            </a:r>
            <a:r>
              <a:rPr lang="en-US" dirty="0" smtClean="0"/>
              <a:t>.</a:t>
            </a:r>
          </a:p>
          <a:p>
            <a:pPr lvl="1"/>
            <a:r>
              <a:rPr lang="en-US" dirty="0"/>
              <a:t>When the brakes are applied, the caliper piston moves </a:t>
            </a:r>
            <a:r>
              <a:rPr lang="en-US" dirty="0" smtClean="0"/>
              <a:t>out of </a:t>
            </a:r>
            <a:r>
              <a:rPr lang="en-US" dirty="0"/>
              <a:t>its bore and applies the inner brake pad</a:t>
            </a:r>
            <a:r>
              <a:rPr lang="en-US" dirty="0" smtClean="0"/>
              <a:t>.</a:t>
            </a:r>
          </a:p>
          <a:p>
            <a:pPr lvl="1"/>
            <a:r>
              <a:rPr lang="en-US" dirty="0"/>
              <a:t>At the same time, </a:t>
            </a:r>
            <a:r>
              <a:rPr lang="en-US" dirty="0" smtClean="0"/>
              <a:t>the caliper </a:t>
            </a:r>
            <a:r>
              <a:rPr lang="en-US" dirty="0"/>
              <a:t>body moves in the opposite direction on the anchor </a:t>
            </a:r>
            <a:r>
              <a:rPr lang="en-US" dirty="0" smtClean="0"/>
              <a:t>plate and </a:t>
            </a:r>
            <a:r>
              <a:rPr lang="en-US" dirty="0"/>
              <a:t>applies the outer brake pad</a:t>
            </a:r>
            <a:r>
              <a:rPr lang="en-US" dirty="0" smtClean="0"/>
              <a:t>.</a:t>
            </a:r>
          </a:p>
          <a:p>
            <a:pPr lvl="1"/>
            <a:r>
              <a:rPr lang="en-US" dirty="0" smtClean="0"/>
              <a:t>Floating </a:t>
            </a:r>
            <a:r>
              <a:rPr lang="en-US" dirty="0"/>
              <a:t>and sliding calipers are lower cost, simple </a:t>
            </a:r>
            <a:r>
              <a:rPr lang="en-US" dirty="0" smtClean="0"/>
              <a:t>construction, and </a:t>
            </a:r>
            <a:r>
              <a:rPr lang="en-US" dirty="0"/>
              <a:t>compact size.</a:t>
            </a:r>
            <a:endParaRPr lang="en-US" dirty="0"/>
          </a:p>
        </p:txBody>
      </p:sp>
    </p:spTree>
    <p:extLst>
      <p:ext uri="{BB962C8B-B14F-4D97-AF65-F5344CB8AC3E}">
        <p14:creationId xmlns:p14="http://schemas.microsoft.com/office/powerpoint/2010/main" val="3581131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DISC BRAKE </a:t>
            </a:r>
            <a:r>
              <a:rPr lang="en-US" dirty="0" smtClean="0">
                <a:latin typeface="+mj-lt"/>
              </a:rPr>
              <a:t>DESIGNS (3 OF 4)</a:t>
            </a:r>
            <a:endParaRPr lang="en-US" dirty="0">
              <a:latin typeface="+mj-lt"/>
            </a:endParaRPr>
          </a:p>
        </p:txBody>
      </p:sp>
      <p:sp>
        <p:nvSpPr>
          <p:cNvPr id="3" name="Content Placeholder 2"/>
          <p:cNvSpPr>
            <a:spLocks noGrp="1"/>
          </p:cNvSpPr>
          <p:nvPr>
            <p:ph idx="1"/>
          </p:nvPr>
        </p:nvSpPr>
        <p:spPr/>
        <p:txBody>
          <a:bodyPr/>
          <a:lstStyle/>
          <a:p>
            <a:r>
              <a:rPr lang="en-US" dirty="0" smtClean="0"/>
              <a:t>Floating Caliper Operation</a:t>
            </a:r>
          </a:p>
          <a:p>
            <a:pPr lvl="1"/>
            <a:r>
              <a:rPr lang="en-US" dirty="0"/>
              <a:t>The body of a </a:t>
            </a:r>
            <a:r>
              <a:rPr lang="en-US" dirty="0" smtClean="0"/>
              <a:t>floating caliper </a:t>
            </a:r>
            <a:r>
              <a:rPr lang="en-US" dirty="0"/>
              <a:t>does not make direct metal-to-metal contact with </a:t>
            </a:r>
            <a:r>
              <a:rPr lang="en-US" dirty="0" smtClean="0"/>
              <a:t>the anchor </a:t>
            </a:r>
            <a:r>
              <a:rPr lang="en-US" dirty="0"/>
              <a:t>plate</a:t>
            </a:r>
            <a:r>
              <a:rPr lang="en-US" dirty="0" smtClean="0"/>
              <a:t>.</a:t>
            </a:r>
          </a:p>
          <a:p>
            <a:pPr lvl="1"/>
            <a:r>
              <a:rPr lang="en-US" dirty="0"/>
              <a:t>Instead, the caliper </a:t>
            </a:r>
            <a:r>
              <a:rPr lang="en-US" dirty="0" smtClean="0"/>
              <a:t>body is </a:t>
            </a:r>
            <a:r>
              <a:rPr lang="en-US" dirty="0"/>
              <a:t>supported by bushings and/or O-rings that allow it to “float” </a:t>
            </a:r>
            <a:r>
              <a:rPr lang="en-US" dirty="0" smtClean="0"/>
              <a:t>or slide </a:t>
            </a:r>
            <a:r>
              <a:rPr lang="en-US" dirty="0"/>
              <a:t>on metal guide pins or locating sleeves attached to the </a:t>
            </a:r>
            <a:r>
              <a:rPr lang="en-US" dirty="0" smtClean="0"/>
              <a:t>anchor plate.</a:t>
            </a:r>
          </a:p>
          <a:p>
            <a:pPr lvl="1"/>
            <a:r>
              <a:rPr lang="en-US" dirty="0"/>
              <a:t>Floating calipers depend on proper lubrication of their </a:t>
            </a:r>
            <a:r>
              <a:rPr lang="en-US" dirty="0" smtClean="0"/>
              <a:t>pins, sleeves</a:t>
            </a:r>
            <a:r>
              <a:rPr lang="en-US" dirty="0"/>
              <a:t>, bushings, and O-rings for smooth operation.</a:t>
            </a:r>
            <a:endParaRPr lang="en-US" dirty="0"/>
          </a:p>
        </p:txBody>
      </p:sp>
    </p:spTree>
    <p:extLst>
      <p:ext uri="{BB962C8B-B14F-4D97-AF65-F5344CB8AC3E}">
        <p14:creationId xmlns:p14="http://schemas.microsoft.com/office/powerpoint/2010/main" val="35028763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DISC BRAKE </a:t>
            </a:r>
            <a:r>
              <a:rPr lang="en-US" dirty="0" smtClean="0">
                <a:latin typeface="+mj-lt"/>
              </a:rPr>
              <a:t>DESIGNS (4 OF 4)</a:t>
            </a:r>
            <a:endParaRPr lang="en-US" dirty="0">
              <a:latin typeface="+mj-lt"/>
            </a:endParaRPr>
          </a:p>
        </p:txBody>
      </p:sp>
      <p:sp>
        <p:nvSpPr>
          <p:cNvPr id="3" name="Content Placeholder 2"/>
          <p:cNvSpPr>
            <a:spLocks noGrp="1"/>
          </p:cNvSpPr>
          <p:nvPr>
            <p:ph idx="1"/>
          </p:nvPr>
        </p:nvSpPr>
        <p:spPr/>
        <p:txBody>
          <a:bodyPr/>
          <a:lstStyle/>
          <a:p>
            <a:r>
              <a:rPr lang="en-US" dirty="0" smtClean="0"/>
              <a:t>Sliding Calipers</a:t>
            </a:r>
          </a:p>
          <a:p>
            <a:pPr lvl="1"/>
            <a:r>
              <a:rPr lang="en-US" dirty="0"/>
              <a:t>Unlike a floating caliper, the body of </a:t>
            </a:r>
            <a:r>
              <a:rPr lang="en-US" dirty="0" smtClean="0"/>
              <a:t>a sliding </a:t>
            </a:r>
            <a:r>
              <a:rPr lang="en-US" dirty="0"/>
              <a:t>caliper mounts in direct metal-to-metal contact with </a:t>
            </a:r>
            <a:r>
              <a:rPr lang="en-US" dirty="0" smtClean="0"/>
              <a:t>the anchor </a:t>
            </a:r>
            <a:r>
              <a:rPr lang="en-US" dirty="0"/>
              <a:t>plate</a:t>
            </a:r>
            <a:r>
              <a:rPr lang="en-US" dirty="0" smtClean="0"/>
              <a:t>.</a:t>
            </a:r>
          </a:p>
          <a:p>
            <a:pPr lvl="1"/>
            <a:r>
              <a:rPr lang="en-US" dirty="0"/>
              <a:t>Instead of pins and bushings, sliding calipers move on </a:t>
            </a:r>
            <a:r>
              <a:rPr lang="en-US" dirty="0" smtClean="0"/>
              <a:t>ways cast </a:t>
            </a:r>
            <a:r>
              <a:rPr lang="en-US" dirty="0"/>
              <a:t>and machined into the caliper body and anchor plate</a:t>
            </a:r>
            <a:r>
              <a:rPr lang="en-US" dirty="0" smtClean="0"/>
              <a:t>.</a:t>
            </a:r>
          </a:p>
          <a:p>
            <a:pPr lvl="1"/>
            <a:r>
              <a:rPr lang="en-US" dirty="0"/>
              <a:t>Like floating calipers, sliding calipers depend on good </a:t>
            </a:r>
            <a:r>
              <a:rPr lang="en-US" dirty="0" smtClean="0"/>
              <a:t>lubrication of </a:t>
            </a:r>
            <a:r>
              <a:rPr lang="en-US" dirty="0"/>
              <a:t>their ways for proper operation.</a:t>
            </a:r>
            <a:endParaRPr lang="en-US" dirty="0"/>
          </a:p>
        </p:txBody>
      </p:sp>
    </p:spTree>
    <p:extLst>
      <p:ext uri="{BB962C8B-B14F-4D97-AF65-F5344CB8AC3E}">
        <p14:creationId xmlns:p14="http://schemas.microsoft.com/office/powerpoint/2010/main" val="198213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000" dirty="0">
                <a:latin typeface="+mj-lt"/>
              </a:rPr>
              <a:t>Figure 105.19 </a:t>
            </a:r>
            <a:r>
              <a:rPr lang="en-US" sz="2000" dirty="0">
                <a:latin typeface="+mj-lt"/>
              </a:rPr>
              <a:t>(a) </a:t>
            </a:r>
            <a:r>
              <a:rPr lang="en-US" sz="2000" dirty="0">
                <a:latin typeface="Arial (Headings)"/>
              </a:rPr>
              <a:t>Many fixed caliper disc brakes use a simple retaining pin to hold the disc brake pads. (b) Removing the retainer pin allows the brake pads to be removed. (c) Notice the cross-over hydraulic passage that connects both sides of the caliper.</a:t>
            </a:r>
            <a:endParaRPr lang="en-US" sz="2000" dirty="0"/>
          </a:p>
        </p:txBody>
      </p:sp>
      <p:pic>
        <p:nvPicPr>
          <p:cNvPr id="3" name="Picture 2" descr="Two figures show a simple pad and plate retaining pin is used to hold the disc brake pads together. The figure on the right shows a technician removing the retaining pin to disassemble the brake pads.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55316"/>
          <a:stretch/>
        </p:blipFill>
        <p:spPr bwMode="auto">
          <a:xfrm>
            <a:off x="477610" y="1836345"/>
            <a:ext cx="3938332" cy="22022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A figure shows a hydraulic fluid passage running through both sides of the disc brake caliper. The figure also shows the rotor, brake pad, pistons, seals, boot, and bleeder screw. Most fixed calipers use four or six pistons divided equally on each side.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420"/>
          <a:stretch/>
        </p:blipFill>
        <p:spPr bwMode="auto">
          <a:xfrm>
            <a:off x="4617442" y="3429001"/>
            <a:ext cx="3910282" cy="2670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01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105.20 This floating caliper mounts on a separate anchor plate that bolts to the vehicle suspension</a:t>
            </a:r>
            <a:endParaRPr lang="en-US" dirty="0"/>
          </a:p>
        </p:txBody>
      </p:sp>
      <p:pic>
        <p:nvPicPr>
          <p:cNvPr id="3" name="Picture 2" descr="The figure illustrates the following parts:&#10;• Caliper body and anchor plate;&#10;• Brake pad, seal, piston, and dust boot;&#10;• Mounting bolts, bleeder screw and cover, guide pin, bushings, and anti-rattle clip."/>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2075" y="1922690"/>
            <a:ext cx="6119848" cy="4397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194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105.21 Hydraulic force on the piston (left) is applied to the inboard pad and the caliper housing itself. The reaction of the piston pushing against the rotor causes the entire caliper to move toward the inside of the vehicle (large arrow).</a:t>
            </a:r>
            <a:endParaRPr lang="en-US" sz="2000" dirty="0"/>
          </a:p>
        </p:txBody>
      </p:sp>
      <p:pic>
        <p:nvPicPr>
          <p:cNvPr id="3" name="Picture 2" descr="The figure illustrates:&#10;• The hydraulic force on the piston gets applied on the inboard pad and the caliper housing as shown by the small arrow directed towards the right;&#10;• Reaction force developed when the piston pushes against the rotor is indicated by the small arrow moving towards the left. This force moves the caliper body towards the inside of the vehicle as indicated by the large arrow;&#10;• The outboard pad is retained by the caliper. Therefore, the reaction force on the caliper gets applied from the outboard pad against the outboard surface of the ro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15374" y="2133600"/>
            <a:ext cx="4579642" cy="3718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449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105.22 Caliper flex can cause tapered wear of the brake lining</a:t>
            </a:r>
            <a:endParaRPr lang="en-US" dirty="0"/>
          </a:p>
        </p:txBody>
      </p:sp>
      <p:pic>
        <p:nvPicPr>
          <p:cNvPr id="3" name="Picture 2" descr="A figure shows how caliper flex causes tapered wear of the brake lining in a floating and sliding caliper. Caliper flex allows the caliper body to twist slightly when brakes are applied. Maximum allowable taper is one eighth of an in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34334" y="1402614"/>
            <a:ext cx="3075328" cy="4914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63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105.23 A typical single-piston floating caliper. In this type of design, the entire caliper moves when the single piston is pushed out of the caliper during a brake application.</a:t>
            </a:r>
            <a:endParaRPr lang="en-US" dirty="0"/>
          </a:p>
        </p:txBody>
      </p:sp>
      <p:pic>
        <p:nvPicPr>
          <p:cNvPr id="3" name="Picture 2" descr="A figure shows a typical single piston floating caliper assembly along with the mounting bolts, brake pad, and rotor. On brake application, the piston is pushed out of the caliper causing the caliper to move and push the outboard pad against the ro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7750" y="1828800"/>
            <a:ext cx="3968500" cy="4049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88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DISC BRAKES</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Parts and Operation</a:t>
            </a:r>
          </a:p>
          <a:p>
            <a:pPr lvl="1"/>
            <a:r>
              <a:rPr lang="en-US" dirty="0"/>
              <a:t>Disc brakes use a piston(s) </a:t>
            </a:r>
            <a:r>
              <a:rPr lang="en-US" dirty="0" smtClean="0"/>
              <a:t>to squeeze </a:t>
            </a:r>
            <a:r>
              <a:rPr lang="en-US" dirty="0"/>
              <a:t>friction material (pads) on both sides of a rotating </a:t>
            </a:r>
            <a:r>
              <a:rPr lang="en-US" dirty="0" smtClean="0"/>
              <a:t>disc (rotor).</a:t>
            </a:r>
          </a:p>
          <a:p>
            <a:r>
              <a:rPr lang="en-US" dirty="0" smtClean="0"/>
              <a:t>Disc Brake Advantages</a:t>
            </a:r>
          </a:p>
          <a:p>
            <a:pPr lvl="1"/>
            <a:r>
              <a:rPr lang="en-US" dirty="0" smtClean="0"/>
              <a:t>Fade resistant</a:t>
            </a:r>
          </a:p>
          <a:p>
            <a:pPr lvl="1"/>
            <a:r>
              <a:rPr lang="en-US" dirty="0" smtClean="0"/>
              <a:t>Self-adjusting ability</a:t>
            </a:r>
          </a:p>
          <a:p>
            <a:pPr lvl="1"/>
            <a:r>
              <a:rPr lang="en-US" dirty="0" smtClean="0"/>
              <a:t>Freedom from Pull</a:t>
            </a:r>
          </a:p>
          <a:p>
            <a:r>
              <a:rPr lang="en-US" dirty="0" smtClean="0"/>
              <a:t>Disc Brake Disadvantages</a:t>
            </a:r>
          </a:p>
          <a:p>
            <a:pPr lvl="1"/>
            <a:r>
              <a:rPr lang="en-US" dirty="0" smtClean="0"/>
              <a:t>No servo action, brake noise, brake dust, poor parking brake performance.</a:t>
            </a:r>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105.24 Floating calipers are supported by rubber O-rings or plastic bushings</a:t>
            </a:r>
            <a:endParaRPr lang="en-US" dirty="0"/>
          </a:p>
        </p:txBody>
      </p:sp>
      <p:pic>
        <p:nvPicPr>
          <p:cNvPr id="3" name="Picture 2" descr="Three related figures show the plastic bushings and rubber O rings that support floating calip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58743" y="1768763"/>
            <a:ext cx="3826510" cy="454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069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105.25 Metal guide pins and sleeves are used to retain and locate floating calipers</a:t>
            </a:r>
            <a:endParaRPr lang="en-US" dirty="0"/>
          </a:p>
        </p:txBody>
      </p:sp>
      <p:pic>
        <p:nvPicPr>
          <p:cNvPr id="3" name="Picture 2" descr="Four related figures show four different types of metal guide pins and their respective sleeves that are used to retain and locate floating calipe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79056" y="1907164"/>
            <a:ext cx="4585887" cy="4409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4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3063" y="1524000"/>
            <a:ext cx="5857875"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105.26 In a standard disc brake caliper, the square-cut O-ring deforms when the brakes are applied and returns the piston to its original (released) position due to the elastic properties of the rubber seal.</a:t>
            </a:r>
            <a:endParaRPr lang="en-US" dirty="0"/>
          </a:p>
        </p:txBody>
      </p:sp>
      <p:pic>
        <p:nvPicPr>
          <p:cNvPr id="3" name="Picture 2" descr="Three figures each respectively illustrate the following:&#10;• A standard disc brake caliper in which the elastic properties of a square cut O ring placed in a square cut deforms when brakes are applied and allows the piston to retract to one sixty fourth of an inch when brakes are released;&#10;• A low drag caliper design in which the square cut O ring is placed in a V shaped groove. This allows the piston to retract to one sixteenth of an inch when brakes are released. Greater distance between the piston and rotor reduces friction between disc brake pads and rotor when brakes are released.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52800" y="1524000"/>
            <a:ext cx="2333589" cy="4906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655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105.27 Exploded view of a typical sliding brake caliper</a:t>
            </a:r>
            <a:endParaRPr lang="en-US" dirty="0"/>
          </a:p>
        </p:txBody>
      </p:sp>
      <p:pic>
        <p:nvPicPr>
          <p:cNvPr id="3" name="Picture 2" descr="The figure illustrates the following:&#10;• Sliding brake caliper body and anchor plate;&#10;• Brake pads, piston, boot, and seal;&#10;• Bleeder screws, anti-rattle springs, other screws, retainer clips, and O ring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3079" y="1459034"/>
            <a:ext cx="6757840" cy="4827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81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105.28 Sliding calipers move on machined ways</a:t>
            </a:r>
            <a:endParaRPr lang="en-US" dirty="0"/>
          </a:p>
        </p:txBody>
      </p:sp>
      <p:pic>
        <p:nvPicPr>
          <p:cNvPr id="3" name="Picture 2" descr="Two figures with one each showing the machined guide ways grooved into the caliper body and anchor plate respectively. A sliding calipers moves along these machined way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95251" y="1447800"/>
            <a:ext cx="2690440" cy="487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153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REAR DISC BRAKES</a:t>
            </a:r>
            <a:endParaRPr lang="en-US" dirty="0">
              <a:latin typeface="+mj-lt"/>
            </a:endParaRPr>
          </a:p>
        </p:txBody>
      </p:sp>
      <p:sp>
        <p:nvSpPr>
          <p:cNvPr id="3" name="Content Placeholder 2"/>
          <p:cNvSpPr>
            <a:spLocks noGrp="1"/>
          </p:cNvSpPr>
          <p:nvPr>
            <p:ph idx="1"/>
          </p:nvPr>
        </p:nvSpPr>
        <p:spPr/>
        <p:txBody>
          <a:bodyPr/>
          <a:lstStyle/>
          <a:p>
            <a:r>
              <a:rPr lang="en-US" dirty="0"/>
              <a:t>In recent years, four-wheel disc brake systems have become </a:t>
            </a:r>
            <a:r>
              <a:rPr lang="en-US" dirty="0" smtClean="0"/>
              <a:t>more common.</a:t>
            </a:r>
          </a:p>
          <a:p>
            <a:pPr lvl="1"/>
            <a:r>
              <a:rPr lang="en-US" dirty="0" smtClean="0"/>
              <a:t>No brake fade</a:t>
            </a:r>
          </a:p>
          <a:p>
            <a:pPr lvl="1"/>
            <a:r>
              <a:rPr lang="en-US" dirty="0" smtClean="0"/>
              <a:t>Self-adjusted</a:t>
            </a:r>
          </a:p>
          <a:p>
            <a:r>
              <a:rPr lang="en-US" dirty="0" smtClean="0"/>
              <a:t>Rear Disc Parking Brake</a:t>
            </a:r>
          </a:p>
          <a:p>
            <a:pPr lvl="1"/>
            <a:r>
              <a:rPr lang="en-US" dirty="0" smtClean="0"/>
              <a:t>Two methods of providing parking brakes:</a:t>
            </a:r>
          </a:p>
          <a:p>
            <a:pPr lvl="1"/>
            <a:r>
              <a:rPr lang="en-US" dirty="0" smtClean="0"/>
              <a:t>Single piston caliper</a:t>
            </a:r>
          </a:p>
          <a:p>
            <a:pPr lvl="1"/>
            <a:r>
              <a:rPr lang="en-US" dirty="0" smtClean="0"/>
              <a:t>Drum brakes in the rear rotors</a:t>
            </a:r>
            <a:endParaRPr lang="en-US" dirty="0"/>
          </a:p>
        </p:txBody>
      </p:sp>
    </p:spTree>
    <p:extLst>
      <p:ext uri="{BB962C8B-B14F-4D97-AF65-F5344CB8AC3E}">
        <p14:creationId xmlns:p14="http://schemas.microsoft.com/office/powerpoint/2010/main" val="2532156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105.29 Exploded view of a typical rear disc brake with an integral parking brake. The parking brake lever mechanically pushes the caliper piston against the </a:t>
            </a:r>
            <a:r>
              <a:rPr lang="en-US" sz="2000" dirty="0" smtClean="0">
                <a:latin typeface="Arial (Headings)"/>
              </a:rPr>
              <a:t>rotor.</a:t>
            </a:r>
            <a:endParaRPr lang="en-US" dirty="0"/>
          </a:p>
        </p:txBody>
      </p:sp>
      <p:pic>
        <p:nvPicPr>
          <p:cNvPr id="3" name="Picture 2" descr="Two figures illustrate how pulling of the parking brake, transmits force through the cable and pulls the lever which pushes the piston and thrusts the inboard and outboard brake pads against the rotor for braking ac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89050" y="1479608"/>
            <a:ext cx="3565898" cy="480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661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105.30 This single-piston brake caliper is mechanically actuated to serve as a parking brake</a:t>
            </a:r>
            <a:endParaRPr lang="en-US" dirty="0"/>
          </a:p>
        </p:txBody>
      </p:sp>
      <p:pic>
        <p:nvPicPr>
          <p:cNvPr id="3" name="Picture 2" descr="The figure illustrates a single piston brake caliper which is mechanically actuated to function as a parking brake. It shows the:&#10;• Caliper body and piston and adjustor assembly; &#10;• Thrust screw, operating shaft, end retainer, and actuating lever of the parking brake; &#10;• Thrust bearing, seals, pin, and ball.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61740" y="1740180"/>
            <a:ext cx="5820517" cy="454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57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105.31 Drum parking brakes are fitted inside the rotors on this vehicle equipped with rear disc brakes</a:t>
            </a:r>
            <a:endParaRPr lang="en-US" dirty="0"/>
          </a:p>
        </p:txBody>
      </p:sp>
      <p:pic>
        <p:nvPicPr>
          <p:cNvPr id="3" name="Picture 2" descr="A figure illustrates an exploded view with the following components and their positions:&#10;• Parking drum brake and rotor;&#10;• Brake shoes;&#10;• Hub, caliper, and the cable lever linkage.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31626" y="1740175"/>
            <a:ext cx="4880746" cy="454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692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105.1 An exploded view of a typical disc brake assembly</a:t>
            </a:r>
            <a:endParaRPr lang="en-US" sz="2800" dirty="0"/>
          </a:p>
        </p:txBody>
      </p:sp>
      <p:pic>
        <p:nvPicPr>
          <p:cNvPr id="5" name="Picture 2" descr="The figure illustrates all the parts of a typical disc brake assembly that includes:&#10;• Spindle assembly and caliper;&#10;• Rotor and brake pads;&#10;• Splash shield and gasket;&#10;• Grease seal, inner bearing, and outer bearing; &#10;• Caliper locating and mounting pins, nut, washer, dust cap, and nut retainer.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81635" y="1597179"/>
            <a:ext cx="8180731" cy="462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smtClean="0">
                <a:solidFill>
                  <a:srgbClr val="000000"/>
                </a:solidFill>
              </a:rPr>
              <a:t>What are the two methods of </a:t>
            </a:r>
            <a:r>
              <a:rPr lang="en-US" sz="4000" dirty="0" err="1" smtClean="0">
                <a:solidFill>
                  <a:srgbClr val="000000"/>
                </a:solidFill>
              </a:rPr>
              <a:t>appling</a:t>
            </a:r>
            <a:r>
              <a:rPr lang="en-US" sz="4000" dirty="0" smtClean="0">
                <a:solidFill>
                  <a:srgbClr val="000000"/>
                </a:solidFill>
              </a:rPr>
              <a:t> the parking brake with a rear disc brake system?</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The caliper and a drum-in-hat rotor design.</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105.2 Braking force is applied equally to both sides of the brake rotor</a:t>
            </a:r>
            <a:endParaRPr lang="en-US" sz="2800" dirty="0">
              <a:latin typeface="+mj-lt"/>
            </a:endParaRPr>
          </a:p>
        </p:txBody>
      </p:sp>
      <p:pic>
        <p:nvPicPr>
          <p:cNvPr id="6" name="Picture 2" descr="A figure shows how the caliper applies equal braking force on both sides of the brake rotor in a disk brake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84769" y="1870739"/>
            <a:ext cx="3774460" cy="441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105.3 Disc brakes can absorb and dissipate a great deal of heat. During this demonstration, the brakes were gently applied as the engine drove the front wheels until the rotor became cherry red. During normal braking, the rotor temperature can exceed 350°F (180°c), and about 1,500°F (800°c) on a race vehicle</a:t>
            </a:r>
            <a:endParaRPr lang="en-US" sz="1800" dirty="0"/>
          </a:p>
        </p:txBody>
      </p:sp>
      <p:pic>
        <p:nvPicPr>
          <p:cNvPr id="3" name="Picture 2" descr="A photo shows an engine driving  the front wheel until the rotor became cherry r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3587" y="2209800"/>
            <a:ext cx="5406264" cy="371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484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105.4 Slots and holes in the brake linings help prevent gas and water fade</a:t>
            </a:r>
            <a:endParaRPr lang="en-US" sz="2800" dirty="0">
              <a:latin typeface="+mj-lt"/>
            </a:endParaRPr>
          </a:p>
        </p:txBody>
      </p:sp>
      <p:pic>
        <p:nvPicPr>
          <p:cNvPr id="4" name="Picture 2" descr="Three figures show slots and holes in brake linings of a disc brake. These slots and holes prevent gas and water fad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87294" y="1923137"/>
            <a:ext cx="3169413" cy="4386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400" dirty="0">
                <a:latin typeface="Arial (Headings)"/>
              </a:rPr>
              <a:t>Figure 105.5 The square-cut O-ring not only seals hydraulic brake fluid but also retracts the caliper piston when the brake pedal is released</a:t>
            </a:r>
            <a:endParaRPr lang="en-US" sz="2400" dirty="0">
              <a:latin typeface="+mj-lt"/>
            </a:endParaRPr>
          </a:p>
        </p:txBody>
      </p:sp>
      <p:pic>
        <p:nvPicPr>
          <p:cNvPr id="4" name="Picture 2" descr="Two figures show the square cut O ring in a disc brake assembly sealing hydraulic fluid and retracting the caliper piston when the brake pedal is released. Arrows indicate the direction of movement of piston in the applied and retracted positi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35261" y="1981200"/>
            <a:ext cx="4473478" cy="4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384</TotalTime>
  <Words>1509</Words>
  <Application>Microsoft Office PowerPoint</Application>
  <PresentationFormat>On-screen Show (4:3)</PresentationFormat>
  <Paragraphs>119</Paragraphs>
  <Slides>52</Slides>
  <Notes>0</Notes>
  <HiddenSlides>0</HiddenSlides>
  <MMClips>0</MMClips>
  <ScaleCrop>false</ScaleCrop>
  <HeadingPairs>
    <vt:vector size="4" baseType="variant">
      <vt:variant>
        <vt:lpstr>Theme</vt:lpstr>
      </vt:variant>
      <vt:variant>
        <vt:i4>6</vt:i4>
      </vt:variant>
      <vt:variant>
        <vt:lpstr>Slide Titles</vt:lpstr>
      </vt:variant>
      <vt:variant>
        <vt:i4>52</vt:i4>
      </vt:variant>
    </vt:vector>
  </HeadingPairs>
  <TitlesOfParts>
    <vt:vector size="58"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DISC BRAKES</vt:lpstr>
      <vt:lpstr>Figure 105.1 An exploded view of a typical disc brake assembly</vt:lpstr>
      <vt:lpstr>Figure 105.2 Braking force is applied equally to both sides of the brake rotor</vt:lpstr>
      <vt:lpstr>Figure 105.3 Disc brakes can absorb and dissipate a great deal of heat. During this demonstration, the brakes were gently applied as the engine drove the front wheels until the rotor became cherry red. During normal braking, the rotor temperature can exceed 350°F (180°c), and about 1,500°F (800°c) on a race vehicle</vt:lpstr>
      <vt:lpstr>Figure 105.4 Slots and holes in the brake linings help prevent gas and water fade</vt:lpstr>
      <vt:lpstr>Figure 105.5 The square-cut O-ring not only seals hydraulic brake fluid but also retracts the caliper piston when the brake pedal is released</vt:lpstr>
      <vt:lpstr>Figure 105.6 Antirattle clips reduce brake pad movement and vibration</vt:lpstr>
      <vt:lpstr>Figure 105.7 Antivibration shims are used behind the pads on many disc brake caliper designs</vt:lpstr>
      <vt:lpstr>QUESTION 1: ?</vt:lpstr>
      <vt:lpstr>ANSWER 1:</vt:lpstr>
      <vt:lpstr>DISC BRAKE CONSTRUCTION</vt:lpstr>
      <vt:lpstr>Figure 105.8 This brake caliper attaches to the front spindle</vt:lpstr>
      <vt:lpstr>Figure 105.9 A rear disc brake caliper often attaches to a mounting bracket on the rear axle housing</vt:lpstr>
      <vt:lpstr>DISC BRAKE PADS (1 OF 2)</vt:lpstr>
      <vt:lpstr>DISC BRAKE PADS (2 OF 2)</vt:lpstr>
      <vt:lpstr>Figure 105.10 A typical disc brake pad</vt:lpstr>
      <vt:lpstr>Figure 105.11 To prevent noise, bent tabs on the backing plate hold some brake pads to the caliper housing</vt:lpstr>
      <vt:lpstr>Figure 105.12 Holes in the backing plate are a method of locating a pad in the caliper</vt:lpstr>
      <vt:lpstr>Figure 105.13 Retainer springs lock the pad to the caliper piston to prevent brake noise</vt:lpstr>
      <vt:lpstr>Figure 105.14 The lining edges of some brake pads are tapered to help prevent vibration</vt:lpstr>
      <vt:lpstr>Figure 105.15 Typical pad wear sensor operation. It is very important that the disc brake pads are installed on the correct side of the vehicle to be assured that the wear sensor will make a noise when the pads are worn.</vt:lpstr>
      <vt:lpstr>Figure 105.16 Electrical wear indicators ground a warning light circuit when the pads need replacement</vt:lpstr>
      <vt:lpstr>Figure 105.17 Mold-bonded linings are commonly used in many applications</vt:lpstr>
      <vt:lpstr>QUESTION 2: ?</vt:lpstr>
      <vt:lpstr>ANSWER 2:</vt:lpstr>
      <vt:lpstr>BRAKE ROTORS</vt:lpstr>
      <vt:lpstr>Figure 105.18 Disc brake rotors can be either solid or vented</vt:lpstr>
      <vt:lpstr>DISC BRAKE DESIGNS (1 OF 4)</vt:lpstr>
      <vt:lpstr>DISC BRAKE DESIGNS (2 OF 4)</vt:lpstr>
      <vt:lpstr>DISC BRAKE DESIGNS (3 OF 4)</vt:lpstr>
      <vt:lpstr>DISC BRAKE DESIGNS (4 OF 4)</vt:lpstr>
      <vt:lpstr>Figure 105.19 (a) Many fixed caliper disc brakes use a simple retaining pin to hold the disc brake pads. (b) Removing the retainer pin allows the brake pads to be removed. (c) Notice the cross-over hydraulic passage that connects both sides of the caliper.</vt:lpstr>
      <vt:lpstr>Figure 105.20 This floating caliper mounts on a separate anchor plate that bolts to the vehicle suspension</vt:lpstr>
      <vt:lpstr>Figure 105.21 Hydraulic force on the piston (left) is applied to the inboard pad and the caliper housing itself. The reaction of the piston pushing against the rotor causes the entire caliper to move toward the inside of the vehicle (large arrow).</vt:lpstr>
      <vt:lpstr>Figure 105.22 Caliper flex can cause tapered wear of the brake lining</vt:lpstr>
      <vt:lpstr>Figure 105.23 A typical single-piston floating caliper. In this type of design, the entire caliper moves when the single piston is pushed out of the caliper during a brake application.</vt:lpstr>
      <vt:lpstr>Figure 105.24 Floating calipers are supported by rubber O-rings or plastic bushings</vt:lpstr>
      <vt:lpstr>Figure 105.25 Metal guide pins and sleeves are used to retain and locate floating calipers</vt:lpstr>
      <vt:lpstr>FREQUENTLY ASKED QUESTION</vt:lpstr>
      <vt:lpstr>Figure 105.26 In a standard disc brake caliper, the square-cut O-ring deforms when the brakes are applied and returns the piston to its original (released) position due to the elastic properties of the rubber seal.</vt:lpstr>
      <vt:lpstr>Figure 105.27 Exploded view of a typical sliding brake caliper</vt:lpstr>
      <vt:lpstr>Figure 105.28 Sliding calipers move on machined ways</vt:lpstr>
      <vt:lpstr>REAR DISC BRAKES</vt:lpstr>
      <vt:lpstr>Figure 105.29 Exploded view of a typical rear disc brake with an integral parking brake. The parking brake lever mechanically pushes the caliper piston against the rotor.</vt:lpstr>
      <vt:lpstr>Figure 105.30 This single-piston brake caliper is mechanically actuated to serve as a parking brake</vt:lpstr>
      <vt:lpstr>Figure 105.31 Drum parking brakes are fitted inside the rotors on this vehicle equipped with rear disc brakes</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105</dc:title>
  <dc:creator>Curt &amp; Tammy</dc:creator>
  <cp:lastModifiedBy>Curt &amp; Tammy</cp:lastModifiedBy>
  <cp:revision>51</cp:revision>
  <dcterms:created xsi:type="dcterms:W3CDTF">2018-09-25T19:30:15Z</dcterms:created>
  <dcterms:modified xsi:type="dcterms:W3CDTF">2019-07-04T21:38:46Z</dcterms:modified>
</cp:coreProperties>
</file>