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70" r:id="rId11"/>
    <p:sldId id="315" r:id="rId12"/>
    <p:sldId id="267" r:id="rId13"/>
    <p:sldId id="268" r:id="rId14"/>
    <p:sldId id="368" r:id="rId15"/>
    <p:sldId id="369" r:id="rId16"/>
    <p:sldId id="316" r:id="rId17"/>
    <p:sldId id="317" r:id="rId18"/>
    <p:sldId id="326" r:id="rId19"/>
    <p:sldId id="272" r:id="rId20"/>
    <p:sldId id="327" r:id="rId21"/>
    <p:sldId id="286" r:id="rId22"/>
    <p:sldId id="287" r:id="rId23"/>
    <p:sldId id="371" r:id="rId24"/>
    <p:sldId id="328" r:id="rId25"/>
    <p:sldId id="329" r:id="rId26"/>
    <p:sldId id="330" r:id="rId27"/>
    <p:sldId id="372" r:id="rId28"/>
    <p:sldId id="331" r:id="rId29"/>
    <p:sldId id="332" r:id="rId30"/>
    <p:sldId id="373" r:id="rId31"/>
    <p:sldId id="333" r:id="rId32"/>
    <p:sldId id="334" r:id="rId33"/>
    <p:sldId id="335" r:id="rId34"/>
    <p:sldId id="374" r:id="rId35"/>
    <p:sldId id="375" r:id="rId36"/>
    <p:sldId id="336" r:id="rId37"/>
    <p:sldId id="376" r:id="rId38"/>
    <p:sldId id="383" r:id="rId39"/>
    <p:sldId id="337" r:id="rId40"/>
    <p:sldId id="338" r:id="rId41"/>
    <p:sldId id="339" r:id="rId42"/>
    <p:sldId id="340" r:id="rId43"/>
    <p:sldId id="341" r:id="rId44"/>
    <p:sldId id="384" r:id="rId45"/>
    <p:sldId id="342" r:id="rId46"/>
    <p:sldId id="385" r:id="rId47"/>
    <p:sldId id="386" r:id="rId48"/>
    <p:sldId id="387" r:id="rId49"/>
    <p:sldId id="382" r:id="rId50"/>
    <p:sldId id="343" r:id="rId51"/>
    <p:sldId id="344" r:id="rId52"/>
    <p:sldId id="345" r:id="rId53"/>
    <p:sldId id="299" r:id="rId54"/>
    <p:sldId id="300" r:id="rId55"/>
    <p:sldId id="377" r:id="rId56"/>
    <p:sldId id="346" r:id="rId57"/>
    <p:sldId id="347" r:id="rId58"/>
    <p:sldId id="348" r:id="rId59"/>
    <p:sldId id="378" r:id="rId60"/>
    <p:sldId id="349" r:id="rId61"/>
    <p:sldId id="380" r:id="rId62"/>
    <p:sldId id="381" r:id="rId63"/>
    <p:sldId id="37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2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Drum Brake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BRAKE DRUM </a:t>
            </a:r>
            <a:r>
              <a:rPr lang="en-US" dirty="0" smtClean="0">
                <a:latin typeface="+mj-lt"/>
              </a:rPr>
              <a:t>REMOVAL (2 OF 2)</a:t>
            </a:r>
            <a:endParaRPr lang="en-US" dirty="0">
              <a:latin typeface="+mj-lt"/>
            </a:endParaRPr>
          </a:p>
        </p:txBody>
      </p:sp>
      <p:sp>
        <p:nvSpPr>
          <p:cNvPr id="3" name="Content Placeholder 2"/>
          <p:cNvSpPr>
            <a:spLocks noGrp="1"/>
          </p:cNvSpPr>
          <p:nvPr>
            <p:ph idx="1"/>
          </p:nvPr>
        </p:nvSpPr>
        <p:spPr/>
        <p:txBody>
          <a:bodyPr/>
          <a:lstStyle/>
          <a:p>
            <a:r>
              <a:rPr lang="en-US" dirty="0" err="1" smtClean="0"/>
              <a:t>Hubless</a:t>
            </a:r>
            <a:r>
              <a:rPr lang="en-US" dirty="0" smtClean="0"/>
              <a:t> of Floating Drums</a:t>
            </a:r>
          </a:p>
          <a:p>
            <a:pPr lvl="1"/>
            <a:r>
              <a:rPr lang="en-US" dirty="0"/>
              <a:t>Floating or </a:t>
            </a:r>
            <a:r>
              <a:rPr lang="en-US" dirty="0" err="1"/>
              <a:t>hubless</a:t>
            </a:r>
            <a:r>
              <a:rPr lang="en-US" dirty="0"/>
              <a:t> </a:t>
            </a:r>
            <a:r>
              <a:rPr lang="en-US" dirty="0" smtClean="0"/>
              <a:t>drums are </a:t>
            </a:r>
            <a:r>
              <a:rPr lang="en-US" dirty="0"/>
              <a:t>usually used on the rear of a rear-wheel-drive vehicle</a:t>
            </a:r>
            <a:r>
              <a:rPr lang="en-US" dirty="0" smtClean="0"/>
              <a:t>.</a:t>
            </a:r>
          </a:p>
          <a:p>
            <a:pPr lvl="1"/>
            <a:r>
              <a:rPr lang="en-US" dirty="0"/>
              <a:t>New </a:t>
            </a:r>
            <a:r>
              <a:rPr lang="en-US" dirty="0" smtClean="0"/>
              <a:t>vehicles have </a:t>
            </a:r>
            <a:r>
              <a:rPr lang="en-US" dirty="0" err="1"/>
              <a:t>tinnerman</a:t>
            </a:r>
            <a:r>
              <a:rPr lang="en-US" dirty="0"/>
              <a:t> nuts (</a:t>
            </a:r>
            <a:r>
              <a:rPr lang="en-US" dirty="0" smtClean="0"/>
              <a:t>clips) on </a:t>
            </a:r>
            <a:r>
              <a:rPr lang="en-US" dirty="0"/>
              <a:t>the </a:t>
            </a:r>
            <a:r>
              <a:rPr lang="en-US" dirty="0" smtClean="0"/>
              <a:t>stud when </a:t>
            </a:r>
            <a:r>
              <a:rPr lang="en-US" dirty="0"/>
              <a:t>the vehicle is being assembled</a:t>
            </a:r>
            <a:r>
              <a:rPr lang="en-US" dirty="0" smtClean="0"/>
              <a:t>.</a:t>
            </a:r>
          </a:p>
          <a:p>
            <a:pPr lvl="1"/>
            <a:r>
              <a:rPr lang="en-US" dirty="0" smtClean="0"/>
              <a:t>The drum may be rusted to the hub.</a:t>
            </a:r>
          </a:p>
          <a:p>
            <a:pPr lvl="1"/>
            <a:r>
              <a:rPr lang="en-US" dirty="0" smtClean="0"/>
              <a:t>The brake shoes may be worn into the drum.</a:t>
            </a:r>
          </a:p>
          <a:p>
            <a:pPr lvl="1"/>
            <a:r>
              <a:rPr lang="en-US" dirty="0" smtClean="0"/>
              <a:t>To prevent damage, back-off the shoes before removing the drum.</a:t>
            </a:r>
            <a:endParaRPr lang="en-US" dirty="0"/>
          </a:p>
        </p:txBody>
      </p:sp>
    </p:spTree>
    <p:extLst>
      <p:ext uri="{BB962C8B-B14F-4D97-AF65-F5344CB8AC3E}">
        <p14:creationId xmlns:p14="http://schemas.microsoft.com/office/powerpoint/2010/main" val="3916974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104.2 </a:t>
            </a:r>
            <a:r>
              <a:rPr lang="en-US" sz="2400" dirty="0" err="1">
                <a:latin typeface="+mj-lt"/>
              </a:rPr>
              <a:t>Tinnerman</a:t>
            </a:r>
            <a:r>
              <a:rPr lang="en-US" sz="2400" dirty="0">
                <a:latin typeface="+mj-lt"/>
              </a:rPr>
              <a:t> nuts are used at the assembly plant to prevent the brake drum from falling off until the wheels are installed</a:t>
            </a:r>
            <a:endParaRPr lang="en-US" sz="2400" dirty="0">
              <a:latin typeface="+mj-lt"/>
            </a:endParaRPr>
          </a:p>
        </p:txBody>
      </p:sp>
      <p:pic>
        <p:nvPicPr>
          <p:cNvPr id="6" name="Picture 2" descr="A figure shows a technician tightening tinnerman nuts on a hubless or floating brake drum with pli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1668" y="1981200"/>
            <a:ext cx="3900664" cy="397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104.3 Turning the bolts that are threaded into the brake drum forces the drum off of the hub</a:t>
            </a:r>
            <a:endParaRPr lang="en-US" sz="2400" dirty="0">
              <a:latin typeface="+mj-lt"/>
            </a:endParaRPr>
          </a:p>
        </p:txBody>
      </p:sp>
      <p:pic>
        <p:nvPicPr>
          <p:cNvPr id="4" name="Picture 2" descr="A photo shows a technician removing tinnerman nuts from the brake drum with a wrench. Two bolts are threaded into the brake drum for fastening tinnerman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8367" y="1962241"/>
            <a:ext cx="5247267" cy="43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Arial (Headings)"/>
              </a:rPr>
              <a:t>Figure 104.4 If the brake shoes have worn into the drum, the adjuster can be backed in after removing the access plug. After removing the plug, use a wire or a screwdriver to move the adjusting lever away from the </a:t>
            </a:r>
            <a:r>
              <a:rPr lang="en-US" sz="1800" dirty="0" err="1">
                <a:latin typeface="Arial (Headings)"/>
              </a:rPr>
              <a:t>starwheel</a:t>
            </a:r>
            <a:r>
              <a:rPr lang="en-US" sz="1800" dirty="0">
                <a:latin typeface="Arial (Headings)"/>
              </a:rPr>
              <a:t>, then turn the </a:t>
            </a:r>
            <a:r>
              <a:rPr lang="en-US" sz="1800" dirty="0" err="1">
                <a:latin typeface="Arial (Headings)"/>
              </a:rPr>
              <a:t>starwheel</a:t>
            </a:r>
            <a:r>
              <a:rPr lang="en-US" sz="1800" dirty="0">
                <a:latin typeface="Arial (Headings)"/>
              </a:rPr>
              <a:t> with a brake adjusting tool, often called a “brake spoon”</a:t>
            </a:r>
            <a:endParaRPr lang="en-US" sz="1800" dirty="0"/>
          </a:p>
        </p:txBody>
      </p:sp>
      <p:pic>
        <p:nvPicPr>
          <p:cNvPr id="3" name="Picture 2" descr="The figures show the following:&#10;Access through backing plate: An adjusting tool and screwdriver are inserted either through the backing plate.&#10;Access through drum: An adjusting tool and screwdriver are inserted either through th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6417" y="1752600"/>
            <a:ext cx="1891166" cy="435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9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96840"/>
            <a:ext cx="5367337" cy="494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104.5 Using side-cut pliers to cut the heads off of the hold-down pins (nails) from the backing plate to release the drum from the shoes</a:t>
            </a:r>
            <a:endParaRPr lang="en-US" dirty="0"/>
          </a:p>
        </p:txBody>
      </p:sp>
      <p:pic>
        <p:nvPicPr>
          <p:cNvPr id="3" name="Picture 2" descr="A photo shows a technician using a diagonal side cut pliers to cut the heads of the hold down pins or nai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9731" y="1981200"/>
            <a:ext cx="4849687" cy="383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9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a:t>
            </a:r>
            <a:r>
              <a:rPr lang="en-US" sz="4000" dirty="0" err="1" smtClean="0">
                <a:solidFill>
                  <a:srgbClr val="000000"/>
                </a:solidFill>
              </a:rPr>
              <a:t>tinnerman</a:t>
            </a:r>
            <a:r>
              <a:rPr lang="en-US" sz="4000" dirty="0" smtClean="0">
                <a:solidFill>
                  <a:srgbClr val="000000"/>
                </a:solidFill>
              </a:rPr>
              <a:t> nuts?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hold the brake drums on the axle at the assembly plant.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DISASSEMBLY</a:t>
            </a:r>
            <a:endParaRPr lang="en-US" dirty="0">
              <a:latin typeface="+mj-lt"/>
            </a:endParaRPr>
          </a:p>
        </p:txBody>
      </p:sp>
      <p:sp>
        <p:nvSpPr>
          <p:cNvPr id="3" name="Content Placeholder 2"/>
          <p:cNvSpPr>
            <a:spLocks noGrp="1"/>
          </p:cNvSpPr>
          <p:nvPr>
            <p:ph idx="1"/>
          </p:nvPr>
        </p:nvSpPr>
        <p:spPr/>
        <p:txBody>
          <a:bodyPr/>
          <a:lstStyle/>
          <a:p>
            <a:r>
              <a:rPr lang="en-US" sz="2600" dirty="0"/>
              <a:t>After removal of the brake drum, the brake shoes and other </a:t>
            </a:r>
            <a:r>
              <a:rPr lang="en-US" sz="2600" dirty="0" smtClean="0"/>
              <a:t>brake hardware </a:t>
            </a:r>
            <a:r>
              <a:rPr lang="en-US" sz="2600" dirty="0"/>
              <a:t>should be wetted down with a solvent or enclosed in </a:t>
            </a:r>
            <a:r>
              <a:rPr lang="en-US" sz="2600" dirty="0" smtClean="0"/>
              <a:t>an approved </a:t>
            </a:r>
            <a:r>
              <a:rPr lang="en-US" sz="2600" dirty="0"/>
              <a:t>evacuation system to prevent possible asbestos </a:t>
            </a:r>
            <a:r>
              <a:rPr lang="en-US" sz="2600" dirty="0" smtClean="0"/>
              <a:t>release into </a:t>
            </a:r>
            <a:r>
              <a:rPr lang="en-US" sz="2600" dirty="0"/>
              <a:t>the air</a:t>
            </a:r>
            <a:r>
              <a:rPr lang="en-US" sz="2600" dirty="0" smtClean="0"/>
              <a:t>.</a:t>
            </a:r>
          </a:p>
          <a:p>
            <a:r>
              <a:rPr lang="en-US" sz="2600" dirty="0"/>
              <a:t>Usually, the first step in the disassembly of a drum brake </a:t>
            </a:r>
            <a:r>
              <a:rPr lang="en-US" sz="2600" dirty="0" smtClean="0"/>
              <a:t>system is </a:t>
            </a:r>
            <a:r>
              <a:rPr lang="en-US" sz="2600" dirty="0"/>
              <a:t>removal of the return (retracting) springs</a:t>
            </a:r>
            <a:r>
              <a:rPr lang="en-US" sz="2600" dirty="0" smtClean="0"/>
              <a:t>.</a:t>
            </a:r>
          </a:p>
          <a:p>
            <a:r>
              <a:rPr lang="en-US" sz="2600" dirty="0"/>
              <a:t>After the return springs have been removed, the hold-down </a:t>
            </a:r>
            <a:r>
              <a:rPr lang="en-US" sz="2600" dirty="0" smtClean="0"/>
              <a:t>springs and </a:t>
            </a:r>
            <a:r>
              <a:rPr lang="en-US" sz="2600" dirty="0"/>
              <a:t>other brake hardware can be removed.</a:t>
            </a:r>
            <a:endParaRPr lang="en-US" sz="2600" dirty="0"/>
          </a:p>
        </p:txBody>
      </p:sp>
    </p:spTree>
    <p:extLst>
      <p:ext uri="{BB962C8B-B14F-4D97-AF65-F5344CB8AC3E}">
        <p14:creationId xmlns:p14="http://schemas.microsoft.com/office/powerpoint/2010/main" val="379407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104.6 A liquid soaking solvent, such as brake cleaner, should be used to wet the linings. The purpose of wetting the lining material while the drum is still on the vehicle is to prevent the possibility of asbestos from the lining becoming airborne. asbestos is only hazardous when asbestos dust is airborne and is breathed in during brake system service</a:t>
            </a:r>
            <a:endParaRPr lang="en-US" sz="1800" dirty="0"/>
          </a:p>
        </p:txBody>
      </p:sp>
      <p:pic>
        <p:nvPicPr>
          <p:cNvPr id="3" name="Picture 2" descr="A photo shows a technician spraying a liquid soaking solvent such as brake cleaner on the brake linings while the drum is still on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7149" y="1981200"/>
            <a:ext cx="4929701" cy="370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52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104.1</a:t>
            </a:r>
            <a:r>
              <a:rPr lang="en-US" dirty="0" smtClean="0"/>
              <a:t> </a:t>
            </a:r>
            <a:r>
              <a:rPr lang="en-US" dirty="0"/>
              <a:t>Discuss the procedures recommended for brake drum </a:t>
            </a:r>
            <a:r>
              <a:rPr lang="en-US" dirty="0" smtClean="0"/>
              <a:t>diagnosis, removal</a:t>
            </a:r>
            <a:r>
              <a:rPr lang="en-US" dirty="0"/>
              <a:t>, and disassembly</a:t>
            </a:r>
            <a:r>
              <a:rPr lang="en-US" dirty="0" smtClean="0"/>
              <a:t>.</a:t>
            </a:r>
          </a:p>
          <a:p>
            <a:pPr marL="0" indent="0">
              <a:buNone/>
            </a:pPr>
            <a:r>
              <a:rPr lang="en-US" b="1" dirty="0" smtClean="0">
                <a:solidFill>
                  <a:srgbClr val="005A70"/>
                </a:solidFill>
              </a:rPr>
              <a:t>104.2 </a:t>
            </a:r>
            <a:r>
              <a:rPr lang="en-US" dirty="0"/>
              <a:t>Discuss the procedure for inspecting drum brake parts</a:t>
            </a:r>
            <a:r>
              <a:rPr lang="en-US" dirty="0" smtClean="0"/>
              <a:t>.</a:t>
            </a:r>
          </a:p>
          <a:p>
            <a:pPr marL="0" indent="0">
              <a:buNone/>
            </a:pPr>
            <a:r>
              <a:rPr lang="en-US" b="1" dirty="0" smtClean="0">
                <a:solidFill>
                  <a:srgbClr val="005A70"/>
                </a:solidFill>
              </a:rPr>
              <a:t>104.3 </a:t>
            </a:r>
            <a:r>
              <a:rPr lang="en-US" dirty="0"/>
              <a:t>Describe how to clean, lubricate, reassemble, and adjust </a:t>
            </a:r>
            <a:r>
              <a:rPr lang="en-US" dirty="0" smtClean="0"/>
              <a:t>drum brake </a:t>
            </a:r>
            <a:r>
              <a:rPr lang="en-US" dirty="0"/>
              <a:t>parts.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104.7 Using a brake spring tool to release a return (retracting) spring from the anchor pin</a:t>
            </a:r>
            <a:endParaRPr lang="en-US" dirty="0"/>
          </a:p>
        </p:txBody>
      </p:sp>
      <p:pic>
        <p:nvPicPr>
          <p:cNvPr id="3" name="Picture 2" descr="A figure shows a technician using a brake spring tool to release the return or retracting spring from the anchor p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9488" y="1752600"/>
            <a:ext cx="5705023" cy="424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3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104.8 A special tool, called a hold-down spring tool, being used to depress and rotate the retainer</a:t>
            </a:r>
            <a:endParaRPr lang="en-US" dirty="0"/>
          </a:p>
        </p:txBody>
      </p:sp>
      <p:pic>
        <p:nvPicPr>
          <p:cNvPr id="3" name="Picture 2" descr="A figure shows a technician using the hold down spring tool to depress and rotate the reta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0106" y="1870420"/>
            <a:ext cx="5063789" cy="44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4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INSPECTING THE BACKING PLATE</a:t>
            </a:r>
            <a:endParaRPr lang="en-US" dirty="0">
              <a:latin typeface="+mj-lt"/>
            </a:endParaRPr>
          </a:p>
        </p:txBody>
      </p:sp>
      <p:sp>
        <p:nvSpPr>
          <p:cNvPr id="3" name="Content Placeholder 2"/>
          <p:cNvSpPr>
            <a:spLocks noGrp="1"/>
          </p:cNvSpPr>
          <p:nvPr>
            <p:ph idx="1"/>
          </p:nvPr>
        </p:nvSpPr>
        <p:spPr/>
        <p:txBody>
          <a:bodyPr/>
          <a:lstStyle/>
          <a:p>
            <a:r>
              <a:rPr lang="en-US" dirty="0"/>
              <a:t>To inspect the backing plate, follow these steps:</a:t>
            </a:r>
            <a:endParaRPr lang="en-US" dirty="0" smtClean="0"/>
          </a:p>
          <a:p>
            <a:pPr lvl="1"/>
            <a:r>
              <a:rPr lang="en-US" dirty="0" smtClean="0"/>
              <a:t>The </a:t>
            </a:r>
            <a:r>
              <a:rPr lang="en-US" dirty="0"/>
              <a:t>six raised contact </a:t>
            </a:r>
            <a:r>
              <a:rPr lang="en-US" dirty="0" smtClean="0"/>
              <a:t>surfaces, called </a:t>
            </a:r>
            <a:r>
              <a:rPr lang="en-US" dirty="0"/>
              <a:t>pads, ledges, or shoe contact areas, of the </a:t>
            </a:r>
            <a:r>
              <a:rPr lang="en-US" dirty="0" smtClean="0"/>
              <a:t>backing plate </a:t>
            </a:r>
            <a:r>
              <a:rPr lang="en-US" dirty="0"/>
              <a:t>should be inspected because they rub </a:t>
            </a:r>
            <a:r>
              <a:rPr lang="en-US" dirty="0" smtClean="0"/>
              <a:t>against the </a:t>
            </a:r>
            <a:r>
              <a:rPr lang="en-US" dirty="0"/>
              <a:t>sides of the shoes</a:t>
            </a:r>
            <a:r>
              <a:rPr lang="en-US" dirty="0" smtClean="0"/>
              <a:t>.</a:t>
            </a:r>
          </a:p>
          <a:p>
            <a:pPr lvl="1"/>
            <a:r>
              <a:rPr lang="en-US" dirty="0" smtClean="0"/>
              <a:t>Check for looseness and bending</a:t>
            </a:r>
          </a:p>
          <a:p>
            <a:pPr lvl="1"/>
            <a:r>
              <a:rPr lang="en-US" dirty="0" smtClean="0"/>
              <a:t>Ensure that they </a:t>
            </a:r>
            <a:r>
              <a:rPr lang="en-US" dirty="0"/>
              <a:t>are parallel with the axle flange</a:t>
            </a:r>
            <a:r>
              <a:rPr lang="en-US" dirty="0" smtClean="0"/>
              <a:t>.</a:t>
            </a:r>
          </a:p>
          <a:p>
            <a:pPr lvl="1"/>
            <a:r>
              <a:rPr lang="en-US" dirty="0"/>
              <a:t>The raised pads should be cleaned and lubricated.</a:t>
            </a:r>
            <a:endParaRPr lang="en-US" dirty="0"/>
          </a:p>
        </p:txBody>
      </p:sp>
    </p:spTree>
    <p:extLst>
      <p:ext uri="{BB962C8B-B14F-4D97-AF65-F5344CB8AC3E}">
        <p14:creationId xmlns:p14="http://schemas.microsoft.com/office/powerpoint/2010/main" val="293672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104.9 A typical rusting backing plate shoe pad. This can cause the brakes to squeak when the shoes move outward during a brake application and again when the brake pedal is released</a:t>
            </a:r>
            <a:endParaRPr lang="en-US" dirty="0"/>
          </a:p>
        </p:txBody>
      </p:sp>
      <p:pic>
        <p:nvPicPr>
          <p:cNvPr id="3" name="Picture 2" descr="A photo shows a rusted backing plate shoe p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9597" y="2209800"/>
            <a:ext cx="3893938" cy="37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6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104.10 Applying lithium grease to the raised pads on the backing plate</a:t>
            </a:r>
            <a:endParaRPr lang="en-US" dirty="0"/>
          </a:p>
        </p:txBody>
      </p:sp>
      <p:pic>
        <p:nvPicPr>
          <p:cNvPr id="3" name="Picture 2" descr="A photo shows a technician applying lithium high temperature brake grease to the raised pad on the backing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4590" y="1857832"/>
            <a:ext cx="5894818" cy="442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5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LINING INSPECTION</a:t>
            </a:r>
            <a:endParaRPr lang="en-US" dirty="0">
              <a:latin typeface="+mj-lt"/>
            </a:endParaRPr>
          </a:p>
        </p:txBody>
      </p:sp>
      <p:sp>
        <p:nvSpPr>
          <p:cNvPr id="3" name="Content Placeholder 2"/>
          <p:cNvSpPr>
            <a:spLocks noGrp="1"/>
          </p:cNvSpPr>
          <p:nvPr>
            <p:ph idx="1"/>
          </p:nvPr>
        </p:nvSpPr>
        <p:spPr/>
        <p:txBody>
          <a:bodyPr/>
          <a:lstStyle/>
          <a:p>
            <a:r>
              <a:rPr lang="en-US" dirty="0"/>
              <a:t>To inspect the </a:t>
            </a:r>
            <a:r>
              <a:rPr lang="en-US" dirty="0" smtClean="0"/>
              <a:t>drum brake </a:t>
            </a:r>
            <a:r>
              <a:rPr lang="en-US" dirty="0"/>
              <a:t>lining, follow these steps</a:t>
            </a:r>
            <a:r>
              <a:rPr lang="en-US" dirty="0" smtClean="0"/>
              <a:t>:</a:t>
            </a:r>
          </a:p>
          <a:p>
            <a:pPr lvl="1"/>
            <a:r>
              <a:rPr lang="en-US" dirty="0" smtClean="0"/>
              <a:t>Some </a:t>
            </a:r>
            <a:r>
              <a:rPr lang="en-US" dirty="0"/>
              <a:t>vehicles are equipped with holes in the </a:t>
            </a:r>
            <a:r>
              <a:rPr lang="en-US" dirty="0" smtClean="0"/>
              <a:t>backing plate </a:t>
            </a:r>
            <a:r>
              <a:rPr lang="en-US" dirty="0"/>
              <a:t>that allow for a visual inspection of the </a:t>
            </a:r>
            <a:r>
              <a:rPr lang="en-US" dirty="0" smtClean="0"/>
              <a:t>thickness of </a:t>
            </a:r>
            <a:r>
              <a:rPr lang="en-US" dirty="0"/>
              <a:t>the lining</a:t>
            </a:r>
            <a:r>
              <a:rPr lang="en-US" dirty="0" smtClean="0"/>
              <a:t>.</a:t>
            </a:r>
          </a:p>
          <a:p>
            <a:pPr lvl="1"/>
            <a:r>
              <a:rPr lang="en-US" dirty="0" smtClean="0"/>
              <a:t>Most </a:t>
            </a:r>
            <a:r>
              <a:rPr lang="en-US" dirty="0"/>
              <a:t>experts agree that the best possible inspection </a:t>
            </a:r>
            <a:r>
              <a:rPr lang="en-US" dirty="0" smtClean="0"/>
              <a:t>involves removing </a:t>
            </a:r>
            <a:r>
              <a:rPr lang="en-US" dirty="0"/>
              <a:t>the brake drum and making a </a:t>
            </a:r>
            <a:r>
              <a:rPr lang="en-US" dirty="0" smtClean="0"/>
              <a:t>thorough visual </a:t>
            </a:r>
            <a:r>
              <a:rPr lang="en-US" dirty="0"/>
              <a:t>inspection of the entire brake instead of just </a:t>
            </a:r>
            <a:r>
              <a:rPr lang="en-US" dirty="0" smtClean="0"/>
              <a:t>looking at </a:t>
            </a:r>
            <a:r>
              <a:rPr lang="en-US" dirty="0"/>
              <a:t>the thickness of the remaining lining.</a:t>
            </a:r>
            <a:endParaRPr lang="en-US" dirty="0"/>
          </a:p>
        </p:txBody>
      </p:sp>
    </p:spTree>
    <p:extLst>
      <p:ext uri="{BB962C8B-B14F-4D97-AF65-F5344CB8AC3E}">
        <p14:creationId xmlns:p14="http://schemas.microsoft.com/office/powerpoint/2010/main" val="31507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104.11 A rule of thumb is that the lining should be at least the thickness of a nickel</a:t>
            </a:r>
            <a:endParaRPr lang="en-US" dirty="0"/>
          </a:p>
        </p:txBody>
      </p:sp>
      <p:pic>
        <p:nvPicPr>
          <p:cNvPr id="3" name="Picture 2" descr="A photo shows a nickel placed side by side with a lining. A rule of thumb is that the lining must be at least as thick as a nick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806" y="2427354"/>
            <a:ext cx="8066386" cy="316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9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104.12 A tire tread depth gauge can be used to measure lining thickness. When measuring riveted linings, measure to the head of the rivets</a:t>
            </a:r>
            <a:endParaRPr lang="en-US" dirty="0"/>
          </a:p>
        </p:txBody>
      </p:sp>
      <p:pic>
        <p:nvPicPr>
          <p:cNvPr id="3" name="Picture 2" descr="A photo shows a technician using a tire tread depth gauge to measure brake lining thickn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9472" y="1905000"/>
            <a:ext cx="5270561" cy="395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6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104.13 Cracked brake lining must be replaced</a:t>
            </a:r>
            <a:endParaRPr lang="en-US" dirty="0"/>
          </a:p>
        </p:txBody>
      </p:sp>
      <p:pic>
        <p:nvPicPr>
          <p:cNvPr id="3" name="Picture 2" descr="A photo shows a brake lining with a crack across its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5080" y="1461631"/>
            <a:ext cx="6393841" cy="480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9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SPRING INSPECTION</a:t>
            </a:r>
            <a:endParaRPr lang="en-US" dirty="0">
              <a:latin typeface="+mj-lt"/>
            </a:endParaRPr>
          </a:p>
        </p:txBody>
      </p:sp>
      <p:sp>
        <p:nvSpPr>
          <p:cNvPr id="3" name="Content Placeholder 2"/>
          <p:cNvSpPr>
            <a:spLocks noGrp="1"/>
          </p:cNvSpPr>
          <p:nvPr>
            <p:ph idx="1"/>
          </p:nvPr>
        </p:nvSpPr>
        <p:spPr/>
        <p:txBody>
          <a:bodyPr/>
          <a:lstStyle/>
          <a:p>
            <a:r>
              <a:rPr lang="en-US" dirty="0" smtClean="0"/>
              <a:t>Return Springs</a:t>
            </a:r>
          </a:p>
          <a:p>
            <a:pPr lvl="1"/>
            <a:r>
              <a:rPr lang="en-US" dirty="0" smtClean="0"/>
              <a:t>The </a:t>
            </a:r>
            <a:r>
              <a:rPr lang="en-US" dirty="0"/>
              <a:t>springs should be tested prior to </a:t>
            </a:r>
            <a:r>
              <a:rPr lang="en-US" dirty="0" smtClean="0"/>
              <a:t>a brake </a:t>
            </a:r>
            <a:r>
              <a:rPr lang="en-US" dirty="0"/>
              <a:t>overhaul, especially when uneven lining wear is discovered.</a:t>
            </a:r>
            <a:endParaRPr lang="en-US" dirty="0" smtClean="0"/>
          </a:p>
          <a:p>
            <a:pPr lvl="1"/>
            <a:r>
              <a:rPr lang="en-US" dirty="0" smtClean="0"/>
              <a:t>Return </a:t>
            </a:r>
            <a:r>
              <a:rPr lang="en-US" dirty="0"/>
              <a:t>springs can get weak due to heat and time and can </a:t>
            </a:r>
            <a:r>
              <a:rPr lang="en-US" dirty="0" smtClean="0"/>
              <a:t>cause the </a:t>
            </a:r>
            <a:r>
              <a:rPr lang="en-US" dirty="0"/>
              <a:t>linings to stay in contact with the drum when the brakes </a:t>
            </a:r>
            <a:r>
              <a:rPr lang="en-US" dirty="0" smtClean="0"/>
              <a:t>are released.</a:t>
            </a:r>
          </a:p>
          <a:p>
            <a:r>
              <a:rPr lang="en-US" dirty="0" smtClean="0"/>
              <a:t>Hold-Down Springs</a:t>
            </a:r>
          </a:p>
          <a:p>
            <a:pPr lvl="1"/>
            <a:r>
              <a:rPr lang="en-US" dirty="0" smtClean="0"/>
              <a:t>Hold the linings tightly to the backing plate.</a:t>
            </a:r>
          </a:p>
          <a:p>
            <a:r>
              <a:rPr lang="en-US" dirty="0" smtClean="0"/>
              <a:t>Connecting Springs</a:t>
            </a:r>
          </a:p>
          <a:p>
            <a:pPr lvl="1"/>
            <a:r>
              <a:rPr lang="en-US" dirty="0"/>
              <a:t>Check or replace at every brake </a:t>
            </a:r>
            <a:r>
              <a:rPr lang="en-US" dirty="0" smtClean="0"/>
              <a:t>lining replacement.</a:t>
            </a:r>
            <a:endParaRPr lang="en-US" dirty="0"/>
          </a:p>
        </p:txBody>
      </p:sp>
    </p:spTree>
    <p:extLst>
      <p:ext uri="{BB962C8B-B14F-4D97-AF65-F5344CB8AC3E}">
        <p14:creationId xmlns:p14="http://schemas.microsoft.com/office/powerpoint/2010/main" val="384824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104.4</a:t>
            </a:r>
            <a:r>
              <a:rPr lang="en-US" dirty="0" smtClean="0"/>
              <a:t> </a:t>
            </a:r>
            <a:r>
              <a:rPr lang="en-US" dirty="0"/>
              <a:t>Describe the symptoms of a faulty drum brake</a:t>
            </a:r>
            <a:r>
              <a:rPr lang="en-US" dirty="0" smtClean="0"/>
              <a:t>.</a:t>
            </a:r>
          </a:p>
          <a:p>
            <a:pPr marL="0" indent="0">
              <a:buNone/>
            </a:pPr>
            <a:r>
              <a:rPr lang="en-US" b="1" dirty="0" smtClean="0">
                <a:solidFill>
                  <a:srgbClr val="005A70"/>
                </a:solidFill>
              </a:rPr>
              <a:t>104.5</a:t>
            </a:r>
            <a:r>
              <a:rPr lang="en-US" dirty="0" smtClean="0"/>
              <a:t> </a:t>
            </a:r>
            <a:r>
              <a:rPr lang="en-US" dirty="0"/>
              <a:t>This chapter will help prepare for the Brakes (A5) ASE </a:t>
            </a:r>
            <a:r>
              <a:rPr lang="en-US" dirty="0" smtClean="0"/>
              <a:t>certification test </a:t>
            </a:r>
            <a:r>
              <a:rPr lang="en-US" dirty="0"/>
              <a:t>content area “B” (Drum Brake 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934" y="1600200"/>
            <a:ext cx="58674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5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104.14 The top spring is a good-looking spring because all coils of the spring are touching each other. The bottom spring is stretched and should be discarded.</a:t>
            </a:r>
            <a:endParaRPr lang="en-US" dirty="0"/>
          </a:p>
        </p:txBody>
      </p:sp>
      <p:pic>
        <p:nvPicPr>
          <p:cNvPr id="3" name="Picture 2" descr="Two photos separately show an operational spring with all coils touching each other and a damaged spring with some coils not touching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7033" y="2819400"/>
            <a:ext cx="6399012" cy="293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4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 CYLINDER INSPECTION (1 OF 2)</a:t>
            </a:r>
            <a:endParaRPr lang="en-US" dirty="0">
              <a:latin typeface="+mj-lt"/>
            </a:endParaRPr>
          </a:p>
        </p:txBody>
      </p:sp>
      <p:sp>
        <p:nvSpPr>
          <p:cNvPr id="3" name="Content Placeholder 2"/>
          <p:cNvSpPr>
            <a:spLocks noGrp="1"/>
          </p:cNvSpPr>
          <p:nvPr>
            <p:ph idx="1"/>
          </p:nvPr>
        </p:nvSpPr>
        <p:spPr/>
        <p:txBody>
          <a:bodyPr/>
          <a:lstStyle/>
          <a:p>
            <a:r>
              <a:rPr lang="en-US" dirty="0" smtClean="0"/>
              <a:t>The surface inside the wheel cylinder is </a:t>
            </a:r>
            <a:r>
              <a:rPr lang="en-US" dirty="0" err="1" smtClean="0"/>
              <a:t>bearingized</a:t>
            </a:r>
            <a:r>
              <a:rPr lang="en-US" dirty="0" smtClean="0"/>
              <a:t>.</a:t>
            </a:r>
          </a:p>
          <a:p>
            <a:r>
              <a:rPr lang="en-US" dirty="0" smtClean="0"/>
              <a:t>The surface can not be honed or damage will occur.</a:t>
            </a:r>
          </a:p>
          <a:p>
            <a:r>
              <a:rPr lang="en-US" dirty="0" smtClean="0"/>
              <a:t>Dust boots keep the dirt out of the cylinder bore.</a:t>
            </a:r>
          </a:p>
          <a:p>
            <a:r>
              <a:rPr lang="en-US" dirty="0" smtClean="0"/>
              <a:t>Each wheel cylinder has a threaded port for the line and a bleeder valve to allow air to escape.</a:t>
            </a:r>
            <a:endParaRPr lang="en-US" dirty="0"/>
          </a:p>
        </p:txBody>
      </p:sp>
    </p:spTree>
    <p:extLst>
      <p:ext uri="{BB962C8B-B14F-4D97-AF65-F5344CB8AC3E}">
        <p14:creationId xmlns:p14="http://schemas.microsoft.com/office/powerpoint/2010/main" val="363392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WHEEL CYLINDER </a:t>
            </a:r>
            <a:r>
              <a:rPr lang="en-US" dirty="0" smtClean="0">
                <a:latin typeface="+mj-lt"/>
              </a:rPr>
              <a:t>INSPECTION (2 OF 2)</a:t>
            </a:r>
            <a:endParaRPr lang="en-US" dirty="0">
              <a:latin typeface="+mj-lt"/>
            </a:endParaRPr>
          </a:p>
        </p:txBody>
      </p:sp>
      <p:sp>
        <p:nvSpPr>
          <p:cNvPr id="3" name="Content Placeholder 2"/>
          <p:cNvSpPr>
            <a:spLocks noGrp="1"/>
          </p:cNvSpPr>
          <p:nvPr>
            <p:ph idx="1"/>
          </p:nvPr>
        </p:nvSpPr>
        <p:spPr/>
        <p:txBody>
          <a:bodyPr/>
          <a:lstStyle/>
          <a:p>
            <a:r>
              <a:rPr lang="en-US" dirty="0" smtClean="0"/>
              <a:t>Overhaul of the Wheel Cylinders (If allowed by the Manufacturer)</a:t>
            </a:r>
          </a:p>
          <a:p>
            <a:pPr lvl="1"/>
            <a:r>
              <a:rPr lang="en-US" dirty="0"/>
              <a:t>Loosen the bleeder </a:t>
            </a:r>
            <a:r>
              <a:rPr lang="en-US" dirty="0" smtClean="0"/>
              <a:t>valve.</a:t>
            </a:r>
          </a:p>
          <a:p>
            <a:pPr lvl="1"/>
            <a:r>
              <a:rPr lang="en-US" dirty="0" smtClean="0"/>
              <a:t>Remove </a:t>
            </a:r>
            <a:r>
              <a:rPr lang="en-US" dirty="0"/>
              <a:t>the wheel </a:t>
            </a:r>
            <a:r>
              <a:rPr lang="en-US" dirty="0" smtClean="0"/>
              <a:t>cylinder.</a:t>
            </a:r>
          </a:p>
          <a:p>
            <a:pPr lvl="1"/>
            <a:r>
              <a:rPr lang="en-US" dirty="0" smtClean="0"/>
              <a:t>Remove </a:t>
            </a:r>
            <a:r>
              <a:rPr lang="en-US" dirty="0"/>
              <a:t>all </a:t>
            </a:r>
            <a:r>
              <a:rPr lang="en-US" dirty="0" smtClean="0"/>
              <a:t>internal parts </a:t>
            </a:r>
            <a:r>
              <a:rPr lang="en-US" dirty="0"/>
              <a:t>of the wheel cylinder</a:t>
            </a:r>
            <a:r>
              <a:rPr lang="en-US" dirty="0" smtClean="0"/>
              <a:t>.</a:t>
            </a:r>
          </a:p>
          <a:p>
            <a:pPr lvl="1"/>
            <a:r>
              <a:rPr lang="en-US" dirty="0" smtClean="0"/>
              <a:t>Clean the wheel cylinder </a:t>
            </a:r>
            <a:r>
              <a:rPr lang="en-US" dirty="0"/>
              <a:t>as specified </a:t>
            </a:r>
            <a:r>
              <a:rPr lang="en-US" dirty="0" smtClean="0"/>
              <a:t>by the </a:t>
            </a:r>
            <a:r>
              <a:rPr lang="en-US" dirty="0"/>
              <a:t>manufacturer to remove any rust and corrosion</a:t>
            </a:r>
            <a:r>
              <a:rPr lang="en-US" dirty="0" smtClean="0"/>
              <a:t>.</a:t>
            </a:r>
          </a:p>
          <a:p>
            <a:pPr lvl="1"/>
            <a:r>
              <a:rPr lang="en-US" dirty="0" smtClean="0"/>
              <a:t>Install </a:t>
            </a:r>
            <a:r>
              <a:rPr lang="en-US" dirty="0"/>
              <a:t>the pistons (usually not included in a wheel </a:t>
            </a:r>
            <a:r>
              <a:rPr lang="en-US" dirty="0" smtClean="0"/>
              <a:t>cylinder overhaul </a:t>
            </a:r>
            <a:r>
              <a:rPr lang="en-US" dirty="0"/>
              <a:t>kit), seals, spring, and dust </a:t>
            </a:r>
            <a:r>
              <a:rPr lang="en-US" dirty="0" smtClean="0"/>
              <a:t>boots.</a:t>
            </a:r>
          </a:p>
          <a:p>
            <a:pPr lvl="1"/>
            <a:r>
              <a:rPr lang="en-US" dirty="0" smtClean="0"/>
              <a:t>Install on the vehicle </a:t>
            </a:r>
            <a:r>
              <a:rPr lang="en-US" dirty="0"/>
              <a:t>and bleed the system.</a:t>
            </a:r>
            <a:endParaRPr lang="en-US" dirty="0" smtClean="0"/>
          </a:p>
          <a:p>
            <a:pPr lvl="1"/>
            <a:endParaRPr lang="en-US" dirty="0"/>
          </a:p>
        </p:txBody>
      </p:sp>
    </p:spTree>
    <p:extLst>
      <p:ext uri="{BB962C8B-B14F-4D97-AF65-F5344CB8AC3E}">
        <p14:creationId xmlns:p14="http://schemas.microsoft.com/office/powerpoint/2010/main" val="374885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104.15 Exploded view of a typical wheel cylinder. Note how the flat part of the cups touches the flat part of the piston. The cup expander and spring go between the cups</a:t>
            </a:r>
            <a:endParaRPr lang="en-US" dirty="0"/>
          </a:p>
        </p:txBody>
      </p:sp>
      <p:pic>
        <p:nvPicPr>
          <p:cNvPr id="3" name="Picture 2" descr="The figure shows:&#10;• A cylinder, bleeder screw, and cup expander and spring; and&#10;• A cup, piston, and push on boot on each side of the cylinder.&#10;• The cup expander and spring is located between the cups. Flat part of the cups touches the flat part of the piston.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793" y="2209800"/>
            <a:ext cx="4852729" cy="366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104.16 Many wheel cylinders are bolted to the support plate (backing plate). The O-ring seal helps keep water and dirt out of the drum brake</a:t>
            </a:r>
            <a:endParaRPr lang="en-US" dirty="0"/>
          </a:p>
        </p:txBody>
      </p:sp>
      <p:pic>
        <p:nvPicPr>
          <p:cNvPr id="3" name="Picture 2" descr="A figure shows a support plate and a wheel cylinder and the arrow points to the location on the support plate where wheel cylinder is bolted. The O ring prevents water and dirt from entering the drum brake. Support plate is also called backing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218" y="2133600"/>
            <a:ext cx="4757530" cy="389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4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104.17 This special tool makes it a lot easier to remove the wheel cylinder clip. a socket (1 1/8 inch, 12 point) can be used to push the clip back onto the wheel cylinder</a:t>
            </a:r>
            <a:endParaRPr lang="en-US" dirty="0"/>
          </a:p>
        </p:txBody>
      </p:sp>
      <p:pic>
        <p:nvPicPr>
          <p:cNvPr id="3" name="Picture 2" descr="Two figures separately show a special tool and how it is used to detach the clip on the wheel cylinder. A twelve-point socket of one eighth inch size is used to attach the clip to the wheel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959" y="2590800"/>
            <a:ext cx="8088784" cy="324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104.18 The rust inside this wheel cylinder will not affect the operation as it is located inside the working area of the sealing cups</a:t>
            </a:r>
            <a:endParaRPr lang="en-US" dirty="0"/>
          </a:p>
        </p:txBody>
      </p:sp>
      <p:pic>
        <p:nvPicPr>
          <p:cNvPr id="3" name="Picture 2" descr="A photo shows a technician holding a detached wheel cylinder. The cylinder is slightly rus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3084" y="2209800"/>
            <a:ext cx="5077833" cy="38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8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104.19 When new, thicker brake linings are installed, the pistons and cups are forced back into the wheel cylinder and pushed through the sludge that is present in every cylinder</a:t>
            </a:r>
            <a:endParaRPr lang="en-US" dirty="0"/>
          </a:p>
        </p:txBody>
      </p:sp>
      <p:pic>
        <p:nvPicPr>
          <p:cNvPr id="3" name="Picture 2" descr="A figure shows that when new and thicker brake linings are installed, pistons and cups are forced back into the wheel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0570" y="2590800"/>
            <a:ext cx="7964705" cy="308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9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DRUM HARDWARE KIT</a:t>
            </a:r>
            <a:endParaRPr lang="en-US" dirty="0">
              <a:latin typeface="+mj-lt"/>
            </a:endParaRPr>
          </a:p>
        </p:txBody>
      </p:sp>
      <p:sp>
        <p:nvSpPr>
          <p:cNvPr id="3" name="Content Placeholder 2"/>
          <p:cNvSpPr>
            <a:spLocks noGrp="1"/>
          </p:cNvSpPr>
          <p:nvPr>
            <p:ph idx="1"/>
          </p:nvPr>
        </p:nvSpPr>
        <p:spPr/>
        <p:txBody>
          <a:bodyPr/>
          <a:lstStyle/>
          <a:p>
            <a:r>
              <a:rPr lang="en-US" dirty="0"/>
              <a:t>If any spring is found to be defective, it is possible to purchase </a:t>
            </a:r>
            <a:r>
              <a:rPr lang="en-US" dirty="0" smtClean="0"/>
              <a:t>most parts </a:t>
            </a:r>
            <a:r>
              <a:rPr lang="en-US" dirty="0"/>
              <a:t>individually or in pairs</a:t>
            </a:r>
            <a:r>
              <a:rPr lang="en-US" dirty="0" smtClean="0"/>
              <a:t>.</a:t>
            </a:r>
          </a:p>
          <a:p>
            <a:r>
              <a:rPr lang="en-US" dirty="0"/>
              <a:t>However, for best results, many </a:t>
            </a:r>
            <a:r>
              <a:rPr lang="en-US" dirty="0" smtClean="0"/>
              <a:t>brake suppliers </a:t>
            </a:r>
            <a:r>
              <a:rPr lang="en-US" dirty="0"/>
              <a:t>sell drum brake hardware kits. These kits usually </a:t>
            </a:r>
            <a:r>
              <a:rPr lang="en-US" dirty="0" smtClean="0"/>
              <a:t>include all the items </a:t>
            </a:r>
            <a:r>
              <a:rPr lang="en-US" dirty="0"/>
              <a:t>for two drum brakes (axle set</a:t>
            </a:r>
            <a:r>
              <a:rPr lang="en-US" dirty="0" smtClean="0"/>
              <a:t>).</a:t>
            </a:r>
            <a:endParaRPr lang="en-US" dirty="0"/>
          </a:p>
        </p:txBody>
      </p:sp>
    </p:spTree>
    <p:extLst>
      <p:ext uri="{BB962C8B-B14F-4D97-AF65-F5344CB8AC3E}">
        <p14:creationId xmlns:p14="http://schemas.microsoft.com/office/powerpoint/2010/main" val="76873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DIAGNOSIS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Diagnostic Steps</a:t>
            </a:r>
          </a:p>
          <a:p>
            <a:pPr lvl="1"/>
            <a:r>
              <a:rPr lang="en-US" dirty="0" smtClean="0"/>
              <a:t>Verify </a:t>
            </a:r>
            <a:r>
              <a:rPr lang="en-US" dirty="0"/>
              <a:t>the customer complaint (concern</a:t>
            </a:r>
            <a:r>
              <a:rPr lang="en-US" dirty="0" smtClean="0"/>
              <a:t>).</a:t>
            </a:r>
          </a:p>
          <a:p>
            <a:pPr lvl="1"/>
            <a:r>
              <a:rPr lang="en-US" dirty="0"/>
              <a:t>Perform a visual </a:t>
            </a:r>
            <a:r>
              <a:rPr lang="en-US" dirty="0" smtClean="0"/>
              <a:t>inspection</a:t>
            </a:r>
          </a:p>
          <a:p>
            <a:pPr lvl="1"/>
            <a:r>
              <a:rPr lang="en-US" dirty="0"/>
              <a:t>Determine the root </a:t>
            </a:r>
            <a:r>
              <a:rPr lang="en-US" dirty="0" smtClean="0"/>
              <a:t>cause</a:t>
            </a:r>
          </a:p>
          <a:p>
            <a:pPr lvl="1"/>
            <a:r>
              <a:rPr lang="en-US" dirty="0" smtClean="0"/>
              <a:t>Restore </a:t>
            </a:r>
            <a:r>
              <a:rPr lang="en-US" dirty="0"/>
              <a:t>the brake system to like-new </a:t>
            </a:r>
            <a:r>
              <a:rPr lang="en-US" dirty="0" smtClean="0"/>
              <a:t>operation</a:t>
            </a:r>
          </a:p>
          <a:p>
            <a:pPr lvl="1"/>
            <a:r>
              <a:rPr lang="en-US" dirty="0"/>
              <a:t>Test-drive the vehicle to verify that the service has </a:t>
            </a:r>
            <a:r>
              <a:rPr lang="en-US" dirty="0" smtClean="0"/>
              <a:t>corrected the </a:t>
            </a:r>
            <a:r>
              <a:rPr lang="en-US" dirty="0"/>
              <a:t>customer’s complaint</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104.20 This </a:t>
            </a:r>
            <a:r>
              <a:rPr lang="en-US" dirty="0" err="1">
                <a:latin typeface="Arial (Headings)"/>
              </a:rPr>
              <a:t>starwheel</a:t>
            </a:r>
            <a:r>
              <a:rPr lang="en-US" dirty="0">
                <a:latin typeface="Arial (Headings)"/>
              </a:rPr>
              <a:t> adjuster is damaged and must be replaced. a lack of proper lubrication can cause the </a:t>
            </a:r>
            <a:r>
              <a:rPr lang="en-US" dirty="0" err="1">
                <a:latin typeface="Arial (Headings)"/>
              </a:rPr>
              <a:t>starwheel</a:t>
            </a:r>
            <a:r>
              <a:rPr lang="en-US" dirty="0">
                <a:latin typeface="Arial (Headings)"/>
              </a:rPr>
              <a:t> to become frozen in one place and not adjust properly</a:t>
            </a:r>
            <a:endParaRPr lang="en-US" dirty="0"/>
          </a:p>
        </p:txBody>
      </p:sp>
      <p:pic>
        <p:nvPicPr>
          <p:cNvPr id="3" name="Picture 2" descr="A photo shows a rusted and damaged starwheel adju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2198" y="2438400"/>
            <a:ext cx="6539471" cy="343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9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INSPECTING THE DRUM BRAKE SHOES</a:t>
            </a:r>
            <a:endParaRPr lang="en-US" dirty="0">
              <a:latin typeface="+mj-lt"/>
            </a:endParaRPr>
          </a:p>
        </p:txBody>
      </p:sp>
      <p:sp>
        <p:nvSpPr>
          <p:cNvPr id="3" name="Content Placeholder 2"/>
          <p:cNvSpPr>
            <a:spLocks noGrp="1"/>
          </p:cNvSpPr>
          <p:nvPr>
            <p:ph idx="1"/>
          </p:nvPr>
        </p:nvSpPr>
        <p:spPr/>
        <p:txBody>
          <a:bodyPr/>
          <a:lstStyle/>
          <a:p>
            <a:r>
              <a:rPr lang="en-US" dirty="0"/>
              <a:t>Carefully inspect the replacement brake shoes. Check all of </a:t>
            </a:r>
            <a:r>
              <a:rPr lang="en-US" dirty="0" smtClean="0"/>
              <a:t>the following:</a:t>
            </a:r>
          </a:p>
          <a:p>
            <a:pPr lvl="1"/>
            <a:r>
              <a:rPr lang="en-US" dirty="0"/>
              <a:t>Check that the replacements are exactly the same size (</a:t>
            </a:r>
            <a:r>
              <a:rPr lang="en-US" dirty="0" smtClean="0"/>
              <a:t>width and </a:t>
            </a:r>
            <a:r>
              <a:rPr lang="en-US" dirty="0"/>
              <a:t>diameter) as the original</a:t>
            </a:r>
            <a:r>
              <a:rPr lang="en-US" dirty="0" smtClean="0"/>
              <a:t>.</a:t>
            </a:r>
          </a:p>
          <a:p>
            <a:pPr lvl="1"/>
            <a:r>
              <a:rPr lang="en-US" dirty="0"/>
              <a:t>Check for sound rivets (if rivet type). The friction </a:t>
            </a:r>
            <a:r>
              <a:rPr lang="en-US" dirty="0" smtClean="0"/>
              <a:t>material should </a:t>
            </a:r>
            <a:r>
              <a:rPr lang="en-US" dirty="0"/>
              <a:t>also be snug against the metal brake shoe backing.</a:t>
            </a:r>
            <a:endParaRPr lang="en-US" dirty="0"/>
          </a:p>
        </p:txBody>
      </p:sp>
    </p:spTree>
    <p:extLst>
      <p:ext uri="{BB962C8B-B14F-4D97-AF65-F5344CB8AC3E}">
        <p14:creationId xmlns:p14="http://schemas.microsoft.com/office/powerpoint/2010/main" val="216494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PARTS CLEANING</a:t>
            </a:r>
            <a:endParaRPr lang="en-US" dirty="0">
              <a:latin typeface="+mj-lt"/>
            </a:endParaRPr>
          </a:p>
        </p:txBody>
      </p:sp>
      <p:sp>
        <p:nvSpPr>
          <p:cNvPr id="3" name="Content Placeholder 2"/>
          <p:cNvSpPr>
            <a:spLocks noGrp="1"/>
          </p:cNvSpPr>
          <p:nvPr>
            <p:ph idx="1"/>
          </p:nvPr>
        </p:nvSpPr>
        <p:spPr/>
        <p:txBody>
          <a:bodyPr/>
          <a:lstStyle/>
          <a:p>
            <a:r>
              <a:rPr lang="en-US" dirty="0"/>
              <a:t>Whenever cleaning brake parts or components, always use the </a:t>
            </a:r>
            <a:r>
              <a:rPr lang="en-US" dirty="0" smtClean="0"/>
              <a:t>following guidelines:</a:t>
            </a:r>
          </a:p>
          <a:p>
            <a:pPr lvl="1"/>
            <a:r>
              <a:rPr lang="en-US" dirty="0"/>
              <a:t>Denatured alcohol or “brake clean” should only be used to </a:t>
            </a:r>
            <a:r>
              <a:rPr lang="en-US" dirty="0" smtClean="0"/>
              <a:t>clean brake </a:t>
            </a:r>
            <a:r>
              <a:rPr lang="en-US" dirty="0"/>
              <a:t>parts that are disassembled</a:t>
            </a:r>
            <a:r>
              <a:rPr lang="en-US" dirty="0" smtClean="0"/>
              <a:t>.</a:t>
            </a:r>
          </a:p>
          <a:p>
            <a:pPr lvl="1"/>
            <a:r>
              <a:rPr lang="en-US" dirty="0"/>
              <a:t>When individual parts </a:t>
            </a:r>
            <a:r>
              <a:rPr lang="en-US" dirty="0" smtClean="0"/>
              <a:t>are cleaned</a:t>
            </a:r>
            <a:r>
              <a:rPr lang="en-US" dirty="0"/>
              <a:t>, they should be allowed to dry before being assembled.</a:t>
            </a:r>
            <a:endParaRPr lang="en-US" dirty="0"/>
          </a:p>
        </p:txBody>
      </p:sp>
    </p:spTree>
    <p:extLst>
      <p:ext uri="{BB962C8B-B14F-4D97-AF65-F5344CB8AC3E}">
        <p14:creationId xmlns:p14="http://schemas.microsoft.com/office/powerpoint/2010/main" val="287747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LUBRICATION CHECKLIST</a:t>
            </a:r>
            <a:endParaRPr lang="en-US" dirty="0">
              <a:latin typeface="+mj-lt"/>
            </a:endParaRPr>
          </a:p>
        </p:txBody>
      </p:sp>
      <p:sp>
        <p:nvSpPr>
          <p:cNvPr id="3" name="Content Placeholder 2"/>
          <p:cNvSpPr>
            <a:spLocks noGrp="1"/>
          </p:cNvSpPr>
          <p:nvPr>
            <p:ph idx="1"/>
          </p:nvPr>
        </p:nvSpPr>
        <p:spPr/>
        <p:txBody>
          <a:bodyPr/>
          <a:lstStyle/>
          <a:p>
            <a:r>
              <a:rPr lang="en-US" dirty="0"/>
              <a:t>For proper operation, the following points should be lubricated </a:t>
            </a:r>
            <a:r>
              <a:rPr lang="en-US" dirty="0" smtClean="0"/>
              <a:t>with approved </a:t>
            </a:r>
            <a:r>
              <a:rPr lang="en-US" dirty="0"/>
              <a:t>brake lubricant</a:t>
            </a:r>
            <a:r>
              <a:rPr lang="en-US" dirty="0" smtClean="0"/>
              <a:t>:</a:t>
            </a:r>
          </a:p>
          <a:p>
            <a:pPr lvl="1"/>
            <a:r>
              <a:rPr lang="en-US" dirty="0"/>
              <a:t>The </a:t>
            </a:r>
            <a:r>
              <a:rPr lang="en-US" dirty="0" err="1"/>
              <a:t>starwheel</a:t>
            </a:r>
            <a:r>
              <a:rPr lang="en-US" dirty="0"/>
              <a:t> adjuster threads and under end </a:t>
            </a:r>
            <a:r>
              <a:rPr lang="en-US" dirty="0" smtClean="0"/>
              <a:t>caps</a:t>
            </a:r>
          </a:p>
          <a:p>
            <a:pPr lvl="1"/>
            <a:r>
              <a:rPr lang="en-US" dirty="0"/>
              <a:t>The backing plate contact areas (pads or ledges</a:t>
            </a:r>
            <a:r>
              <a:rPr lang="en-US" dirty="0" smtClean="0"/>
              <a:t>)</a:t>
            </a:r>
          </a:p>
          <a:p>
            <a:pPr lvl="1"/>
            <a:r>
              <a:rPr lang="en-US" dirty="0"/>
              <a:t>Anchor </a:t>
            </a:r>
            <a:r>
              <a:rPr lang="en-US" dirty="0" smtClean="0"/>
              <a:t>pins</a:t>
            </a:r>
          </a:p>
          <a:p>
            <a:pPr lvl="1"/>
            <a:r>
              <a:rPr lang="en-US" dirty="0" smtClean="0"/>
              <a:t>Check </a:t>
            </a:r>
            <a:r>
              <a:rPr lang="en-US" dirty="0"/>
              <a:t>and lubricate the parking brake </a:t>
            </a:r>
            <a:r>
              <a:rPr lang="en-US" dirty="0" smtClean="0"/>
              <a:t>cable, if </a:t>
            </a:r>
            <a:r>
              <a:rPr lang="en-US" dirty="0"/>
              <a:t>necessary.</a:t>
            </a:r>
            <a:endParaRPr lang="en-US" dirty="0"/>
          </a:p>
        </p:txBody>
      </p:sp>
    </p:spTree>
    <p:extLst>
      <p:ext uri="{BB962C8B-B14F-4D97-AF65-F5344CB8AC3E}">
        <p14:creationId xmlns:p14="http://schemas.microsoft.com/office/powerpoint/2010/main" val="193084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REASSEMBLING THE DRUM BRAKE</a:t>
            </a:r>
            <a:endParaRPr lang="en-US" dirty="0">
              <a:latin typeface="+mj-lt"/>
            </a:endParaRPr>
          </a:p>
        </p:txBody>
      </p:sp>
      <p:sp>
        <p:nvSpPr>
          <p:cNvPr id="3" name="Content Placeholder 2"/>
          <p:cNvSpPr>
            <a:spLocks noGrp="1"/>
          </p:cNvSpPr>
          <p:nvPr>
            <p:ph idx="1"/>
          </p:nvPr>
        </p:nvSpPr>
        <p:spPr/>
        <p:txBody>
          <a:bodyPr/>
          <a:lstStyle/>
          <a:p>
            <a:r>
              <a:rPr lang="en-US" dirty="0"/>
              <a:t>Reassembling the drum brake includes the following steps</a:t>
            </a:r>
            <a:r>
              <a:rPr lang="en-US" dirty="0" smtClean="0"/>
              <a:t>:</a:t>
            </a:r>
          </a:p>
          <a:p>
            <a:pPr lvl="1"/>
            <a:r>
              <a:rPr lang="en-US" dirty="0" smtClean="0"/>
              <a:t>Carefully </a:t>
            </a:r>
            <a:r>
              <a:rPr lang="en-US" dirty="0"/>
              <a:t>clean the backing plate</a:t>
            </a:r>
            <a:r>
              <a:rPr lang="en-US" dirty="0" smtClean="0"/>
              <a:t>.</a:t>
            </a:r>
          </a:p>
          <a:p>
            <a:pPr lvl="1"/>
            <a:r>
              <a:rPr lang="en-US" dirty="0" smtClean="0"/>
              <a:t>Check </a:t>
            </a:r>
            <a:r>
              <a:rPr lang="en-US" dirty="0"/>
              <a:t>the anchor pin for looseness</a:t>
            </a:r>
            <a:r>
              <a:rPr lang="en-US" dirty="0" smtClean="0"/>
              <a:t>.</a:t>
            </a:r>
          </a:p>
          <a:p>
            <a:pPr lvl="1"/>
            <a:r>
              <a:rPr lang="en-US" dirty="0"/>
              <a:t>Lubricate the shoe contact surfaces (shoe pads) with </a:t>
            </a:r>
            <a:r>
              <a:rPr lang="en-US" dirty="0" err="1" smtClean="0"/>
              <a:t>antiseize</a:t>
            </a:r>
            <a:r>
              <a:rPr lang="en-US" dirty="0" smtClean="0"/>
              <a:t>, brake </a:t>
            </a:r>
            <a:r>
              <a:rPr lang="en-US" dirty="0"/>
              <a:t>grease, or synthetic grease</a:t>
            </a:r>
            <a:r>
              <a:rPr lang="en-US" dirty="0" smtClean="0"/>
              <a:t>.</a:t>
            </a:r>
          </a:p>
          <a:p>
            <a:pPr lvl="1"/>
            <a:r>
              <a:rPr lang="en-US" dirty="0" smtClean="0"/>
              <a:t>Reassemble </a:t>
            </a:r>
            <a:r>
              <a:rPr lang="en-US" dirty="0"/>
              <a:t>the primary and secondary shoes and </a:t>
            </a:r>
            <a:r>
              <a:rPr lang="en-US" dirty="0" smtClean="0"/>
              <a:t>brake strut</a:t>
            </a:r>
            <a:r>
              <a:rPr lang="en-US" dirty="0"/>
              <a:t>, along with all springs</a:t>
            </a:r>
            <a:r>
              <a:rPr lang="en-US" dirty="0" smtClean="0"/>
              <a:t>.</a:t>
            </a:r>
          </a:p>
          <a:p>
            <a:pPr lvl="1"/>
            <a:r>
              <a:rPr lang="en-US" dirty="0"/>
              <a:t>Finish assembling the drum brake, being careful to </a:t>
            </a:r>
            <a:r>
              <a:rPr lang="en-US" dirty="0" smtClean="0"/>
              <a:t>note the </a:t>
            </a:r>
            <a:r>
              <a:rPr lang="en-US" dirty="0"/>
              <a:t>correct location of all springs and parts.</a:t>
            </a:r>
            <a:endParaRPr lang="en-US" dirty="0"/>
          </a:p>
        </p:txBody>
      </p:sp>
    </p:spTree>
    <p:extLst>
      <p:ext uri="{BB962C8B-B14F-4D97-AF65-F5344CB8AC3E}">
        <p14:creationId xmlns:p14="http://schemas.microsoft.com/office/powerpoint/2010/main" val="399001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104.21 Pre-assembly of the </a:t>
            </a:r>
            <a:r>
              <a:rPr lang="en-US" sz="2400" dirty="0" err="1">
                <a:latin typeface="Arial (Headings)"/>
              </a:rPr>
              <a:t>starwheel</a:t>
            </a:r>
            <a:r>
              <a:rPr lang="en-US" sz="2400" dirty="0">
                <a:latin typeface="Arial (Headings)"/>
              </a:rPr>
              <a:t> adjuster with its connecting spring often helps when reassembling a drum brake. </a:t>
            </a:r>
            <a:endParaRPr lang="en-US" sz="2400" dirty="0"/>
          </a:p>
        </p:txBody>
      </p:sp>
      <p:pic>
        <p:nvPicPr>
          <p:cNvPr id="3" name="Picture 2" descr="A figure shows a technician checking if the starwheel adjuster is on the correct side of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2366" y="2209800"/>
            <a:ext cx="3052751" cy="361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9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104.22 Sometimes it is necessary to cross the shoes when pre-assembling the </a:t>
            </a:r>
            <a:r>
              <a:rPr lang="en-US" sz="2400" dirty="0" err="1">
                <a:latin typeface="Arial (Headings)"/>
              </a:rPr>
              <a:t>starwheel</a:t>
            </a:r>
            <a:r>
              <a:rPr lang="en-US" sz="2400" dirty="0">
                <a:latin typeface="Arial (Headings)"/>
              </a:rPr>
              <a:t> adjuster and connecting spring</a:t>
            </a:r>
            <a:endParaRPr lang="en-US" dirty="0"/>
          </a:p>
        </p:txBody>
      </p:sp>
      <p:pic>
        <p:nvPicPr>
          <p:cNvPr id="3" name="Picture 2" descr="A figure shows a technician crossing the brake shoes when pre assembling the starwheel and connecting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1940" y="2057400"/>
            <a:ext cx="4940118" cy="386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3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104.23 Brake spring pliers being used to install the connecting spring</a:t>
            </a:r>
            <a:endParaRPr lang="en-US" dirty="0"/>
          </a:p>
        </p:txBody>
      </p:sp>
      <p:pic>
        <p:nvPicPr>
          <p:cNvPr id="3" name="Picture 2" descr="A figure shows a technician using brake spring pliers to install the connection spring inside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4369" y="1828800"/>
            <a:ext cx="4575262" cy="425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6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areas need to be lubricated prior to reassembly?</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pPr lvl="1"/>
            <a:r>
              <a:rPr lang="en-US" sz="4000" dirty="0">
                <a:solidFill>
                  <a:schemeClr val="tx2"/>
                </a:solidFill>
              </a:rPr>
              <a:t>The </a:t>
            </a:r>
            <a:r>
              <a:rPr lang="en-US" sz="4000" dirty="0" err="1">
                <a:solidFill>
                  <a:schemeClr val="tx2"/>
                </a:solidFill>
              </a:rPr>
              <a:t>starwheel</a:t>
            </a:r>
            <a:r>
              <a:rPr lang="en-US" sz="4000" dirty="0">
                <a:solidFill>
                  <a:schemeClr val="tx2"/>
                </a:solidFill>
              </a:rPr>
              <a:t> adjuster threads and under end </a:t>
            </a:r>
            <a:r>
              <a:rPr lang="en-US" sz="4000" dirty="0" smtClean="0">
                <a:solidFill>
                  <a:schemeClr val="tx2"/>
                </a:solidFill>
              </a:rPr>
              <a:t>caps, the </a:t>
            </a:r>
            <a:r>
              <a:rPr lang="en-US" sz="4000" dirty="0">
                <a:solidFill>
                  <a:schemeClr val="tx2"/>
                </a:solidFill>
              </a:rPr>
              <a:t>backing plate contact areas (pads or ledges</a:t>
            </a:r>
            <a:r>
              <a:rPr lang="en-US" sz="4000" dirty="0" smtClean="0">
                <a:solidFill>
                  <a:schemeClr val="tx2"/>
                </a:solidFill>
              </a:rPr>
              <a:t>),  the anchor pins, and the parking brake cable.</a:t>
            </a:r>
            <a:endParaRPr lang="en-US" sz="4000" dirty="0">
              <a:solidFill>
                <a:schemeClr val="tx2"/>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WARNING</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2309813"/>
            <a:ext cx="59150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71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ADJUSTING DRUM BRAKES</a:t>
            </a:r>
            <a:endParaRPr lang="en-US" dirty="0">
              <a:latin typeface="+mj-lt"/>
            </a:endParaRPr>
          </a:p>
        </p:txBody>
      </p:sp>
      <p:sp>
        <p:nvSpPr>
          <p:cNvPr id="3" name="Content Placeholder 2"/>
          <p:cNvSpPr>
            <a:spLocks noGrp="1"/>
          </p:cNvSpPr>
          <p:nvPr>
            <p:ph idx="1"/>
          </p:nvPr>
        </p:nvSpPr>
        <p:spPr/>
        <p:txBody>
          <a:bodyPr/>
          <a:lstStyle/>
          <a:p>
            <a:r>
              <a:rPr lang="en-US" dirty="0"/>
              <a:t>Most drum brakes are adjusted by rotating a </a:t>
            </a:r>
            <a:r>
              <a:rPr lang="en-US" dirty="0" err="1"/>
              <a:t>starwheel</a:t>
            </a:r>
            <a:r>
              <a:rPr lang="en-US" dirty="0"/>
              <a:t> or </a:t>
            </a:r>
            <a:r>
              <a:rPr lang="en-US" dirty="0" smtClean="0"/>
              <a:t>rotary adjuster</a:t>
            </a:r>
            <a:r>
              <a:rPr lang="en-US" dirty="0"/>
              <a:t>. As the adjuster is moved, the brake shoes move </a:t>
            </a:r>
            <a:r>
              <a:rPr lang="en-US" dirty="0" smtClean="0"/>
              <a:t>toward the </a:t>
            </a:r>
            <a:r>
              <a:rPr lang="en-US" dirty="0"/>
              <a:t>drum</a:t>
            </a:r>
            <a:r>
              <a:rPr lang="en-US" dirty="0" smtClean="0"/>
              <a:t>.</a:t>
            </a:r>
          </a:p>
          <a:p>
            <a:r>
              <a:rPr lang="en-US" dirty="0"/>
              <a:t>If the clearance between the brake shoes and the brake drum </a:t>
            </a:r>
            <a:r>
              <a:rPr lang="en-US" dirty="0" smtClean="0"/>
              <a:t>is excessive</a:t>
            </a:r>
            <a:r>
              <a:rPr lang="en-US" dirty="0"/>
              <a:t>, a low brake pedal results</a:t>
            </a:r>
            <a:r>
              <a:rPr lang="en-US" dirty="0" smtClean="0"/>
              <a:t>.</a:t>
            </a:r>
          </a:p>
          <a:p>
            <a:r>
              <a:rPr lang="en-US" dirty="0"/>
              <a:t>Many technicians use a brake shoe clearance gauge to </a:t>
            </a:r>
            <a:r>
              <a:rPr lang="en-US" dirty="0" smtClean="0"/>
              <a:t>adjust the </a:t>
            </a:r>
            <a:r>
              <a:rPr lang="en-US" dirty="0"/>
              <a:t>brake shoes before installing the drum.</a:t>
            </a:r>
            <a:endParaRPr lang="en-US" dirty="0"/>
          </a:p>
        </p:txBody>
      </p:sp>
    </p:spTree>
    <p:extLst>
      <p:ext uri="{BB962C8B-B14F-4D97-AF65-F5344CB8AC3E}">
        <p14:creationId xmlns:p14="http://schemas.microsoft.com/office/powerpoint/2010/main" val="256059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104.24 Notice that the brake shoe is not contacting the anchor pin. This often occurs when the parking brake cable is stuck or not adjusted properly</a:t>
            </a:r>
            <a:endParaRPr lang="en-US" dirty="0"/>
          </a:p>
        </p:txBody>
      </p:sp>
      <p:pic>
        <p:nvPicPr>
          <p:cNvPr id="3" name="Picture 2" descr="A photo shows a brake drum in which the brake shoe is not touching the anchor p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5771" y="1981200"/>
            <a:ext cx="5752454" cy="39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6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104.25 The first step in using a brake shoe clearance gauge is to adjust it to the drum inside diameter and tighten the lock screw</a:t>
            </a:r>
            <a:endParaRPr lang="en-US" dirty="0"/>
          </a:p>
        </p:txBody>
      </p:sp>
      <p:pic>
        <p:nvPicPr>
          <p:cNvPr id="3" name="Picture 2" descr="A figure shows a technician adjusting the show setting caliper to the inside diameter of the drum and tightening the lock scre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22003" y="2209800"/>
            <a:ext cx="3499992" cy="381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0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104.26 Place the gauge over the shoes and adjust the brakes until they contact the inside of the gauge</a:t>
            </a:r>
            <a:endParaRPr lang="en-US" dirty="0"/>
          </a:p>
        </p:txBody>
      </p:sp>
      <p:pic>
        <p:nvPicPr>
          <p:cNvPr id="3" name="Picture 2" descr="A figure shows a technician placing the brake shoe clearance gauge over the brake shoes and adjusting the brakes till they are in contact with the inside of the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5193" y="2022597"/>
            <a:ext cx="5253613" cy="426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5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890713"/>
            <a:ext cx="60864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20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104.27 To prevent getting grease on the lining, the wise service technician covers the friction material with masking tape. The tape is removed after the brake shoes have been installed</a:t>
            </a:r>
            <a:endParaRPr lang="en-US" dirty="0"/>
          </a:p>
        </p:txBody>
      </p:sp>
      <p:pic>
        <p:nvPicPr>
          <p:cNvPr id="3" name="Picture 2" descr="A photo shows a technician covering the friction material of the brake with a masking ta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2209800"/>
            <a:ext cx="5637891" cy="366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0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FAULT SYMPTOM GUIDE (1 OF 2)</a:t>
            </a:r>
            <a:endParaRPr lang="en-US" dirty="0">
              <a:latin typeface="+mj-lt"/>
            </a:endParaRPr>
          </a:p>
        </p:txBody>
      </p:sp>
      <p:sp>
        <p:nvSpPr>
          <p:cNvPr id="3" name="Content Placeholder 2"/>
          <p:cNvSpPr>
            <a:spLocks noGrp="1"/>
          </p:cNvSpPr>
          <p:nvPr>
            <p:ph idx="1"/>
          </p:nvPr>
        </p:nvSpPr>
        <p:spPr/>
        <p:txBody>
          <a:bodyPr/>
          <a:lstStyle/>
          <a:p>
            <a:r>
              <a:rPr lang="en-US" sz="2400" dirty="0" smtClean="0"/>
              <a:t>Low pedal or pedal goes to the floor.</a:t>
            </a:r>
          </a:p>
          <a:p>
            <a:r>
              <a:rPr lang="en-US" sz="2400" dirty="0" smtClean="0"/>
              <a:t>Springy, spongy pedal.</a:t>
            </a:r>
          </a:p>
          <a:p>
            <a:r>
              <a:rPr lang="en-US" sz="2400" dirty="0" smtClean="0"/>
              <a:t>Excessive pedal pressure required to stop the vehicle.</a:t>
            </a:r>
          </a:p>
          <a:p>
            <a:r>
              <a:rPr lang="en-US" sz="2400" dirty="0" smtClean="0"/>
              <a:t>Light pedal pressure – Brake too sensitive.</a:t>
            </a:r>
          </a:p>
          <a:p>
            <a:r>
              <a:rPr lang="en-US" sz="2400" dirty="0" smtClean="0"/>
              <a:t>Brake pedal travel decreasing.</a:t>
            </a:r>
          </a:p>
          <a:p>
            <a:r>
              <a:rPr lang="en-US" sz="2400" dirty="0" smtClean="0"/>
              <a:t>Pulsating brake pedal.</a:t>
            </a:r>
          </a:p>
          <a:p>
            <a:r>
              <a:rPr lang="en-US" sz="2400" dirty="0" smtClean="0"/>
              <a:t>Brake fade.</a:t>
            </a:r>
          </a:p>
          <a:p>
            <a:r>
              <a:rPr lang="en-US" sz="2400" dirty="0" smtClean="0"/>
              <a:t>Shoe click noise.</a:t>
            </a:r>
          </a:p>
          <a:p>
            <a:endParaRPr lang="en-US" dirty="0"/>
          </a:p>
        </p:txBody>
      </p:sp>
    </p:spTree>
    <p:extLst>
      <p:ext uri="{BB962C8B-B14F-4D97-AF65-F5344CB8AC3E}">
        <p14:creationId xmlns:p14="http://schemas.microsoft.com/office/powerpoint/2010/main" val="5839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DRUM BRAKE FAULT SYMPTOM </a:t>
            </a:r>
            <a:r>
              <a:rPr lang="en-US" dirty="0" smtClean="0">
                <a:latin typeface="+mj-lt"/>
              </a:rPr>
              <a:t>GUIDE (2 OF 2)</a:t>
            </a:r>
            <a:endParaRPr lang="en-US" dirty="0">
              <a:latin typeface="+mj-lt"/>
            </a:endParaRPr>
          </a:p>
        </p:txBody>
      </p:sp>
      <p:sp>
        <p:nvSpPr>
          <p:cNvPr id="3" name="Content Placeholder 2"/>
          <p:cNvSpPr>
            <a:spLocks noGrp="1"/>
          </p:cNvSpPr>
          <p:nvPr>
            <p:ph idx="1"/>
          </p:nvPr>
        </p:nvSpPr>
        <p:spPr/>
        <p:txBody>
          <a:bodyPr/>
          <a:lstStyle/>
          <a:p>
            <a:r>
              <a:rPr lang="en-US" sz="2400" dirty="0" smtClean="0"/>
              <a:t>Thumping noise when brakes are applied.</a:t>
            </a:r>
          </a:p>
          <a:p>
            <a:r>
              <a:rPr lang="en-US" sz="2400" dirty="0" smtClean="0"/>
              <a:t>Grinding noise.</a:t>
            </a:r>
          </a:p>
          <a:p>
            <a:r>
              <a:rPr lang="en-US" sz="2400" dirty="0" smtClean="0"/>
              <a:t>One wheel drags.</a:t>
            </a:r>
          </a:p>
          <a:p>
            <a:r>
              <a:rPr lang="en-US" sz="2400" dirty="0" smtClean="0"/>
              <a:t>Vehicle pulls to one side.</a:t>
            </a:r>
          </a:p>
          <a:p>
            <a:r>
              <a:rPr lang="en-US" sz="2400" dirty="0" smtClean="0"/>
              <a:t>Wet weather: Brake grab or won’t hold.</a:t>
            </a:r>
          </a:p>
          <a:p>
            <a:r>
              <a:rPr lang="en-US" sz="2400" dirty="0" smtClean="0"/>
              <a:t>Breaks Squeak.</a:t>
            </a:r>
          </a:p>
          <a:p>
            <a:r>
              <a:rPr lang="en-US" sz="2400" dirty="0" smtClean="0"/>
              <a:t>Brake Chatter.</a:t>
            </a:r>
            <a:endParaRPr lang="en-US" sz="2400" dirty="0"/>
          </a:p>
        </p:txBody>
      </p:sp>
    </p:spTree>
    <p:extLst>
      <p:ext uri="{BB962C8B-B14F-4D97-AF65-F5344CB8AC3E}">
        <p14:creationId xmlns:p14="http://schemas.microsoft.com/office/powerpoint/2010/main" val="356934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smtClean="0">
                <a:latin typeface="+mj-lt"/>
              </a:rPr>
              <a:t>DRUM BRAKE SERVICE</a:t>
            </a:r>
            <a:endParaRPr lang="en-US" sz="4000" dirty="0">
              <a:latin typeface="+mj-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027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 </a:t>
            </a:r>
            <a:r>
              <a:rPr lang="en-US" b="0" dirty="0">
                <a:latin typeface="+mj-lt"/>
              </a:rPr>
              <a:t>Tools needed to service a drum brake assembly </a:t>
            </a:r>
            <a:r>
              <a:rPr lang="en-US" b="0" dirty="0" smtClean="0">
                <a:latin typeface="+mj-lt"/>
              </a:rPr>
              <a:t>include brake </a:t>
            </a:r>
            <a:r>
              <a:rPr lang="en-US" b="0" dirty="0">
                <a:latin typeface="+mj-lt"/>
              </a:rPr>
              <a:t>tools, silicone grease, wheel lug nut sockets, </a:t>
            </a:r>
            <a:r>
              <a:rPr lang="en-US" b="0" dirty="0" smtClean="0">
                <a:latin typeface="+mj-lt"/>
              </a:rPr>
              <a:t>and torque-limiting </a:t>
            </a:r>
            <a:r>
              <a:rPr lang="en-US" b="0" dirty="0">
                <a:latin typeface="+mj-lt"/>
              </a:rPr>
              <a:t>adapters or a torque wrench.</a:t>
            </a:r>
            <a:endParaRPr lang="en-US" dirty="0">
              <a:latin typeface="+mj-lt"/>
            </a:endParaRPr>
          </a:p>
        </p:txBody>
      </p:sp>
      <p:pic>
        <p:nvPicPr>
          <p:cNvPr id="3" name="Picture 2" descr="A photo shows the tools needed for drum brake service. These include brake tools, wheel lug nut sockets, silicone grease, and torque wrench or torque limiting adapt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200"/>
            <a:ext cx="7019925" cy="465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3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104.1 An aqueous-based (water-based) brake washer can be used to wet down the outside of the brake assembly before removing the drum. after the drum is removed, wash down the shoes and other parts to capture the dust into the washer</a:t>
            </a:r>
            <a:endParaRPr lang="en-US" sz="2000" dirty="0"/>
          </a:p>
        </p:txBody>
      </p:sp>
      <p:pic>
        <p:nvPicPr>
          <p:cNvPr id="5" name="Picture 2" descr="A figure shows a water based brake washer with a pan at the top and a container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749" y="2133600"/>
            <a:ext cx="5156087" cy="386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 </a:t>
            </a:r>
            <a:r>
              <a:rPr lang="en-US" b="0" dirty="0">
                <a:latin typeface="+mj-lt"/>
              </a:rPr>
              <a:t>After safely hoisting the vehicle to chest height, </a:t>
            </a:r>
            <a:r>
              <a:rPr lang="en-US" b="0" dirty="0" smtClean="0">
                <a:latin typeface="+mj-lt"/>
              </a:rPr>
              <a:t>remove the </a:t>
            </a:r>
            <a:r>
              <a:rPr lang="en-US" b="0" dirty="0">
                <a:latin typeface="+mj-lt"/>
              </a:rPr>
              <a:t>brake drum.</a:t>
            </a:r>
            <a:endParaRPr lang="en-US" dirty="0">
              <a:latin typeface="+mj-lt"/>
            </a:endParaRPr>
          </a:p>
        </p:txBody>
      </p:sp>
      <p:pic>
        <p:nvPicPr>
          <p:cNvPr id="3" name="Picture 2" descr="A photo shows a technician removing the brake drum after safely hoisting the vehicle to chest height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1253" y="1600200"/>
            <a:ext cx="7096125" cy="470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8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 </a:t>
            </a:r>
            <a:r>
              <a:rPr lang="en-US" b="0" dirty="0">
                <a:latin typeface="+mj-lt"/>
              </a:rPr>
              <a:t>Remove the primary (forward facing) shoe return </a:t>
            </a:r>
            <a:r>
              <a:rPr lang="en-US" b="0" dirty="0" smtClean="0">
                <a:latin typeface="+mj-lt"/>
              </a:rPr>
              <a:t>spring, using </a:t>
            </a:r>
            <a:r>
              <a:rPr lang="en-US" b="0" dirty="0">
                <a:latin typeface="+mj-lt"/>
              </a:rPr>
              <a:t>a brake tool. Then, remove the secondary </a:t>
            </a:r>
            <a:r>
              <a:rPr lang="en-US" b="0" dirty="0" smtClean="0">
                <a:latin typeface="+mj-lt"/>
              </a:rPr>
              <a:t>return spring</a:t>
            </a:r>
            <a:r>
              <a:rPr lang="en-US" b="0" dirty="0">
                <a:latin typeface="+mj-lt"/>
              </a:rPr>
              <a:t>.</a:t>
            </a:r>
            <a:endParaRPr lang="en-US" dirty="0">
              <a:latin typeface="+mj-lt"/>
            </a:endParaRPr>
          </a:p>
        </p:txBody>
      </p:sp>
      <p:pic>
        <p:nvPicPr>
          <p:cNvPr id="3" name="Picture 2" descr="A photo shows the removal of the primary or forward facing shoe return spring with a brake tool when servicing a brake drum. After this, the secondary return spring is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200"/>
            <a:ext cx="7096125" cy="470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a:t>
            </a:r>
            <a:r>
              <a:rPr lang="en-US" b="0" dirty="0">
                <a:latin typeface="+mj-lt"/>
              </a:rPr>
              <a:t>Remove the parking brake strut along with the </a:t>
            </a:r>
            <a:r>
              <a:rPr lang="en-US" b="0" dirty="0" err="1" smtClean="0">
                <a:latin typeface="+mj-lt"/>
              </a:rPr>
              <a:t>antirattle</a:t>
            </a:r>
            <a:r>
              <a:rPr lang="en-US" b="0" dirty="0" smtClean="0">
                <a:latin typeface="+mj-lt"/>
              </a:rPr>
              <a:t> spring</a:t>
            </a:r>
            <a:r>
              <a:rPr lang="en-US" b="0" dirty="0">
                <a:latin typeface="+mj-lt"/>
              </a:rPr>
              <a:t>.</a:t>
            </a:r>
            <a:endParaRPr lang="en-US" dirty="0">
              <a:latin typeface="+mj-lt"/>
            </a:endParaRPr>
          </a:p>
        </p:txBody>
      </p:sp>
      <p:pic>
        <p:nvPicPr>
          <p:cNvPr id="3" name="Picture 2" descr="A photo shows a technician removing the parking brake strut and the anti-rattle spring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752600"/>
            <a:ext cx="6791325" cy="45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8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 </a:t>
            </a:r>
            <a:r>
              <a:rPr lang="en-US" b="0" dirty="0">
                <a:latin typeface="+mj-lt"/>
              </a:rPr>
              <a:t>Use a brake tool to depress the hold-down spring, </a:t>
            </a:r>
            <a:r>
              <a:rPr lang="en-US" b="0" dirty="0" smtClean="0">
                <a:latin typeface="+mj-lt"/>
              </a:rPr>
              <a:t>and then </a:t>
            </a:r>
            <a:r>
              <a:rPr lang="en-US" b="0" dirty="0">
                <a:latin typeface="+mj-lt"/>
              </a:rPr>
              <a:t>rotate it until the slot in the retainer lines up </a:t>
            </a:r>
            <a:r>
              <a:rPr lang="en-US" b="0" dirty="0" smtClean="0">
                <a:latin typeface="+mj-lt"/>
              </a:rPr>
              <a:t>with the </a:t>
            </a:r>
            <a:r>
              <a:rPr lang="en-US" b="0" dirty="0">
                <a:latin typeface="+mj-lt"/>
              </a:rPr>
              <a:t>flattened part of the hold-down pin.</a:t>
            </a:r>
            <a:endParaRPr lang="en-US" dirty="0">
              <a:latin typeface="+mj-lt"/>
            </a:endParaRPr>
          </a:p>
        </p:txBody>
      </p:sp>
      <p:pic>
        <p:nvPicPr>
          <p:cNvPr id="3" name="Picture 2" descr="A photo shows a technician using a brake tool to depress the hold down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76400"/>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8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 </a:t>
            </a:r>
            <a:r>
              <a:rPr lang="en-US" b="0" dirty="0">
                <a:latin typeface="+mj-lt"/>
              </a:rPr>
              <a:t>Removing the primary brake shoe plus the </a:t>
            </a:r>
            <a:r>
              <a:rPr lang="en-US" b="0" dirty="0" err="1" smtClean="0">
                <a:latin typeface="+mj-lt"/>
              </a:rPr>
              <a:t>starwheel</a:t>
            </a:r>
            <a:r>
              <a:rPr lang="en-US" b="0" dirty="0" smtClean="0">
                <a:latin typeface="+mj-lt"/>
              </a:rPr>
              <a:t> adjuster </a:t>
            </a:r>
            <a:r>
              <a:rPr lang="en-US" b="0" dirty="0">
                <a:latin typeface="+mj-lt"/>
              </a:rPr>
              <a:t>and connecting spring.</a:t>
            </a:r>
            <a:endParaRPr lang="en-US" dirty="0">
              <a:latin typeface="+mj-lt"/>
            </a:endParaRPr>
          </a:p>
        </p:txBody>
      </p:sp>
      <p:pic>
        <p:nvPicPr>
          <p:cNvPr id="3" name="Picture 2" descr="A photo shows a technician removing the primary brake shoe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27475"/>
            <a:ext cx="6715125" cy="445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 </a:t>
            </a:r>
            <a:r>
              <a:rPr lang="en-US" b="0" dirty="0">
                <a:latin typeface="+mj-lt"/>
              </a:rPr>
              <a:t>When the secondary lining hold-down spring </a:t>
            </a:r>
            <a:r>
              <a:rPr lang="en-US" b="0" dirty="0" smtClean="0">
                <a:latin typeface="+mj-lt"/>
              </a:rPr>
              <a:t>is removed, the </a:t>
            </a:r>
            <a:r>
              <a:rPr lang="en-US" b="0" dirty="0">
                <a:latin typeface="+mj-lt"/>
              </a:rPr>
              <a:t>adjusting lever and pawl return </a:t>
            </a:r>
            <a:r>
              <a:rPr lang="en-US" b="0" dirty="0" smtClean="0">
                <a:latin typeface="+mj-lt"/>
              </a:rPr>
              <a:t>spring can </a:t>
            </a:r>
            <a:r>
              <a:rPr lang="en-US" b="0" dirty="0">
                <a:latin typeface="+mj-lt"/>
              </a:rPr>
              <a:t>be removed.</a:t>
            </a:r>
            <a:endParaRPr lang="en-US" dirty="0">
              <a:latin typeface="+mj-lt"/>
            </a:endParaRPr>
          </a:p>
        </p:txBody>
      </p:sp>
      <p:pic>
        <p:nvPicPr>
          <p:cNvPr id="3" name="Picture 2" descr="A photo shows a technician removing the secondary lining hold down spring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76955"/>
            <a:ext cx="6791325" cy="45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9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8. </a:t>
            </a:r>
            <a:r>
              <a:rPr lang="en-US" b="0" dirty="0">
                <a:latin typeface="+mj-lt"/>
              </a:rPr>
              <a:t>The parking brake lever can now be disconnected </a:t>
            </a:r>
            <a:r>
              <a:rPr lang="en-US" b="0" dirty="0" smtClean="0">
                <a:latin typeface="+mj-lt"/>
              </a:rPr>
              <a:t>from the </a:t>
            </a:r>
            <a:r>
              <a:rPr lang="en-US" b="0" dirty="0">
                <a:latin typeface="+mj-lt"/>
              </a:rPr>
              <a:t>secondary brake shoe.</a:t>
            </a:r>
            <a:endParaRPr lang="en-US" dirty="0">
              <a:latin typeface="+mj-lt"/>
            </a:endParaRPr>
          </a:p>
        </p:txBody>
      </p:sp>
      <p:pic>
        <p:nvPicPr>
          <p:cNvPr id="3" name="Picture 2" descr="A photo shows a technician disconnecting the parking brake lever from the secondary brake shoe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8043" y="15240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7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 </a:t>
            </a:r>
            <a:r>
              <a:rPr lang="en-US" b="0" dirty="0">
                <a:latin typeface="+mj-lt"/>
              </a:rPr>
              <a:t>Check the wheel cylinder for leakage. This </a:t>
            </a:r>
            <a:r>
              <a:rPr lang="en-US" b="0" dirty="0" smtClean="0">
                <a:latin typeface="+mj-lt"/>
              </a:rPr>
              <a:t>wheel cylinder </a:t>
            </a:r>
            <a:r>
              <a:rPr lang="en-US" b="0" dirty="0">
                <a:latin typeface="+mj-lt"/>
              </a:rPr>
              <a:t>is relatively new and not leaking.</a:t>
            </a:r>
            <a:endParaRPr lang="en-US" dirty="0">
              <a:latin typeface="+mj-lt"/>
            </a:endParaRPr>
          </a:p>
        </p:txBody>
      </p:sp>
      <p:pic>
        <p:nvPicPr>
          <p:cNvPr id="3" name="Picture 2" descr="A photo shows a technician checking the wheel cylinder for leakage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2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1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 </a:t>
            </a:r>
            <a:r>
              <a:rPr lang="en-US" b="0" dirty="0">
                <a:latin typeface="+mj-lt"/>
              </a:rPr>
              <a:t>Clean all six brake shoe ledges. Lubricate </a:t>
            </a:r>
            <a:r>
              <a:rPr lang="en-US" b="0" dirty="0" smtClean="0">
                <a:latin typeface="+mj-lt"/>
              </a:rPr>
              <a:t>the ledges </a:t>
            </a:r>
            <a:r>
              <a:rPr lang="en-US" b="0" dirty="0">
                <a:latin typeface="+mj-lt"/>
              </a:rPr>
              <a:t>with silicone brake grease.</a:t>
            </a:r>
            <a:endParaRPr lang="en-US" dirty="0">
              <a:latin typeface="+mj-lt"/>
            </a:endParaRPr>
          </a:p>
        </p:txBody>
      </p:sp>
      <p:pic>
        <p:nvPicPr>
          <p:cNvPr id="3" name="Picture 2" descr="A photo shows a technician cleaning all brake shoe ledges when servicing a brake drum. Silicone brake grease is applied to all six brake shoe ledges after cleaning th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00200"/>
            <a:ext cx="6867526" cy="45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2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 </a:t>
            </a:r>
            <a:r>
              <a:rPr lang="en-US" b="0" dirty="0">
                <a:latin typeface="+mj-lt"/>
              </a:rPr>
              <a:t>Many technicians prefer to assemble the </a:t>
            </a:r>
            <a:r>
              <a:rPr lang="en-US" b="0" dirty="0" smtClean="0">
                <a:latin typeface="+mj-lt"/>
              </a:rPr>
              <a:t>connecting spring </a:t>
            </a:r>
            <a:r>
              <a:rPr lang="en-US" b="0" dirty="0">
                <a:latin typeface="+mj-lt"/>
              </a:rPr>
              <a:t>and </a:t>
            </a:r>
            <a:r>
              <a:rPr lang="en-US" b="0" dirty="0" err="1">
                <a:latin typeface="+mj-lt"/>
              </a:rPr>
              <a:t>starwheel</a:t>
            </a:r>
            <a:r>
              <a:rPr lang="en-US" b="0" dirty="0">
                <a:latin typeface="+mj-lt"/>
              </a:rPr>
              <a:t> adjuster to both shoes </a:t>
            </a:r>
            <a:r>
              <a:rPr lang="en-US" b="0" dirty="0" smtClean="0">
                <a:latin typeface="+mj-lt"/>
              </a:rPr>
              <a:t>to help </a:t>
            </a:r>
            <a:r>
              <a:rPr lang="en-US" b="0" dirty="0">
                <a:latin typeface="+mj-lt"/>
              </a:rPr>
              <a:t>in the reinstallation.</a:t>
            </a:r>
            <a:endParaRPr lang="en-US" dirty="0">
              <a:latin typeface="+mj-lt"/>
            </a:endParaRPr>
          </a:p>
        </p:txBody>
      </p:sp>
      <p:pic>
        <p:nvPicPr>
          <p:cNvPr id="3" name="Picture 2" descr="A photo shows a technician assembling the connection spring and starwheel adjuster to both the shoes for easier reinstallation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764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7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aqueous brake parts washer?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Attaching the parking brake lines to the </a:t>
            </a:r>
            <a:r>
              <a:rPr lang="en-US" b="0" dirty="0" smtClean="0">
                <a:latin typeface="+mj-lt"/>
              </a:rPr>
              <a:t>secondary shoe</a:t>
            </a:r>
            <a:r>
              <a:rPr lang="en-US" b="0" dirty="0">
                <a:latin typeface="+mj-lt"/>
              </a:rPr>
              <a:t>. The assembled parts at the bottom help </a:t>
            </a:r>
            <a:r>
              <a:rPr lang="en-US" b="0" dirty="0" smtClean="0">
                <a:latin typeface="+mj-lt"/>
              </a:rPr>
              <a:t>keep everything </a:t>
            </a:r>
            <a:r>
              <a:rPr lang="en-US" b="0" dirty="0">
                <a:latin typeface="+mj-lt"/>
              </a:rPr>
              <a:t>together.</a:t>
            </a:r>
            <a:endParaRPr lang="en-US" dirty="0">
              <a:latin typeface="+mj-lt"/>
            </a:endParaRPr>
          </a:p>
        </p:txBody>
      </p:sp>
      <p:pic>
        <p:nvPicPr>
          <p:cNvPr id="3" name="Picture 2" descr="A photo shows a technician attaching parking brake lines to the secondary shoe when servicing a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673" y="1600200"/>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1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13. </a:t>
            </a:r>
            <a:r>
              <a:rPr lang="en-US" b="0" dirty="0">
                <a:latin typeface="+mj-lt"/>
              </a:rPr>
              <a:t>Installing the secondary shoe hold-down spring.</a:t>
            </a:r>
            <a:endParaRPr lang="en-US" dirty="0">
              <a:latin typeface="+mj-lt"/>
            </a:endParaRPr>
          </a:p>
        </p:txBody>
      </p:sp>
      <p:pic>
        <p:nvPicPr>
          <p:cNvPr id="3" name="Picture 2" descr="A photo shows a technician installing the secondary shoe hold down spring when servicing the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764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14. </a:t>
            </a:r>
            <a:r>
              <a:rPr lang="en-US" b="0" dirty="0">
                <a:latin typeface="+mj-lt"/>
              </a:rPr>
              <a:t>Installing the secondary shoe return spring. </a:t>
            </a:r>
            <a:r>
              <a:rPr lang="en-US" b="0" dirty="0" smtClean="0">
                <a:latin typeface="+mj-lt"/>
              </a:rPr>
              <a:t>Note that </a:t>
            </a:r>
            <a:r>
              <a:rPr lang="en-US" b="0" dirty="0">
                <a:latin typeface="+mj-lt"/>
              </a:rPr>
              <a:t>the primary return spring has already </a:t>
            </a:r>
            <a:r>
              <a:rPr lang="en-US" b="0" dirty="0" smtClean="0">
                <a:latin typeface="+mj-lt"/>
              </a:rPr>
              <a:t>been installed</a:t>
            </a:r>
            <a:r>
              <a:rPr lang="en-US" b="0" dirty="0">
                <a:latin typeface="+mj-lt"/>
              </a:rPr>
              <a:t>.</a:t>
            </a:r>
            <a:endParaRPr lang="en-US" dirty="0">
              <a:latin typeface="+mj-lt"/>
            </a:endParaRPr>
          </a:p>
        </p:txBody>
      </p:sp>
      <p:pic>
        <p:nvPicPr>
          <p:cNvPr id="3" name="Picture 2" descr="A photo shows the installation of the secondary shoe return spring after installing the primary return spring when servicing the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7865" y="1676400"/>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6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15. </a:t>
            </a:r>
            <a:r>
              <a:rPr lang="en-US" b="0" dirty="0">
                <a:latin typeface="+mj-lt"/>
              </a:rPr>
              <a:t>After installing the brake shoes and springs, use </a:t>
            </a:r>
            <a:r>
              <a:rPr lang="en-US" b="0" dirty="0" smtClean="0">
                <a:latin typeface="+mj-lt"/>
              </a:rPr>
              <a:t>a drum/shoe </a:t>
            </a:r>
            <a:r>
              <a:rPr lang="en-US" b="0" dirty="0">
                <a:latin typeface="+mj-lt"/>
              </a:rPr>
              <a:t>clearance gauge and set it to the </a:t>
            </a:r>
            <a:r>
              <a:rPr lang="en-US" b="0" dirty="0" smtClean="0">
                <a:latin typeface="+mj-lt"/>
              </a:rPr>
              <a:t>inside diameter </a:t>
            </a:r>
            <a:r>
              <a:rPr lang="en-US" b="0" dirty="0">
                <a:latin typeface="+mj-lt"/>
              </a:rPr>
              <a:t>of the drum.</a:t>
            </a:r>
            <a:endParaRPr lang="en-US" dirty="0">
              <a:latin typeface="+mj-lt"/>
            </a:endParaRPr>
          </a:p>
        </p:txBody>
      </p:sp>
      <p:pic>
        <p:nvPicPr>
          <p:cNvPr id="3" name="Picture 2" descr="A photo shows a technician setting a drum or shoe clearance gauge to the inside diameter of the drum when servicing the brake drum. This is done after installing the brake shoes and sp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8620" y="16002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7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16. </a:t>
            </a:r>
            <a:r>
              <a:rPr lang="en-US" b="0" dirty="0">
                <a:latin typeface="+mj-lt"/>
              </a:rPr>
              <a:t>Adjust the </a:t>
            </a:r>
            <a:r>
              <a:rPr lang="en-US" b="0" dirty="0" err="1">
                <a:latin typeface="+mj-lt"/>
              </a:rPr>
              <a:t>starwheel</a:t>
            </a:r>
            <a:r>
              <a:rPr lang="en-US" b="0" dirty="0">
                <a:latin typeface="+mj-lt"/>
              </a:rPr>
              <a:t> adjuster until the </a:t>
            </a:r>
            <a:r>
              <a:rPr lang="en-US" b="0" dirty="0" smtClean="0">
                <a:latin typeface="+mj-lt"/>
              </a:rPr>
              <a:t>linings contact the </a:t>
            </a:r>
            <a:r>
              <a:rPr lang="en-US" b="0" dirty="0">
                <a:latin typeface="+mj-lt"/>
              </a:rPr>
              <a:t>drum brake shoe clearance gauge.</a:t>
            </a:r>
            <a:endParaRPr lang="en-US" dirty="0">
              <a:latin typeface="+mj-lt"/>
            </a:endParaRPr>
          </a:p>
        </p:txBody>
      </p:sp>
      <p:pic>
        <p:nvPicPr>
          <p:cNvPr id="3" name="Picture 2" descr="A photo shows a technician adjusting the starwheel adjuster till the linings contact the drum brake shoe clearance gauge when servicing the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76400"/>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3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17. </a:t>
            </a:r>
            <a:r>
              <a:rPr lang="en-US" b="0" dirty="0">
                <a:latin typeface="+mj-lt"/>
              </a:rPr>
              <a:t>After installing the drum, it may be necessary </a:t>
            </a:r>
            <a:r>
              <a:rPr lang="en-US" b="0" dirty="0" smtClean="0">
                <a:latin typeface="+mj-lt"/>
              </a:rPr>
              <a:t>to make </a:t>
            </a:r>
            <a:r>
              <a:rPr lang="en-US" b="0" dirty="0">
                <a:latin typeface="+mj-lt"/>
              </a:rPr>
              <a:t>the final adjustment using a brake </a:t>
            </a:r>
            <a:r>
              <a:rPr lang="en-US" b="0" dirty="0" smtClean="0">
                <a:latin typeface="+mj-lt"/>
              </a:rPr>
              <a:t>adjusting tool </a:t>
            </a:r>
            <a:r>
              <a:rPr lang="en-US" b="0" dirty="0">
                <a:latin typeface="+mj-lt"/>
              </a:rPr>
              <a:t>(spoon).</a:t>
            </a:r>
            <a:endParaRPr lang="en-US" dirty="0">
              <a:latin typeface="+mj-lt"/>
            </a:endParaRPr>
          </a:p>
        </p:txBody>
      </p:sp>
      <p:pic>
        <p:nvPicPr>
          <p:cNvPr id="3" name="Picture 2" descr="A photo shows the final adjustment using a brake adjusting tool after installing the drum when servicing the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2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18. </a:t>
            </a:r>
            <a:r>
              <a:rPr lang="en-US" b="0" dirty="0">
                <a:latin typeface="+mj-lt"/>
              </a:rPr>
              <a:t>After completing the brake service, be sure </a:t>
            </a:r>
            <a:r>
              <a:rPr lang="en-US" b="0" dirty="0" smtClean="0">
                <a:latin typeface="+mj-lt"/>
              </a:rPr>
              <a:t>to cover </a:t>
            </a:r>
            <a:r>
              <a:rPr lang="en-US" b="0" dirty="0">
                <a:latin typeface="+mj-lt"/>
              </a:rPr>
              <a:t>the brake adjustment opening to </a:t>
            </a:r>
            <a:r>
              <a:rPr lang="en-US" b="0" dirty="0" smtClean="0">
                <a:latin typeface="+mj-lt"/>
              </a:rPr>
              <a:t>prevent water </a:t>
            </a:r>
            <a:r>
              <a:rPr lang="en-US" b="0" dirty="0">
                <a:latin typeface="+mj-lt"/>
              </a:rPr>
              <a:t>from getting into the brake.</a:t>
            </a:r>
            <a:endParaRPr lang="en-US" dirty="0">
              <a:latin typeface="+mj-lt"/>
            </a:endParaRPr>
          </a:p>
        </p:txBody>
      </p:sp>
      <p:pic>
        <p:nvPicPr>
          <p:cNvPr id="3" name="Picture 2" descr="A photo shows a technician plugging the brake adjustment opening after completely servicing the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76400"/>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3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make sure asbestos does not become airborne.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DRUM REMOVAL (1 OF 2)</a:t>
            </a:r>
            <a:endParaRPr lang="en-US" dirty="0">
              <a:latin typeface="+mj-lt"/>
            </a:endParaRPr>
          </a:p>
        </p:txBody>
      </p:sp>
      <p:sp>
        <p:nvSpPr>
          <p:cNvPr id="3" name="Content Placeholder 2"/>
          <p:cNvSpPr>
            <a:spLocks noGrp="1"/>
          </p:cNvSpPr>
          <p:nvPr>
            <p:ph idx="1"/>
          </p:nvPr>
        </p:nvSpPr>
        <p:spPr/>
        <p:txBody>
          <a:bodyPr/>
          <a:lstStyle/>
          <a:p>
            <a:r>
              <a:rPr lang="en-US" dirty="0" smtClean="0"/>
              <a:t>Mark Drums</a:t>
            </a:r>
          </a:p>
          <a:p>
            <a:pPr lvl="1"/>
            <a:r>
              <a:rPr lang="en-US" dirty="0" smtClean="0"/>
              <a:t>Mark the drums so they can be replaced at the same location.</a:t>
            </a:r>
          </a:p>
          <a:p>
            <a:r>
              <a:rPr lang="en-US" dirty="0" smtClean="0"/>
              <a:t>Hub or Fixed Drums</a:t>
            </a:r>
          </a:p>
          <a:p>
            <a:pPr lvl="1"/>
            <a:r>
              <a:rPr lang="en-US" dirty="0" smtClean="0"/>
              <a:t>A fixed </a:t>
            </a:r>
            <a:r>
              <a:rPr lang="en-US" dirty="0"/>
              <a:t>or hub-mounted drum is </a:t>
            </a:r>
            <a:r>
              <a:rPr lang="en-US" dirty="0" smtClean="0"/>
              <a:t>often used </a:t>
            </a:r>
            <a:r>
              <a:rPr lang="en-US" dirty="0"/>
              <a:t>on the rear of front-wheel-drive vehicles</a:t>
            </a:r>
            <a:r>
              <a:rPr lang="en-US" dirty="0" smtClean="0"/>
              <a:t>.</a:t>
            </a:r>
          </a:p>
          <a:p>
            <a:pPr lvl="1"/>
            <a:r>
              <a:rPr lang="en-US" dirty="0"/>
              <a:t>Remove the spindle nut and </a:t>
            </a:r>
            <a:r>
              <a:rPr lang="en-US" dirty="0" smtClean="0"/>
              <a:t>washer and </a:t>
            </a:r>
            <a:r>
              <a:rPr lang="en-US" dirty="0"/>
              <a:t>then the brake drum can be carefully pulled off the spindle.</a:t>
            </a:r>
            <a:endParaRPr lang="en-US" dirty="0"/>
          </a:p>
        </p:txBody>
      </p:sp>
    </p:spTree>
    <p:extLst>
      <p:ext uri="{BB962C8B-B14F-4D97-AF65-F5344CB8AC3E}">
        <p14:creationId xmlns:p14="http://schemas.microsoft.com/office/powerpoint/2010/main" val="236620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662</TotalTime>
  <Words>2454</Words>
  <Application>Microsoft Office PowerPoint</Application>
  <PresentationFormat>On-screen Show (4:3)</PresentationFormat>
  <Paragraphs>175</Paragraphs>
  <Slides>77</Slides>
  <Notes>0</Notes>
  <HiddenSlides>0</HiddenSlides>
  <MMClips>0</MMClips>
  <ScaleCrop>false</ScaleCrop>
  <HeadingPairs>
    <vt:vector size="4" baseType="variant">
      <vt:variant>
        <vt:lpstr>Theme</vt:lpstr>
      </vt:variant>
      <vt:variant>
        <vt:i4>6</vt:i4>
      </vt:variant>
      <vt:variant>
        <vt:lpstr>Slide Titles</vt:lpstr>
      </vt:variant>
      <vt:variant>
        <vt:i4>77</vt:i4>
      </vt:variant>
    </vt:vector>
  </HeadingPairs>
  <TitlesOfParts>
    <vt:vector size="8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DRUM BRAKE DIAGNOSIS</vt:lpstr>
      <vt:lpstr>WARNING</vt:lpstr>
      <vt:lpstr>Figure 104.1 An aqueous-based (water-based) brake washer can be used to wet down the outside of the brake assembly before removing the drum. after the drum is removed, wash down the shoes and other parts to capture the dust into the washer</vt:lpstr>
      <vt:lpstr>QUESTION 1: ?</vt:lpstr>
      <vt:lpstr>ANSWER 1:</vt:lpstr>
      <vt:lpstr>BRAKE DRUM REMOVAL (1 OF 2)</vt:lpstr>
      <vt:lpstr>BRAKE DRUM REMOVAL (2 OF 2)</vt:lpstr>
      <vt:lpstr>Figure 104.2 Tinnerman nuts are used at the assembly plant to prevent the brake drum from falling off until the wheels are installed</vt:lpstr>
      <vt:lpstr>Figure 104.3 Turning the bolts that are threaded into the brake drum forces the drum off of the hub</vt:lpstr>
      <vt:lpstr>Figure 104.4 If the brake shoes have worn into the drum, the adjuster can be backed in after removing the access plug. After removing the plug, use a wire or a screwdriver to move the adjusting lever away from the starwheel, then turn the starwheel with a brake adjusting tool, often called a “brake spoon”</vt:lpstr>
      <vt:lpstr>Tech Tip </vt:lpstr>
      <vt:lpstr>Figure 104.5 Using side-cut pliers to cut the heads off of the hold-down pins (nails) from the backing plate to release the drum from the shoes</vt:lpstr>
      <vt:lpstr>QUESTION 2: ?</vt:lpstr>
      <vt:lpstr>ANSWER 2:</vt:lpstr>
      <vt:lpstr>DRUM BRAKE DISASSEMBLY</vt:lpstr>
      <vt:lpstr>Figure 104.6 A liquid soaking solvent, such as brake cleaner, should be used to wet the linings. The purpose of wetting the lining material while the drum is still on the vehicle is to prevent the possibility of asbestos from the lining becoming airborne. asbestos is only hazardous when asbestos dust is airborne and is breathed in during brake system service</vt:lpstr>
      <vt:lpstr>Figure 104.7 Using a brake spring tool to release a return (retracting) spring from the anchor pin</vt:lpstr>
      <vt:lpstr>Figure 104.8 A special tool, called a hold-down spring tool, being used to depress and rotate the retainer</vt:lpstr>
      <vt:lpstr>INSPECTING THE BACKING PLATE</vt:lpstr>
      <vt:lpstr>Figure 104.9 A typical rusting backing plate shoe pad. This can cause the brakes to squeak when the shoes move outward during a brake application and again when the brake pedal is released</vt:lpstr>
      <vt:lpstr>Figure 104.10 Applying lithium grease to the raised pads on the backing plate</vt:lpstr>
      <vt:lpstr>DRUM BRAKE LINING INSPECTION</vt:lpstr>
      <vt:lpstr>Figure 104.11 A rule of thumb is that the lining should be at least the thickness of a nickel</vt:lpstr>
      <vt:lpstr>Figure 104.12 A tire tread depth gauge can be used to measure lining thickness. When measuring riveted linings, measure to the head of the rivets</vt:lpstr>
      <vt:lpstr>Figure 104.13 Cracked brake lining must be replaced</vt:lpstr>
      <vt:lpstr>BRAKE SPRING INSPECTION</vt:lpstr>
      <vt:lpstr>TECH TIP</vt:lpstr>
      <vt:lpstr>Figure 104.14 The top spring is a good-looking spring because all coils of the spring are touching each other. The bottom spring is stretched and should be discarded.</vt:lpstr>
      <vt:lpstr>WHEEL CYLINDER INSPECTION (1 OF 2)</vt:lpstr>
      <vt:lpstr>WHEEL CYLINDER INSPECTION (2 OF 2)</vt:lpstr>
      <vt:lpstr>Figure 104.15 Exploded view of a typical wheel cylinder. Note how the flat part of the cups touches the flat part of the piston. The cup expander and spring go between the cups</vt:lpstr>
      <vt:lpstr>Figure 104.16 Many wheel cylinders are bolted to the support plate (backing plate). The O-ring seal helps keep water and dirt out of the drum brake</vt:lpstr>
      <vt:lpstr>Figure 104.17 This special tool makes it a lot easier to remove the wheel cylinder clip. a socket (1 1/8 inch, 12 point) can be used to push the clip back onto the wheel cylinder</vt:lpstr>
      <vt:lpstr>Figure 104.18 The rust inside this wheel cylinder will not affect the operation as it is located inside the working area of the sealing cups</vt:lpstr>
      <vt:lpstr>Figure 104.19 When new, thicker brake linings are installed, the pistons and cups are forced back into the wheel cylinder and pushed through the sludge that is present in every cylinder</vt:lpstr>
      <vt:lpstr>BRAKE DRUM HARDWARE KIT</vt:lpstr>
      <vt:lpstr>Figure 104.20 This starwheel adjuster is damaged and must be replaced. a lack of proper lubrication can cause the starwheel to become frozen in one place and not adjust properly</vt:lpstr>
      <vt:lpstr>INSPECTING THE DRUM BRAKE SHOES</vt:lpstr>
      <vt:lpstr>BRAKE PARTS CLEANING</vt:lpstr>
      <vt:lpstr>LUBRICATION CHECKLIST</vt:lpstr>
      <vt:lpstr>REASSEMBLING THE DRUM BRAKE</vt:lpstr>
      <vt:lpstr>Figure 104.21 Pre-assembly of the starwheel adjuster with its connecting spring often helps when reassembling a drum brake. </vt:lpstr>
      <vt:lpstr>Figure 104.22 Sometimes it is necessary to cross the shoes when pre-assembling the starwheel adjuster and connecting spring</vt:lpstr>
      <vt:lpstr>Figure 104.23 Brake spring pliers being used to install the connecting spring</vt:lpstr>
      <vt:lpstr>QUESTION 3: ?</vt:lpstr>
      <vt:lpstr>ANSWER 3:</vt:lpstr>
      <vt:lpstr>ADJUSTING DRUM BRAKES</vt:lpstr>
      <vt:lpstr>Figure 104.24 Notice that the brake shoe is not contacting the anchor pin. This often occurs when the parking brake cable is stuck or not adjusted properly</vt:lpstr>
      <vt:lpstr>Figure 104.25 The first step in using a brake shoe clearance gauge is to adjust it to the drum inside diameter and tighten the lock screw</vt:lpstr>
      <vt:lpstr>Figure 104.26 Place the gauge over the shoes and adjust the brakes until they contact the inside of the gauge</vt:lpstr>
      <vt:lpstr>TECH TIP</vt:lpstr>
      <vt:lpstr>Figure 104.27 To prevent getting grease on the lining, the wise service technician covers the friction material with masking tape. The tape is removed after the brake shoes have been installed</vt:lpstr>
      <vt:lpstr>DRUM BRAKE FAULT SYMPTOM GUIDE (1 OF 2)</vt:lpstr>
      <vt:lpstr>DRUM BRAKE FAULT SYMPTOM GUIDE (2 OF 2)</vt:lpstr>
      <vt:lpstr>DRUM BRAKE SERVICE</vt:lpstr>
      <vt:lpstr>1. Tools needed to service a drum brake assembly include brake tools, silicone grease, wheel lug nut sockets, and torque-limiting adapters or a torque wrench.</vt:lpstr>
      <vt:lpstr>2. After safely hoisting the vehicle to chest height, remove the brake drum.</vt:lpstr>
      <vt:lpstr>3. Remove the primary (forward facing) shoe return spring, using a brake tool. Then, remove the secondary return spring.</vt:lpstr>
      <vt:lpstr>4. Remove the parking brake strut along with the antirattle spring.</vt:lpstr>
      <vt:lpstr>5. Use a brake tool to depress the hold-down spring, and then rotate it until the slot in the retainer lines up with the flattened part of the hold-down pin.</vt:lpstr>
      <vt:lpstr>6. Removing the primary brake shoe plus the starwheel adjuster and connecting spring.</vt:lpstr>
      <vt:lpstr>7. When the secondary lining hold-down spring is removed, the adjusting lever and pawl return spring can be removed.</vt:lpstr>
      <vt:lpstr>8. The parking brake lever can now be disconnected from the secondary brake shoe.</vt:lpstr>
      <vt:lpstr>9. Check the wheel cylinder for leakage. This wheel cylinder is relatively new and not leaking.</vt:lpstr>
      <vt:lpstr>10. Clean all six brake shoe ledges. Lubricate the ledges with silicone brake grease.</vt:lpstr>
      <vt:lpstr>11. Many technicians prefer to assemble the connecting spring and starwheel adjuster to both shoes to help in the reinstallation.</vt:lpstr>
      <vt:lpstr>12. Attaching the parking brake lines to the secondary shoe. The assembled parts at the bottom help keep everything together.</vt:lpstr>
      <vt:lpstr>13. Installing the secondary shoe hold-down spring.</vt:lpstr>
      <vt:lpstr>14. Installing the secondary shoe return spring. Note that the primary return spring has already been installed.</vt:lpstr>
      <vt:lpstr>15. After installing the brake shoes and springs, use a drum/shoe clearance gauge and set it to the inside diameter of the drum.</vt:lpstr>
      <vt:lpstr>16. Adjust the starwheel adjuster until the linings contact the drum brake shoe clearance gauge.</vt:lpstr>
      <vt:lpstr>17. After installing the drum, it may be necessary to make the final adjustment using a brake adjusting tool (spoon).</vt:lpstr>
      <vt:lpstr>18. After completing the brake service, be sure to cover the brake adjustment opening to prevent water from getting into the brake.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104</dc:title>
  <dc:creator>Curt &amp; Tammy</dc:creator>
  <cp:lastModifiedBy>Curt &amp; Tammy</cp:lastModifiedBy>
  <cp:revision>56</cp:revision>
  <dcterms:created xsi:type="dcterms:W3CDTF">2018-09-25T19:30:15Z</dcterms:created>
  <dcterms:modified xsi:type="dcterms:W3CDTF">2019-07-04T20:24:06Z</dcterms:modified>
</cp:coreProperties>
</file>