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60" r:id="rId13"/>
    <p:sldId id="361" r:id="rId14"/>
    <p:sldId id="362" r:id="rId15"/>
    <p:sldId id="363" r:id="rId16"/>
    <p:sldId id="364" r:id="rId17"/>
    <p:sldId id="326" r:id="rId18"/>
    <p:sldId id="327" r:id="rId19"/>
    <p:sldId id="328" r:id="rId20"/>
    <p:sldId id="329" r:id="rId21"/>
    <p:sldId id="330" r:id="rId22"/>
    <p:sldId id="331" r:id="rId23"/>
    <p:sldId id="267" r:id="rId24"/>
    <p:sldId id="268" r:id="rId25"/>
    <p:sldId id="365" r:id="rId26"/>
    <p:sldId id="366" r:id="rId27"/>
    <p:sldId id="367"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286" r:id="rId41"/>
    <p:sldId id="287" r:id="rId42"/>
    <p:sldId id="368" r:id="rId43"/>
    <p:sldId id="369" r:id="rId44"/>
    <p:sldId id="344" r:id="rId45"/>
    <p:sldId id="345" r:id="rId46"/>
    <p:sldId id="346" r:id="rId47"/>
    <p:sldId id="370" r:id="rId48"/>
    <p:sldId id="371" r:id="rId49"/>
    <p:sldId id="347" r:id="rId50"/>
    <p:sldId id="348" r:id="rId51"/>
    <p:sldId id="349" r:id="rId52"/>
    <p:sldId id="350" r:id="rId53"/>
    <p:sldId id="372" r:id="rId54"/>
    <p:sldId id="373" r:id="rId55"/>
    <p:sldId id="351" r:id="rId56"/>
    <p:sldId id="352" r:id="rId57"/>
    <p:sldId id="353" r:id="rId58"/>
    <p:sldId id="354" r:id="rId59"/>
    <p:sldId id="355" r:id="rId60"/>
    <p:sldId id="356" r:id="rId61"/>
    <p:sldId id="357" r:id="rId62"/>
    <p:sldId id="358" r:id="rId63"/>
    <p:sldId id="359" r:id="rId64"/>
    <p:sldId id="299" r:id="rId65"/>
    <p:sldId id="300"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Drum Brakes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BACKING PLATE AND WHEEL CYLINDERS (1 OF 2)</a:t>
            </a:r>
            <a:endParaRPr lang="en-US" dirty="0">
              <a:latin typeface="+mj-lt"/>
            </a:endParaRPr>
          </a:p>
        </p:txBody>
      </p:sp>
      <p:sp>
        <p:nvSpPr>
          <p:cNvPr id="3" name="Content Placeholder 2"/>
          <p:cNvSpPr>
            <a:spLocks noGrp="1"/>
          </p:cNvSpPr>
          <p:nvPr>
            <p:ph idx="1"/>
          </p:nvPr>
        </p:nvSpPr>
        <p:spPr/>
        <p:txBody>
          <a:bodyPr/>
          <a:lstStyle/>
          <a:p>
            <a:r>
              <a:rPr lang="en-US" dirty="0" smtClean="0"/>
              <a:t>Backing Plate</a:t>
            </a:r>
          </a:p>
          <a:p>
            <a:pPr lvl="1"/>
            <a:r>
              <a:rPr lang="en-US" dirty="0"/>
              <a:t>The backing plate serves as the mounting surface for all </a:t>
            </a:r>
            <a:r>
              <a:rPr lang="en-US" dirty="0" smtClean="0"/>
              <a:t>the other </a:t>
            </a:r>
            <a:r>
              <a:rPr lang="en-US" dirty="0"/>
              <a:t>friction assembly parts</a:t>
            </a:r>
            <a:r>
              <a:rPr lang="en-US" dirty="0" smtClean="0"/>
              <a:t>.</a:t>
            </a:r>
          </a:p>
          <a:p>
            <a:r>
              <a:rPr lang="en-US" dirty="0" smtClean="0"/>
              <a:t>Shoe Anchors</a:t>
            </a:r>
          </a:p>
          <a:p>
            <a:pPr lvl="1"/>
            <a:r>
              <a:rPr lang="en-US" dirty="0"/>
              <a:t>Shoe anchors prevent the brake shoes </a:t>
            </a:r>
            <a:r>
              <a:rPr lang="en-US" dirty="0" smtClean="0"/>
              <a:t>from rotating </a:t>
            </a:r>
            <a:r>
              <a:rPr lang="en-US" dirty="0"/>
              <a:t>with the drum when the brakes are applied</a:t>
            </a:r>
            <a:r>
              <a:rPr lang="en-US" dirty="0" smtClean="0"/>
              <a:t>.</a:t>
            </a:r>
          </a:p>
          <a:p>
            <a:r>
              <a:rPr lang="en-US" dirty="0" smtClean="0"/>
              <a:t>Piston Stops</a:t>
            </a:r>
          </a:p>
          <a:p>
            <a:pPr lvl="1"/>
            <a:r>
              <a:rPr lang="en-US" dirty="0" smtClean="0"/>
              <a:t>Piston stops </a:t>
            </a:r>
            <a:r>
              <a:rPr lang="en-US" dirty="0"/>
              <a:t>prevent the wheel cylinder pistons from coming out of their </a:t>
            </a:r>
            <a:r>
              <a:rPr lang="en-US" dirty="0" smtClean="0"/>
              <a:t>bores when </a:t>
            </a:r>
            <a:r>
              <a:rPr lang="en-US" dirty="0"/>
              <a:t>the friction assembly is disassembled for servicing.</a:t>
            </a:r>
            <a:endParaRPr lang="en-US" dirty="0"/>
          </a:p>
        </p:txBody>
      </p:sp>
    </p:spTree>
    <p:extLst>
      <p:ext uri="{BB962C8B-B14F-4D97-AF65-F5344CB8AC3E}">
        <p14:creationId xmlns:p14="http://schemas.microsoft.com/office/powerpoint/2010/main" val="362266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BACKING PLATE AND WHEEL </a:t>
            </a:r>
            <a:r>
              <a:rPr lang="en-US" dirty="0" smtClean="0">
                <a:latin typeface="+mj-lt"/>
              </a:rPr>
              <a:t>CYLINDERS (2 OF 2)</a:t>
            </a:r>
            <a:endParaRPr lang="en-US" dirty="0">
              <a:latin typeface="+mj-lt"/>
            </a:endParaRPr>
          </a:p>
        </p:txBody>
      </p:sp>
      <p:sp>
        <p:nvSpPr>
          <p:cNvPr id="3" name="Content Placeholder 2"/>
          <p:cNvSpPr>
            <a:spLocks noGrp="1"/>
          </p:cNvSpPr>
          <p:nvPr>
            <p:ph idx="1"/>
          </p:nvPr>
        </p:nvSpPr>
        <p:spPr/>
        <p:txBody>
          <a:bodyPr/>
          <a:lstStyle/>
          <a:p>
            <a:r>
              <a:rPr lang="en-US" dirty="0" smtClean="0"/>
              <a:t>Shoe Support Pads</a:t>
            </a:r>
          </a:p>
          <a:p>
            <a:pPr lvl="1"/>
            <a:r>
              <a:rPr lang="en-US" dirty="0"/>
              <a:t>The shoe support pads are </a:t>
            </a:r>
            <a:r>
              <a:rPr lang="en-US" dirty="0" smtClean="0"/>
              <a:t>stamped into </a:t>
            </a:r>
            <a:r>
              <a:rPr lang="en-US" dirty="0"/>
              <a:t>the backing plate and contact the edges of the brake </a:t>
            </a:r>
            <a:r>
              <a:rPr lang="en-US" dirty="0" smtClean="0"/>
              <a:t>shoes to </a:t>
            </a:r>
            <a:r>
              <a:rPr lang="en-US" dirty="0"/>
              <a:t>keep the linings properly aligned with the center of the </a:t>
            </a:r>
            <a:r>
              <a:rPr lang="en-US" dirty="0" smtClean="0"/>
              <a:t>friction surface </a:t>
            </a:r>
            <a:r>
              <a:rPr lang="en-US" dirty="0"/>
              <a:t>inside the brake drum</a:t>
            </a:r>
            <a:r>
              <a:rPr lang="en-US" dirty="0" smtClean="0"/>
              <a:t>.</a:t>
            </a:r>
          </a:p>
          <a:p>
            <a:r>
              <a:rPr lang="en-US" dirty="0" smtClean="0"/>
              <a:t>Wheel Cylinders</a:t>
            </a:r>
          </a:p>
          <a:p>
            <a:pPr lvl="1"/>
            <a:r>
              <a:rPr lang="en-US" dirty="0" smtClean="0"/>
              <a:t>The mechanism at each wheel that hydraulic </a:t>
            </a:r>
            <a:r>
              <a:rPr lang="en-US" dirty="0"/>
              <a:t>pressure is transferred from </a:t>
            </a:r>
            <a:r>
              <a:rPr lang="en-US" dirty="0" smtClean="0"/>
              <a:t>the master </a:t>
            </a:r>
            <a:r>
              <a:rPr lang="en-US" dirty="0"/>
              <a:t>cylinder to each wheel </a:t>
            </a:r>
            <a:r>
              <a:rPr lang="en-US" dirty="0" smtClean="0"/>
              <a:t>brake through </a:t>
            </a:r>
            <a:r>
              <a:rPr lang="en-US" dirty="0"/>
              <a:t>brake fluid.</a:t>
            </a:r>
            <a:endParaRPr lang="en-US" dirty="0"/>
          </a:p>
        </p:txBody>
      </p:sp>
    </p:spTree>
    <p:extLst>
      <p:ext uri="{BB962C8B-B14F-4D97-AF65-F5344CB8AC3E}">
        <p14:creationId xmlns:p14="http://schemas.microsoft.com/office/powerpoint/2010/main" val="191733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103.3 The backing plate is the foundation of every drum brake. There are normally six pads where the brake shoes contact the backing plate</a:t>
            </a:r>
            <a:endParaRPr lang="en-US" dirty="0"/>
          </a:p>
        </p:txBody>
      </p:sp>
      <p:pic>
        <p:nvPicPr>
          <p:cNvPr id="3" name="Picture 2" descr="The figure shows a flat circular disc with a curved lip and raised center. Just inside the lip, on the flat surface of the disc the stepped anchor is mounted to one side with six oblong shoe support pads spaced evenly around the rest of the circumference. The raised center has a hole for the axle with five smaller mounting holes around it."/>
          <p:cNvPicPr>
            <a:picLocks noChangeAspect="1" noChangeArrowheads="1"/>
          </p:cNvPicPr>
          <p:nvPr/>
        </p:nvPicPr>
        <p:blipFill rotWithShape="1">
          <a:blip r:embed="rId2">
            <a:extLst>
              <a:ext uri="{28A0092B-C50C-407E-A947-70E740481C1C}">
                <a14:useLocalDpi xmlns:a14="http://schemas.microsoft.com/office/drawing/2010/main" val="0"/>
              </a:ext>
            </a:extLst>
          </a:blip>
          <a:srcRect b="2924"/>
          <a:stretch/>
        </p:blipFill>
        <p:spPr bwMode="auto">
          <a:xfrm>
            <a:off x="2828592" y="2138711"/>
            <a:ext cx="3486816" cy="418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5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103.4 A labyrinth seal is created between the lip of the backing plate and the groove in the brake drum</a:t>
            </a:r>
            <a:endParaRPr lang="en-US" dirty="0"/>
          </a:p>
        </p:txBody>
      </p:sp>
      <p:pic>
        <p:nvPicPr>
          <p:cNvPr id="3" name="Picture 2" descr="A figure shows a cross-sectional view of the lower part of the brake drum mated to the backing plate. The lip of the backing plate fits into a corresponding groove in the brake drum forming a labyrinth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9984" y="2133600"/>
            <a:ext cx="5084031" cy="392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3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103.5 A keystone anchor allows the brake shoes to self-center in the drum</a:t>
            </a:r>
            <a:endParaRPr lang="en-US" dirty="0"/>
          </a:p>
        </p:txBody>
      </p:sp>
      <p:pic>
        <p:nvPicPr>
          <p:cNvPr id="3" name="Picture 2" descr="The lower half of the brake with a backing plate and a brake drum is seen in the figure. At the bottom, the rectangular anchor is mounted centrally, and contains two pivots, one for each brake shoe. Above the anchor a return spring has been hooked on each side to one of the brake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1692" y="1752600"/>
            <a:ext cx="6740616" cy="435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103.6 Piston stops prevent the wheel cylinder from coming apart</a:t>
            </a:r>
            <a:endParaRPr lang="en-US" dirty="0"/>
          </a:p>
        </p:txBody>
      </p:sp>
      <p:pic>
        <p:nvPicPr>
          <p:cNvPr id="3" name="Picture 2" descr="In the figure, the shoe anchor is seen mounted to the backing plate, with the wheel cylinder just below it. A C-shaped reinforcing plate mounted around the anchor has its lower ends bent slightly outwards so as to obstruct the pistons while leaving the push rods unimped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511" y="1524000"/>
            <a:ext cx="5534977" cy="497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5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103.7 Cross-section of a wheel cylinder that shows all of its internal parts. The brake line attaches to the fluid inlet. The cup expander prevents the cup seal lip from collapsing when the brakes are released</a:t>
            </a:r>
            <a:endParaRPr lang="en-US" dirty="0"/>
          </a:p>
        </p:txBody>
      </p:sp>
      <p:pic>
        <p:nvPicPr>
          <p:cNvPr id="3" name="Picture 2" descr="The wheel cylinder is a horizontal cylinder with pistons on either side actuated by a central fluid chamber. Fluid enters the chamber via a channel connected to a fluid inlet above the cylinder. Besides the inlet a smaller channel connects to a bleeder valve. The pistons are retracted via a central spring connected on either side of the fluid chamber to cup expanders with tapered sides. The cup seals surround the expanders and prevent fluid from leaking via the pistons. Each piston is connected to a push rod with dust boots used to seal the gap between the push rods and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9510" y="1900842"/>
            <a:ext cx="4744981" cy="44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7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103.8 The pushrods are held in place by the rubber dust boots. As the wheel cylinder pistons move outward, the pushrods transfer the movement to the brake shoes</a:t>
            </a:r>
            <a:endParaRPr lang="en-US" dirty="0"/>
          </a:p>
        </p:txBody>
      </p:sp>
      <p:pic>
        <p:nvPicPr>
          <p:cNvPr id="3" name="Picture 2" descr="A figure shows a wheel cylinder mounted to a backing plate with dust boots on either side and push rods extending outwards through their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4273" y="2133600"/>
            <a:ext cx="4595455" cy="358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7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backing plate?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solidFill>
                  <a:schemeClr val="tx2"/>
                </a:solidFill>
              </a:rPr>
              <a:t>The backing plate serves as the mounting surface for all the other friction assembly parts.</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103.1</a:t>
            </a:r>
            <a:r>
              <a:rPr lang="en-US" dirty="0" smtClean="0"/>
              <a:t> </a:t>
            </a:r>
            <a:r>
              <a:rPr lang="en-US" dirty="0"/>
              <a:t>Identify drum brake component parts</a:t>
            </a:r>
            <a:r>
              <a:rPr lang="en-US" dirty="0" smtClean="0"/>
              <a:t>.</a:t>
            </a:r>
          </a:p>
          <a:p>
            <a:pPr marL="0" indent="0">
              <a:buNone/>
            </a:pPr>
            <a:r>
              <a:rPr lang="en-US" b="1" dirty="0" smtClean="0">
                <a:solidFill>
                  <a:srgbClr val="005A70"/>
                </a:solidFill>
              </a:rPr>
              <a:t>103.2 </a:t>
            </a:r>
            <a:r>
              <a:rPr lang="en-US" dirty="0"/>
              <a:t>Discuss the advantages and disadvantages of drum brakes</a:t>
            </a:r>
            <a:r>
              <a:rPr lang="en-US" dirty="0" smtClean="0"/>
              <a:t>.</a:t>
            </a:r>
          </a:p>
          <a:p>
            <a:pPr marL="0" indent="0">
              <a:buNone/>
            </a:pPr>
            <a:r>
              <a:rPr lang="en-US" b="1" dirty="0" smtClean="0">
                <a:solidFill>
                  <a:srgbClr val="005A70"/>
                </a:solidFill>
              </a:rPr>
              <a:t>103.3 </a:t>
            </a:r>
            <a:r>
              <a:rPr lang="en-US" dirty="0"/>
              <a:t>Explain the function of the backing plate, wheel cylinders, </a:t>
            </a:r>
            <a:r>
              <a:rPr lang="en-US" dirty="0" smtClean="0"/>
              <a:t>and drum </a:t>
            </a:r>
            <a:r>
              <a:rPr lang="en-US" dirty="0"/>
              <a:t>brake shoes</a:t>
            </a:r>
            <a:r>
              <a:rPr lang="en-US" dirty="0" smtClean="0"/>
              <a:t>.</a:t>
            </a:r>
          </a:p>
          <a:p>
            <a:pPr marL="0" indent="0">
              <a:buNone/>
            </a:pPr>
            <a:r>
              <a:rPr lang="en-US" b="1" dirty="0" smtClean="0">
                <a:solidFill>
                  <a:schemeClr val="accent2"/>
                </a:solidFill>
              </a:rPr>
              <a:t>103.4</a:t>
            </a:r>
            <a:r>
              <a:rPr lang="en-US" dirty="0" smtClean="0"/>
              <a:t> </a:t>
            </a:r>
            <a:r>
              <a:rPr lang="en-US" dirty="0"/>
              <a:t>Describe the operation of non-servo brakes.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SHOES (1 OF 3)</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The linings of drum brakes are attached </a:t>
            </a:r>
            <a:r>
              <a:rPr lang="en-US" dirty="0" smtClean="0"/>
              <a:t>to curved </a:t>
            </a:r>
            <a:r>
              <a:rPr lang="en-US" dirty="0"/>
              <a:t>metal assemblies called brake shoes</a:t>
            </a:r>
            <a:r>
              <a:rPr lang="en-US" dirty="0" smtClean="0"/>
              <a:t>.</a:t>
            </a:r>
          </a:p>
          <a:p>
            <a:pPr lvl="1"/>
            <a:r>
              <a:rPr lang="en-US" dirty="0"/>
              <a:t>The ends of </a:t>
            </a:r>
            <a:r>
              <a:rPr lang="en-US" dirty="0" smtClean="0"/>
              <a:t>the linings </a:t>
            </a:r>
            <a:r>
              <a:rPr lang="en-US" dirty="0"/>
              <a:t>on most brake shoes are tapered to prevent vibration </a:t>
            </a:r>
            <a:r>
              <a:rPr lang="en-US" dirty="0" smtClean="0"/>
              <a:t>and brake noise.</a:t>
            </a:r>
          </a:p>
          <a:p>
            <a:pPr lvl="1"/>
            <a:r>
              <a:rPr lang="en-US" dirty="0"/>
              <a:t>The curved metal piece on the outer portion of the </a:t>
            </a:r>
            <a:r>
              <a:rPr lang="en-US" dirty="0" smtClean="0"/>
              <a:t>shoe is </a:t>
            </a:r>
            <a:r>
              <a:rPr lang="en-US" dirty="0"/>
              <a:t>called the lining table, the shoe rim, or platform</a:t>
            </a:r>
            <a:r>
              <a:rPr lang="en-US" dirty="0" smtClean="0"/>
              <a:t>.</a:t>
            </a:r>
          </a:p>
          <a:p>
            <a:pPr lvl="1"/>
            <a:r>
              <a:rPr lang="en-US" dirty="0"/>
              <a:t>The metal piece of the shoe positioned under the lining </a:t>
            </a:r>
            <a:r>
              <a:rPr lang="en-US" dirty="0" smtClean="0"/>
              <a:t>table and </a:t>
            </a:r>
            <a:r>
              <a:rPr lang="en-US" dirty="0"/>
              <a:t>welded to it is called the shoe </a:t>
            </a:r>
            <a:r>
              <a:rPr lang="en-US" dirty="0" smtClean="0"/>
              <a:t>web.</a:t>
            </a:r>
          </a:p>
          <a:p>
            <a:pPr lvl="1"/>
            <a:r>
              <a:rPr lang="en-US" dirty="0"/>
              <a:t>The upper ends of the webs on dual-servo brake shoes have </a:t>
            </a:r>
            <a:r>
              <a:rPr lang="en-US" dirty="0" smtClean="0"/>
              <a:t>semicircular cutouts </a:t>
            </a:r>
            <a:r>
              <a:rPr lang="en-US" dirty="0"/>
              <a:t>called anchor </a:t>
            </a:r>
            <a:r>
              <a:rPr lang="en-US" dirty="0" smtClean="0"/>
              <a:t>eyes.</a:t>
            </a:r>
            <a:endParaRPr lang="en-US" dirty="0"/>
          </a:p>
        </p:txBody>
      </p:sp>
    </p:spTree>
    <p:extLst>
      <p:ext uri="{BB962C8B-B14F-4D97-AF65-F5344CB8AC3E}">
        <p14:creationId xmlns:p14="http://schemas.microsoft.com/office/powerpoint/2010/main" val="147484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DRUM BRAKE </a:t>
            </a:r>
            <a:r>
              <a:rPr lang="en-US" dirty="0" smtClean="0">
                <a:latin typeface="+mj-lt"/>
              </a:rPr>
              <a:t>SHOES (2 OF 3)</a:t>
            </a:r>
            <a:endParaRPr lang="en-US" dirty="0">
              <a:latin typeface="+mj-lt"/>
            </a:endParaRPr>
          </a:p>
        </p:txBody>
      </p:sp>
      <p:sp>
        <p:nvSpPr>
          <p:cNvPr id="3" name="Content Placeholder 2"/>
          <p:cNvSpPr>
            <a:spLocks noGrp="1"/>
          </p:cNvSpPr>
          <p:nvPr>
            <p:ph idx="1"/>
          </p:nvPr>
        </p:nvSpPr>
        <p:spPr/>
        <p:txBody>
          <a:bodyPr/>
          <a:lstStyle/>
          <a:p>
            <a:r>
              <a:rPr lang="en-US" dirty="0" smtClean="0"/>
              <a:t>Primary and Secondary Brake Shoes</a:t>
            </a:r>
          </a:p>
          <a:p>
            <a:pPr lvl="1"/>
            <a:r>
              <a:rPr lang="en-US" dirty="0"/>
              <a:t>In </a:t>
            </a:r>
            <a:r>
              <a:rPr lang="en-US" dirty="0" smtClean="0"/>
              <a:t>a dual-servo </a:t>
            </a:r>
            <a:r>
              <a:rPr lang="en-US" dirty="0"/>
              <a:t>drum brake system, the shoes in a dual-servo </a:t>
            </a:r>
            <a:r>
              <a:rPr lang="en-US" dirty="0" smtClean="0"/>
              <a:t>brake perform </a:t>
            </a:r>
            <a:r>
              <a:rPr lang="en-US" dirty="0"/>
              <a:t>different jobs</a:t>
            </a:r>
            <a:r>
              <a:rPr lang="en-US" dirty="0" smtClean="0"/>
              <a:t>.</a:t>
            </a:r>
          </a:p>
          <a:p>
            <a:pPr lvl="1"/>
            <a:r>
              <a:rPr lang="en-US" dirty="0"/>
              <a:t>The primary shoe (forward-facing </a:t>
            </a:r>
            <a:r>
              <a:rPr lang="en-US" dirty="0" smtClean="0"/>
              <a:t>shoe) is </a:t>
            </a:r>
            <a:r>
              <a:rPr lang="en-US" dirty="0"/>
              <a:t>self-energized by drum rotation to create a servo action </a:t>
            </a:r>
            <a:r>
              <a:rPr lang="en-US" dirty="0" smtClean="0"/>
              <a:t>that forces </a:t>
            </a:r>
            <a:r>
              <a:rPr lang="en-US" dirty="0"/>
              <a:t>the secondary shoe more firmly against the drum</a:t>
            </a:r>
            <a:r>
              <a:rPr lang="en-US" dirty="0" smtClean="0"/>
              <a:t>.</a:t>
            </a:r>
          </a:p>
          <a:p>
            <a:r>
              <a:rPr lang="en-US" dirty="0" smtClean="0"/>
              <a:t>Lining Assembly Methods</a:t>
            </a:r>
          </a:p>
          <a:p>
            <a:pPr lvl="1"/>
            <a:r>
              <a:rPr lang="en-US" dirty="0" smtClean="0"/>
              <a:t>Riveting</a:t>
            </a:r>
          </a:p>
          <a:p>
            <a:pPr lvl="1"/>
            <a:r>
              <a:rPr lang="en-US" dirty="0" smtClean="0"/>
              <a:t>Bonding</a:t>
            </a:r>
            <a:endParaRPr lang="en-US" dirty="0"/>
          </a:p>
        </p:txBody>
      </p:sp>
    </p:spTree>
    <p:extLst>
      <p:ext uri="{BB962C8B-B14F-4D97-AF65-F5344CB8AC3E}">
        <p14:creationId xmlns:p14="http://schemas.microsoft.com/office/powerpoint/2010/main" val="273606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DRUM BRAKE </a:t>
            </a:r>
            <a:r>
              <a:rPr lang="en-US" dirty="0" smtClean="0">
                <a:latin typeface="+mj-lt"/>
              </a:rPr>
              <a:t>SHOES (3 OF 3)</a:t>
            </a:r>
            <a:endParaRPr lang="en-US" dirty="0">
              <a:latin typeface="+mj-lt"/>
            </a:endParaRPr>
          </a:p>
        </p:txBody>
      </p:sp>
      <p:sp>
        <p:nvSpPr>
          <p:cNvPr id="3" name="Content Placeholder 2"/>
          <p:cNvSpPr>
            <a:spLocks noGrp="1"/>
          </p:cNvSpPr>
          <p:nvPr>
            <p:ph idx="1"/>
          </p:nvPr>
        </p:nvSpPr>
        <p:spPr/>
        <p:txBody>
          <a:bodyPr/>
          <a:lstStyle/>
          <a:p>
            <a:r>
              <a:rPr lang="en-US" dirty="0" smtClean="0"/>
              <a:t>Return Springs</a:t>
            </a:r>
          </a:p>
          <a:p>
            <a:pPr lvl="1"/>
            <a:r>
              <a:rPr lang="en-US" dirty="0"/>
              <a:t>The brake shoe return springs retract </a:t>
            </a:r>
            <a:r>
              <a:rPr lang="en-US" dirty="0" smtClean="0"/>
              <a:t>the shoes </a:t>
            </a:r>
            <a:r>
              <a:rPr lang="en-US" dirty="0"/>
              <a:t>to their unapplied positions when the brake pedal is released</a:t>
            </a:r>
            <a:r>
              <a:rPr lang="en-US" dirty="0" smtClean="0"/>
              <a:t>.</a:t>
            </a:r>
          </a:p>
          <a:p>
            <a:r>
              <a:rPr lang="en-US" dirty="0" smtClean="0"/>
              <a:t>Brake Shoe Hold-Downs</a:t>
            </a:r>
          </a:p>
          <a:p>
            <a:pPr lvl="1"/>
            <a:r>
              <a:rPr lang="en-US" dirty="0" smtClean="0"/>
              <a:t>The </a:t>
            </a:r>
            <a:r>
              <a:rPr lang="en-US" dirty="0"/>
              <a:t>brake shoe </a:t>
            </a:r>
            <a:r>
              <a:rPr lang="en-US" dirty="0" smtClean="0"/>
              <a:t>hold-downs keep </a:t>
            </a:r>
            <a:r>
              <a:rPr lang="en-US" dirty="0"/>
              <a:t>the shoes securely against the support pads on </a:t>
            </a:r>
            <a:r>
              <a:rPr lang="en-US" dirty="0" smtClean="0"/>
              <a:t>the backing plate.</a:t>
            </a:r>
          </a:p>
          <a:p>
            <a:r>
              <a:rPr lang="en-US" dirty="0" smtClean="0"/>
              <a:t>Parking Brake Linkage</a:t>
            </a:r>
          </a:p>
          <a:p>
            <a:pPr lvl="1"/>
            <a:r>
              <a:rPr lang="en-US" dirty="0" smtClean="0"/>
              <a:t>Most </a:t>
            </a:r>
            <a:r>
              <a:rPr lang="en-US" dirty="0"/>
              <a:t>rear drum brake </a:t>
            </a:r>
            <a:r>
              <a:rPr lang="en-US" dirty="0" smtClean="0"/>
              <a:t>friction assemblies </a:t>
            </a:r>
            <a:r>
              <a:rPr lang="en-US" dirty="0"/>
              <a:t>include a parking brake linkage.</a:t>
            </a:r>
            <a:endParaRPr lang="en-US" dirty="0"/>
          </a:p>
        </p:txBody>
      </p:sp>
    </p:spTree>
    <p:extLst>
      <p:ext uri="{BB962C8B-B14F-4D97-AF65-F5344CB8AC3E}">
        <p14:creationId xmlns:p14="http://schemas.microsoft.com/office/powerpoint/2010/main" val="12478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103.9 Steel brake shoes are made from two stampings welded together—the web and the lining table</a:t>
            </a:r>
            <a:endParaRPr lang="en-US" dirty="0"/>
          </a:p>
        </p:txBody>
      </p:sp>
      <p:pic>
        <p:nvPicPr>
          <p:cNvPr id="3" name="Picture 2" descr="The brake shoe is made up of a flat strip bent into a curve, called the lining table. A central rib, called the web, is welded along the inside of the strip. The brake lining is on the flat outside portion of the lining table. The oblong nibs on the side of the lining table where it contacts the backing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0038" y="2057400"/>
            <a:ext cx="5823925"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06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103.10 Tapered ends on the linings help to reduce brake noise</a:t>
            </a:r>
            <a:endParaRPr lang="en-US" dirty="0"/>
          </a:p>
        </p:txBody>
      </p:sp>
      <p:pic>
        <p:nvPicPr>
          <p:cNvPr id="3" name="Picture 2" descr="A figure shows the side view of the top of a brake shoe. The end of the brake lining is not perpendicular to the shoe, but is more gently tapered towards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8762" y="1499649"/>
            <a:ext cx="6106476" cy="474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24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103.11 Typical drum brake shoe and the names of the parts</a:t>
            </a:r>
            <a:endParaRPr lang="en-US" dirty="0"/>
          </a:p>
        </p:txBody>
      </p:sp>
      <p:pic>
        <p:nvPicPr>
          <p:cNvPr id="3" name="Picture 2" descr="The brake shoe consists of a flat C – shaped strip with a central, internal rib called the web. On the outside of the strip is the lining or friction material. At the top is the anchor end, where a small section of the strip is not covered by the lining. A section of the rim contains text detailing the friction material, its formulation and its coefficient of fri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9070" y="1435777"/>
            <a:ext cx="6085861" cy="47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3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103.12 The primary (forward facing) brake shoe often has a shorter lining than the secondary shoe (rearward facing)</a:t>
            </a:r>
            <a:endParaRPr lang="en-US" dirty="0"/>
          </a:p>
        </p:txBody>
      </p:sp>
      <p:pic>
        <p:nvPicPr>
          <p:cNvPr id="3" name="Picture 2" descr="The shoe to the left has a shorter primary lining positioned lower with the lining table exposed at the top, while the shoe to the right has a longer secondary lining which covers most of its lining ta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2943" y="2209800"/>
            <a:ext cx="4158115"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19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103.13 Primary shoe lining may vary depending on the application</a:t>
            </a:r>
            <a:endParaRPr lang="en-US" dirty="0"/>
          </a:p>
        </p:txBody>
      </p:sp>
      <p:pic>
        <p:nvPicPr>
          <p:cNvPr id="3" name="Picture 2" descr="A figure shows three brake shoes with the primary lining in different positions. In the high position, the lining is towards the top of the shoe, in the centered position the lining is at the center of the shoe, and in the low position the lining is towards the bottom of the sho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3468" y="1948728"/>
            <a:ext cx="5397064" cy="434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7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103.14 Riveted brake linings are quiet and reliable at high temperatures</a:t>
            </a:r>
            <a:endParaRPr lang="en-US" dirty="0"/>
          </a:p>
        </p:txBody>
      </p:sp>
      <p:pic>
        <p:nvPicPr>
          <p:cNvPr id="3" name="Picture 2" descr="A figure shows a riveted brake lining installed on a shoe with its magnified side view. The rivets are punched through rivet holes in the lining into the lining table benea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4200" y="1752600"/>
            <a:ext cx="4335601" cy="438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6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103.15 Many brake linings are bonded</a:t>
            </a:r>
            <a:endParaRPr lang="en-US" dirty="0"/>
          </a:p>
        </p:txBody>
      </p:sp>
      <p:pic>
        <p:nvPicPr>
          <p:cNvPr id="3" name="Picture 2" descr="A figure shows a bonded brake shoe with its magnified side view. The lining has been bonded to the shoe by a layer of adhesive between them. Excess bonding material can be seen from under the edge of the l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1523999"/>
            <a:ext cx="4899430" cy="478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8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103.5</a:t>
            </a:r>
            <a:r>
              <a:rPr lang="en-US" dirty="0" smtClean="0"/>
              <a:t> </a:t>
            </a:r>
            <a:r>
              <a:rPr lang="en-US" dirty="0"/>
              <a:t>Explain the operation of dual-servo brakes</a:t>
            </a:r>
            <a:r>
              <a:rPr lang="en-US" dirty="0" smtClean="0"/>
              <a:t>.</a:t>
            </a:r>
          </a:p>
          <a:p>
            <a:pPr marL="0" indent="0">
              <a:buNone/>
            </a:pPr>
            <a:r>
              <a:rPr lang="en-US" b="1" dirty="0" smtClean="0">
                <a:solidFill>
                  <a:srgbClr val="005A70"/>
                </a:solidFill>
              </a:rPr>
              <a:t>103.6</a:t>
            </a:r>
            <a:r>
              <a:rPr lang="en-US" dirty="0" smtClean="0"/>
              <a:t> </a:t>
            </a:r>
            <a:r>
              <a:rPr lang="en-US" dirty="0"/>
              <a:t>Discuss automatic brake adjusters</a:t>
            </a:r>
            <a:r>
              <a:rPr lang="en-US" dirty="0" smtClean="0"/>
              <a:t>.</a:t>
            </a:r>
          </a:p>
          <a:p>
            <a:pPr marL="0" indent="0">
              <a:buNone/>
            </a:pPr>
            <a:r>
              <a:rPr lang="en-US" b="1" dirty="0" smtClean="0">
                <a:solidFill>
                  <a:schemeClr val="accent2"/>
                </a:solidFill>
              </a:rPr>
              <a:t>103.7</a:t>
            </a:r>
            <a:r>
              <a:rPr lang="en-US" dirty="0" smtClean="0"/>
              <a:t> </a:t>
            </a:r>
            <a:r>
              <a:rPr lang="en-US" dirty="0"/>
              <a:t>This chapter will help prepare for the Brakes (A5) </a:t>
            </a:r>
            <a:r>
              <a:rPr lang="en-US" dirty="0" smtClean="0"/>
              <a:t>ASE certification </a:t>
            </a:r>
            <a:r>
              <a:rPr lang="en-US" dirty="0"/>
              <a:t>test content area “B” (Drum Brake 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103.16 A typical drum brake assembly showing the support plate (backing plate), anchor pin, and springs</a:t>
            </a:r>
            <a:endParaRPr lang="en-US" dirty="0"/>
          </a:p>
        </p:txBody>
      </p:sp>
      <p:pic>
        <p:nvPicPr>
          <p:cNvPr id="3" name="Picture 2" descr="The figure shows the following details:&#10;At the top is the support plate with an outline showing the location of the components in the assembly. Below the support plate are two return springs with hooks at both ends. These are attached at one end to the brake shoes and at the other to the anchor point at the top. Below this a strut and spring is connected to the leading shoe on the left and actuates the adjuster cable on the right. The adjuster cable is attached via a ring to the anchor at the top and passes over the right hold-down pin before being mated to the adjuster lever at the bottom right. The adjuster screw assembly is mounted just below the shoe spring both of which are connected to the lower end of the brake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4106" y="1617124"/>
            <a:ext cx="3755788" cy="471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7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103.17 A single spring-steel spring is used on some drum brakes. The spring also takes the place of the shoe hold-down springs</a:t>
            </a:r>
            <a:endParaRPr lang="en-US" dirty="0"/>
          </a:p>
        </p:txBody>
      </p:sp>
      <p:pic>
        <p:nvPicPr>
          <p:cNvPr id="3" name="Picture 2" descr="A U -shaped spring is mounted at the center to the anchor point at the bottom of the back plate. The two arms are connected to each of the brake shoes and are pulled outwards when the brakes are engaged, they spring back when the brakes are released and draw the shoes away from the d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2948" y="1981200"/>
            <a:ext cx="4620767"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6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103.18 Various types and styles of hold-down springs</a:t>
            </a:r>
            <a:endParaRPr lang="en-US" dirty="0"/>
          </a:p>
        </p:txBody>
      </p:sp>
      <p:pic>
        <p:nvPicPr>
          <p:cNvPr id="3" name="Picture 2" descr="The figure shows the following springs:&#10;The first type uses a flat headed pin held by a spring clip at the end, the second uses a similar pin held by a coiled spring between two washers. The third type uses a retaining clip at one end held by a tapered coiled spring, the spring is linked to the clip via a hook at the smaller end of the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676" y="1450526"/>
            <a:ext cx="6992648" cy="482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7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103.19 A mechanical brake linkage is part of most drum brake assemblies</a:t>
            </a:r>
            <a:endParaRPr lang="en-US" dirty="0"/>
          </a:p>
        </p:txBody>
      </p:sp>
      <p:pic>
        <p:nvPicPr>
          <p:cNvPr id="3" name="Picture 2" descr="In the figure, a crescent-shaped parking lever is pivoted on one of the brake shoes. The lower end of the lever is connected to a cable which when pulled moves the lever forward and spreads the brake shoes apart via a laterally mounted parking brake str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9107" y="1835347"/>
            <a:ext cx="3265786" cy="448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199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103.20 An aluminum brake drum with a cast-iron friction surface. The cooling fins around the outside help  dissipate the heat from the friction surface to the outside air</a:t>
            </a:r>
            <a:endParaRPr lang="en-US" dirty="0"/>
          </a:p>
        </p:txBody>
      </p:sp>
      <p:pic>
        <p:nvPicPr>
          <p:cNvPr id="3" name="Picture 2" descr="A photo shows an aluminum brake drum with a cast iron friction surface lining the inside of the drum while the outside is made up of cooling fi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3888" y="2209800"/>
            <a:ext cx="4381877" cy="362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29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return springs?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return the brake shoes to the unapplied position.</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NON-SERVO BRAKE DESIGN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 non-servo </a:t>
            </a:r>
            <a:r>
              <a:rPr lang="en-US" dirty="0"/>
              <a:t>brake feature is </a:t>
            </a:r>
            <a:r>
              <a:rPr lang="en-US" dirty="0" smtClean="0"/>
              <a:t>that each </a:t>
            </a:r>
            <a:r>
              <a:rPr lang="en-US" dirty="0"/>
              <a:t>brake shoe is applied individually</a:t>
            </a:r>
            <a:r>
              <a:rPr lang="en-US" dirty="0" smtClean="0"/>
              <a:t>.</a:t>
            </a:r>
          </a:p>
          <a:p>
            <a:r>
              <a:rPr lang="en-US" dirty="0" smtClean="0"/>
              <a:t>Parts and Operation</a:t>
            </a:r>
          </a:p>
          <a:p>
            <a:pPr lvl="1"/>
            <a:r>
              <a:rPr lang="en-US" dirty="0" smtClean="0"/>
              <a:t>Self-energizing </a:t>
            </a:r>
            <a:r>
              <a:rPr lang="en-US" dirty="0"/>
              <a:t>action occurs </a:t>
            </a:r>
            <a:r>
              <a:rPr lang="en-US" dirty="0" smtClean="0"/>
              <a:t>when the </a:t>
            </a:r>
            <a:r>
              <a:rPr lang="en-US" dirty="0"/>
              <a:t>forward or leading shoe contacts the drum and the </a:t>
            </a:r>
            <a:r>
              <a:rPr lang="en-US" dirty="0" smtClean="0"/>
              <a:t>drum attempts </a:t>
            </a:r>
            <a:r>
              <a:rPr lang="en-US" dirty="0"/>
              <a:t>to rotate the shoe along with it</a:t>
            </a:r>
            <a:r>
              <a:rPr lang="en-US" dirty="0" smtClean="0"/>
              <a:t>.</a:t>
            </a:r>
          </a:p>
          <a:p>
            <a:pPr lvl="1"/>
            <a:r>
              <a:rPr lang="en-US" dirty="0"/>
              <a:t>When this type of brake is applied with the vehicle backing </a:t>
            </a:r>
            <a:r>
              <a:rPr lang="en-US" dirty="0" smtClean="0"/>
              <a:t>up, the </a:t>
            </a:r>
            <a:r>
              <a:rPr lang="en-US" dirty="0"/>
              <a:t>roles of the forward and reverse shoes are switched.</a:t>
            </a:r>
            <a:endParaRPr lang="en-US" dirty="0"/>
          </a:p>
        </p:txBody>
      </p:sp>
    </p:spTree>
    <p:extLst>
      <p:ext uri="{BB962C8B-B14F-4D97-AF65-F5344CB8AC3E}">
        <p14:creationId xmlns:p14="http://schemas.microsoft.com/office/powerpoint/2010/main" val="242313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NON-SERVO BRAKE </a:t>
            </a:r>
            <a:r>
              <a:rPr lang="en-US" dirty="0" smtClean="0">
                <a:latin typeface="+mj-lt"/>
              </a:rPr>
              <a:t>DESIGN (2 OF 2)</a:t>
            </a:r>
            <a:endParaRPr lang="en-US" dirty="0">
              <a:latin typeface="+mj-lt"/>
            </a:endParaRPr>
          </a:p>
        </p:txBody>
      </p:sp>
      <p:sp>
        <p:nvSpPr>
          <p:cNvPr id="3" name="Content Placeholder 2"/>
          <p:cNvSpPr>
            <a:spLocks noGrp="1"/>
          </p:cNvSpPr>
          <p:nvPr>
            <p:ph idx="1"/>
          </p:nvPr>
        </p:nvSpPr>
        <p:spPr/>
        <p:txBody>
          <a:bodyPr/>
          <a:lstStyle/>
          <a:p>
            <a:r>
              <a:rPr lang="en-US" dirty="0" smtClean="0"/>
              <a:t>Double-Trailing Brake</a:t>
            </a:r>
          </a:p>
          <a:p>
            <a:pPr lvl="1"/>
            <a:r>
              <a:rPr lang="en-US" dirty="0"/>
              <a:t>This design has two trailing shoes and does not use any </a:t>
            </a:r>
            <a:r>
              <a:rPr lang="en-US" dirty="0" smtClean="0"/>
              <a:t>self-energization.</a:t>
            </a:r>
          </a:p>
          <a:p>
            <a:r>
              <a:rPr lang="en-US" dirty="0" smtClean="0"/>
              <a:t>Leading-Trailing Brake Design</a:t>
            </a:r>
          </a:p>
          <a:p>
            <a:pPr lvl="1"/>
            <a:r>
              <a:rPr lang="en-US" dirty="0"/>
              <a:t>The non-servo </a:t>
            </a:r>
            <a:r>
              <a:rPr lang="en-US" dirty="0" smtClean="0"/>
              <a:t>leading-trailing brake </a:t>
            </a:r>
            <a:r>
              <a:rPr lang="en-US" dirty="0"/>
              <a:t>has one leading shoe and one trailing </a:t>
            </a:r>
            <a:r>
              <a:rPr lang="en-US" dirty="0" smtClean="0"/>
              <a:t>shoe.</a:t>
            </a:r>
          </a:p>
          <a:p>
            <a:pPr lvl="1"/>
            <a:r>
              <a:rPr lang="en-US" dirty="0"/>
              <a:t>The brake design has one energized and one </a:t>
            </a:r>
            <a:r>
              <a:rPr lang="en-US" dirty="0" smtClean="0"/>
              <a:t>de-energized shoe </a:t>
            </a:r>
            <a:r>
              <a:rPr lang="en-US" dirty="0"/>
              <a:t>regardless of whether it is applied while the vehicle is </a:t>
            </a:r>
            <a:r>
              <a:rPr lang="en-US" dirty="0" smtClean="0"/>
              <a:t>traveling forward </a:t>
            </a:r>
            <a:r>
              <a:rPr lang="en-US" dirty="0"/>
              <a:t>or in reverse.</a:t>
            </a:r>
            <a:endParaRPr lang="en-US" dirty="0"/>
          </a:p>
        </p:txBody>
      </p:sp>
    </p:spTree>
    <p:extLst>
      <p:ext uri="{BB962C8B-B14F-4D97-AF65-F5344CB8AC3E}">
        <p14:creationId xmlns:p14="http://schemas.microsoft.com/office/powerpoint/2010/main" val="32555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103.21 Self-energizing action can increase or decrease the stopping power of a brake shoe</a:t>
            </a:r>
            <a:endParaRPr lang="en-US" dirty="0"/>
          </a:p>
        </p:txBody>
      </p:sp>
      <p:pic>
        <p:nvPicPr>
          <p:cNvPr id="3" name="Picture 2" descr="The figure shows the plan view of a drum brake assembly with an anti-clockwise direction of rotation. The brake shoes are anchored at the bottom with the return spring connected to them at the top. The shoe to the left acts as the leading shoe and is drawn towards the drum due to the rotation, and hence becomes energized. The shoe to the right acts as the trailing shoe and is drawn away from the drum becoming de-energiz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9001" y="1879504"/>
            <a:ext cx="4125999" cy="443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1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Background</a:t>
            </a:r>
          </a:p>
          <a:p>
            <a:pPr lvl="1"/>
            <a:r>
              <a:rPr lang="en-US" dirty="0"/>
              <a:t>Drum brakes were the first type of </a:t>
            </a:r>
            <a:r>
              <a:rPr lang="en-US" dirty="0" smtClean="0"/>
              <a:t>brakes used </a:t>
            </a:r>
            <a:r>
              <a:rPr lang="en-US" dirty="0"/>
              <a:t>on motor vehicles</a:t>
            </a:r>
            <a:r>
              <a:rPr lang="en-US" dirty="0" smtClean="0"/>
              <a:t>.</a:t>
            </a:r>
          </a:p>
          <a:p>
            <a:pPr lvl="1"/>
            <a:r>
              <a:rPr lang="en-US" dirty="0" smtClean="0"/>
              <a:t>The </a:t>
            </a:r>
            <a:r>
              <a:rPr lang="en-US" dirty="0"/>
              <a:t>drum brake continues to have a </a:t>
            </a:r>
            <a:r>
              <a:rPr lang="en-US" dirty="0" smtClean="0"/>
              <a:t>widespread </a:t>
            </a:r>
            <a:r>
              <a:rPr lang="en-US" dirty="0"/>
              <a:t>use on the rear axle </a:t>
            </a:r>
            <a:r>
              <a:rPr lang="en-US" dirty="0" smtClean="0"/>
              <a:t>of many </a:t>
            </a:r>
            <a:r>
              <a:rPr lang="en-US" dirty="0"/>
              <a:t>automobiles.</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103.22 A double-trailing </a:t>
            </a:r>
            <a:r>
              <a:rPr lang="en-US" sz="2400" dirty="0" smtClean="0">
                <a:latin typeface="Arial (Headings)"/>
              </a:rPr>
              <a:t>non-servo </a:t>
            </a:r>
            <a:r>
              <a:rPr lang="en-US" sz="2400" dirty="0">
                <a:latin typeface="Arial (Headings)"/>
              </a:rPr>
              <a:t>drum brake</a:t>
            </a:r>
            <a:endParaRPr lang="en-US" dirty="0"/>
          </a:p>
        </p:txBody>
      </p:sp>
      <p:pic>
        <p:nvPicPr>
          <p:cNvPr id="3" name="Picture 2" descr="The brake consists of two brake cylinders one at the top and one at the bottom each actuating one brake shoe. For anti-clockwise rotation, the upper cylinder actuates the right brake shoe and the lower cylinder the left brake shoe. Thus both brake shoes act as trailing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2161" y="1524000"/>
            <a:ext cx="3534681" cy="477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2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103.23 A </a:t>
            </a:r>
            <a:r>
              <a:rPr lang="en-US" sz="2400" dirty="0" smtClean="0">
                <a:latin typeface="Arial (Headings)"/>
              </a:rPr>
              <a:t>leading-trailing non-servo </a:t>
            </a:r>
            <a:r>
              <a:rPr lang="en-US" sz="2400" dirty="0">
                <a:latin typeface="Arial (Headings)"/>
              </a:rPr>
              <a:t>brake</a:t>
            </a:r>
            <a:endParaRPr lang="en-US" dirty="0"/>
          </a:p>
        </p:txBody>
      </p:sp>
      <p:pic>
        <p:nvPicPr>
          <p:cNvPr id="3" name="Picture 2" descr="The brake consists of a double piston wheel cylinder at the top and an anchor plate at the bottom. Two brake shoe return springs are mounted above and below the parking brake strut, with the parking brake return spring mounted to the parking brake strut and the right side of the anchor plate. For anti-clockwise rotation, the left shoe acts as the leading shoe and the right shoe acts as the trailing shoe, the opposite is true for clockwise ro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485630"/>
            <a:ext cx="5133169" cy="47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DUAL-SERVO BRAKE DESIGN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One shoe </a:t>
            </a:r>
            <a:r>
              <a:rPr lang="en-US" dirty="0"/>
              <a:t>“serves” the other to increase application force</a:t>
            </a:r>
            <a:r>
              <a:rPr lang="en-US" dirty="0" smtClean="0"/>
              <a:t>.</a:t>
            </a:r>
          </a:p>
          <a:p>
            <a:pPr lvl="1"/>
            <a:r>
              <a:rPr lang="en-US" dirty="0" smtClean="0"/>
              <a:t>All servo </a:t>
            </a:r>
            <a:r>
              <a:rPr lang="en-US" dirty="0"/>
              <a:t>brakes used on automobiles are of the dual-servo design </a:t>
            </a:r>
            <a:r>
              <a:rPr lang="en-US" dirty="0" smtClean="0"/>
              <a:t>that works </a:t>
            </a:r>
            <a:r>
              <a:rPr lang="en-US" dirty="0"/>
              <a:t>with equal force in both directions</a:t>
            </a:r>
            <a:r>
              <a:rPr lang="en-US" dirty="0" smtClean="0"/>
              <a:t>.</a:t>
            </a:r>
          </a:p>
          <a:p>
            <a:r>
              <a:rPr lang="en-US" dirty="0" smtClean="0"/>
              <a:t>Dual-Servo Brake Construction</a:t>
            </a:r>
          </a:p>
          <a:p>
            <a:pPr lvl="1"/>
            <a:r>
              <a:rPr lang="en-US" dirty="0"/>
              <a:t>The basic </a:t>
            </a:r>
            <a:r>
              <a:rPr lang="en-US" dirty="0" smtClean="0"/>
              <a:t>dual-servo brake </a:t>
            </a:r>
            <a:r>
              <a:rPr lang="en-US" dirty="0"/>
              <a:t>uses one anchor and a single two-piston wheel cylinder</a:t>
            </a:r>
            <a:r>
              <a:rPr lang="en-US" dirty="0" smtClean="0"/>
              <a:t>.</a:t>
            </a:r>
          </a:p>
          <a:p>
            <a:pPr lvl="1"/>
            <a:r>
              <a:rPr lang="en-US" dirty="0"/>
              <a:t>The adjusting link consists of a </a:t>
            </a:r>
            <a:r>
              <a:rPr lang="en-US" dirty="0" err="1"/>
              <a:t>starwheel</a:t>
            </a:r>
            <a:r>
              <a:rPr lang="en-US" dirty="0"/>
              <a:t> that </a:t>
            </a:r>
            <a:r>
              <a:rPr lang="en-US" dirty="0" smtClean="0"/>
              <a:t>is part </a:t>
            </a:r>
            <a:r>
              <a:rPr lang="en-US" dirty="0"/>
              <a:t>of an adjusting </a:t>
            </a:r>
            <a:r>
              <a:rPr lang="en-US" dirty="0" smtClean="0"/>
              <a:t>screw.</a:t>
            </a:r>
            <a:endParaRPr lang="en-US" dirty="0"/>
          </a:p>
        </p:txBody>
      </p:sp>
    </p:spTree>
    <p:extLst>
      <p:ext uri="{BB962C8B-B14F-4D97-AF65-F5344CB8AC3E}">
        <p14:creationId xmlns:p14="http://schemas.microsoft.com/office/powerpoint/2010/main" val="65837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DUAL-SERVO BRAKE </a:t>
            </a:r>
            <a:r>
              <a:rPr lang="en-US" dirty="0" smtClean="0">
                <a:latin typeface="+mj-lt"/>
              </a:rPr>
              <a:t>DESIGN (2 OF 2)</a:t>
            </a:r>
            <a:endParaRPr lang="en-US" dirty="0">
              <a:latin typeface="+mj-lt"/>
            </a:endParaRPr>
          </a:p>
        </p:txBody>
      </p:sp>
      <p:sp>
        <p:nvSpPr>
          <p:cNvPr id="3" name="Content Placeholder 2"/>
          <p:cNvSpPr>
            <a:spLocks noGrp="1"/>
          </p:cNvSpPr>
          <p:nvPr>
            <p:ph idx="1"/>
          </p:nvPr>
        </p:nvSpPr>
        <p:spPr/>
        <p:txBody>
          <a:bodyPr/>
          <a:lstStyle/>
          <a:p>
            <a:r>
              <a:rPr lang="en-US" dirty="0" smtClean="0"/>
              <a:t>Dual-Servo Brake Operation</a:t>
            </a:r>
          </a:p>
          <a:p>
            <a:pPr lvl="1"/>
            <a:r>
              <a:rPr lang="en-US" dirty="0"/>
              <a:t>When a dual-servo </a:t>
            </a:r>
            <a:r>
              <a:rPr lang="en-US" dirty="0" smtClean="0"/>
              <a:t>brake is </a:t>
            </a:r>
            <a:r>
              <a:rPr lang="en-US" dirty="0"/>
              <a:t>applied, the wheel cylinder attempts to force the tops of </a:t>
            </a:r>
            <a:r>
              <a:rPr lang="en-US" dirty="0" smtClean="0"/>
              <a:t>both brake </a:t>
            </a:r>
            <a:r>
              <a:rPr lang="en-US" dirty="0"/>
              <a:t>shoes outward against the </a:t>
            </a:r>
            <a:r>
              <a:rPr lang="en-US" dirty="0" smtClean="0"/>
              <a:t>drum.</a:t>
            </a:r>
          </a:p>
          <a:p>
            <a:r>
              <a:rPr lang="en-US" dirty="0" smtClean="0"/>
              <a:t>Servo Action</a:t>
            </a:r>
          </a:p>
          <a:p>
            <a:pPr lvl="1"/>
            <a:r>
              <a:rPr lang="en-US" dirty="0"/>
              <a:t>The </a:t>
            </a:r>
            <a:r>
              <a:rPr lang="en-US" dirty="0" smtClean="0"/>
              <a:t>anchor pin </a:t>
            </a:r>
            <a:r>
              <a:rPr lang="en-US" dirty="0"/>
              <a:t>prevents the secondary shoe from rotating, and the adjusting </a:t>
            </a:r>
            <a:r>
              <a:rPr lang="en-US" dirty="0" smtClean="0"/>
              <a:t>link serves </a:t>
            </a:r>
            <a:r>
              <a:rPr lang="en-US" dirty="0"/>
              <a:t>as the anchor for </a:t>
            </a:r>
            <a:r>
              <a:rPr lang="en-US" dirty="0" smtClean="0"/>
              <a:t>the primary </a:t>
            </a:r>
            <a:r>
              <a:rPr lang="en-US" dirty="0"/>
              <a:t>shoe</a:t>
            </a:r>
            <a:r>
              <a:rPr lang="en-US" dirty="0" smtClean="0"/>
              <a:t>.</a:t>
            </a:r>
          </a:p>
          <a:p>
            <a:pPr lvl="1"/>
            <a:r>
              <a:rPr lang="en-US" dirty="0"/>
              <a:t>Servo action then occurs as a part of the braking </a:t>
            </a:r>
            <a:r>
              <a:rPr lang="en-US" dirty="0" smtClean="0"/>
              <a:t>force generated </a:t>
            </a:r>
            <a:r>
              <a:rPr lang="en-US" dirty="0"/>
              <a:t>by the primary shoe is transferred through the </a:t>
            </a:r>
            <a:r>
              <a:rPr lang="en-US" dirty="0" smtClean="0"/>
              <a:t>adjusting link </a:t>
            </a:r>
            <a:r>
              <a:rPr lang="en-US" dirty="0"/>
              <a:t>to help apply the secondary shoe.</a:t>
            </a:r>
            <a:endParaRPr lang="en-US" dirty="0"/>
          </a:p>
        </p:txBody>
      </p:sp>
    </p:spTree>
    <p:extLst>
      <p:ext uri="{BB962C8B-B14F-4D97-AF65-F5344CB8AC3E}">
        <p14:creationId xmlns:p14="http://schemas.microsoft.com/office/powerpoint/2010/main" val="4258497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103.24 </a:t>
            </a:r>
            <a:r>
              <a:rPr lang="pt-BR" sz="2400" dirty="0">
                <a:latin typeface="Arial (Headings)"/>
              </a:rPr>
              <a:t>A typical dual-servo drum brake</a:t>
            </a:r>
            <a:endParaRPr lang="en-US" dirty="0"/>
          </a:p>
        </p:txBody>
      </p:sp>
      <p:pic>
        <p:nvPicPr>
          <p:cNvPr id="3" name="Picture 2" descr="A photo shows a typical dual servo drum brake with individual return springs connecting the brake shoes to the anchor at the top and an adjustment link with a third return spring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1549054"/>
            <a:ext cx="4811497" cy="476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2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103.25 A typical dual-servo brake adjusting link assembly</a:t>
            </a:r>
            <a:endParaRPr lang="en-US" dirty="0"/>
          </a:p>
        </p:txBody>
      </p:sp>
      <p:pic>
        <p:nvPicPr>
          <p:cNvPr id="3" name="Picture 2" descr="The assembly consists of three components, a socket to the left, an adjusting screw in the center and a pivot nut to the right. The pivot nut is longer than the socket, and both are mounted onto the threaded adjusting screw with some models using thrust and anti-squeak washers on the socket side. The outside ends of the pivot nut and socket are notched, for proper contact with the brake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1746648"/>
            <a:ext cx="8169672" cy="413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7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103.26 Dual-servo brake operation. The primary shoe on the left exerts a force on the secondary shoe on the right</a:t>
            </a:r>
            <a:endParaRPr lang="en-US" dirty="0"/>
          </a:p>
        </p:txBody>
      </p:sp>
      <p:pic>
        <p:nvPicPr>
          <p:cNvPr id="3" name="Picture 2" descr="The figure shows the following:&#10;The anchor point is at the top, with the wheel cylinder just below it. The primary shoe is to the left, for anti-clockwise rotation, it is self-energized and pulled away from the anchor, force is transmitted to the secondary shoe on the right via an adjusting link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3171" y="2057400"/>
            <a:ext cx="3777657"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8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103.27 Dual-servo action greatly increases the  application force on the secondary shoe</a:t>
            </a:r>
            <a:endParaRPr lang="en-US" dirty="0"/>
          </a:p>
        </p:txBody>
      </p:sp>
      <p:pic>
        <p:nvPicPr>
          <p:cNvPr id="3" name="Picture 2" descr="For anti-clockwise rotation the top of the primary shoe to the left is actuated by the wheel cylinder, self-energized and pulled downward. Force is transmitted to the secondary shoe on the right via an adjusting link at the bottom and provides the servo action. The secondary shoe is anchored at the top and is energized and pulled upwards by the servo a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65052" y="1755387"/>
            <a:ext cx="3413897" cy="455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1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BRAKE ADJUSTERS (1 OF 2)</a:t>
            </a:r>
            <a:endParaRPr lang="en-US" dirty="0">
              <a:latin typeface="+mj-lt"/>
            </a:endParaRPr>
          </a:p>
        </p:txBody>
      </p:sp>
      <p:sp>
        <p:nvSpPr>
          <p:cNvPr id="3" name="Content Placeholder 2"/>
          <p:cNvSpPr>
            <a:spLocks noGrp="1"/>
          </p:cNvSpPr>
          <p:nvPr>
            <p:ph idx="1"/>
          </p:nvPr>
        </p:nvSpPr>
        <p:spPr/>
        <p:txBody>
          <a:bodyPr/>
          <a:lstStyle/>
          <a:p>
            <a:r>
              <a:rPr lang="en-US" dirty="0" smtClean="0"/>
              <a:t>Servo Brake Automatic </a:t>
            </a:r>
            <a:r>
              <a:rPr lang="en-US" dirty="0" err="1" smtClean="0"/>
              <a:t>Starwheel</a:t>
            </a:r>
            <a:r>
              <a:rPr lang="en-US" dirty="0" smtClean="0"/>
              <a:t> Adjusters</a:t>
            </a:r>
          </a:p>
          <a:p>
            <a:pPr lvl="1"/>
            <a:r>
              <a:rPr lang="en-US" dirty="0" smtClean="0"/>
              <a:t>Cable</a:t>
            </a:r>
          </a:p>
          <a:p>
            <a:pPr lvl="1"/>
            <a:r>
              <a:rPr lang="en-US" dirty="0" smtClean="0"/>
              <a:t>Lever</a:t>
            </a:r>
          </a:p>
          <a:p>
            <a:pPr lvl="1"/>
            <a:r>
              <a:rPr lang="en-US" dirty="0" smtClean="0"/>
              <a:t>Link</a:t>
            </a:r>
          </a:p>
          <a:p>
            <a:pPr lvl="1"/>
            <a:r>
              <a:rPr lang="en-US" dirty="0" smtClean="0"/>
              <a:t> </a:t>
            </a:r>
            <a:r>
              <a:rPr lang="en-US" dirty="0"/>
              <a:t>All three adjusters mount on the secondary brake shoe and </a:t>
            </a:r>
            <a:r>
              <a:rPr lang="en-US" dirty="0" smtClean="0"/>
              <a:t>adjust only </a:t>
            </a:r>
            <a:r>
              <a:rPr lang="en-US" dirty="0"/>
              <a:t>when the brakes are applied while the vehicle is moving in reverse</a:t>
            </a:r>
            <a:r>
              <a:rPr lang="en-US" dirty="0" smtClean="0"/>
              <a:t>.</a:t>
            </a:r>
          </a:p>
          <a:p>
            <a:endParaRPr lang="en-US" dirty="0"/>
          </a:p>
        </p:txBody>
      </p:sp>
    </p:spTree>
    <p:extLst>
      <p:ext uri="{BB962C8B-B14F-4D97-AF65-F5344CB8AC3E}">
        <p14:creationId xmlns:p14="http://schemas.microsoft.com/office/powerpoint/2010/main" val="265900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BRAKE </a:t>
            </a:r>
            <a:r>
              <a:rPr lang="en-US" dirty="0" smtClean="0">
                <a:latin typeface="+mj-lt"/>
              </a:rPr>
              <a:t>ADJUSTERS (2 OF 2)</a:t>
            </a:r>
            <a:endParaRPr lang="en-US" dirty="0">
              <a:latin typeface="+mj-lt"/>
            </a:endParaRPr>
          </a:p>
        </p:txBody>
      </p:sp>
      <p:sp>
        <p:nvSpPr>
          <p:cNvPr id="3" name="Content Placeholder 2"/>
          <p:cNvSpPr>
            <a:spLocks noGrp="1"/>
          </p:cNvSpPr>
          <p:nvPr>
            <p:ph idx="1"/>
          </p:nvPr>
        </p:nvSpPr>
        <p:spPr/>
        <p:txBody>
          <a:bodyPr/>
          <a:lstStyle/>
          <a:p>
            <a:r>
              <a:rPr lang="en-US" dirty="0" smtClean="0"/>
              <a:t>Non-Servo </a:t>
            </a:r>
            <a:r>
              <a:rPr lang="en-US" dirty="0" err="1" smtClean="0"/>
              <a:t>Starwheel</a:t>
            </a:r>
            <a:r>
              <a:rPr lang="en-US" dirty="0" smtClean="0"/>
              <a:t> Automatic Adjusters</a:t>
            </a:r>
          </a:p>
          <a:p>
            <a:pPr lvl="1"/>
            <a:r>
              <a:rPr lang="en-US" dirty="0"/>
              <a:t>The </a:t>
            </a:r>
            <a:r>
              <a:rPr lang="en-US" dirty="0" err="1"/>
              <a:t>starwheel</a:t>
            </a:r>
            <a:r>
              <a:rPr lang="en-US" dirty="0"/>
              <a:t> automatic adjusters used on </a:t>
            </a:r>
            <a:r>
              <a:rPr lang="en-US" dirty="0" smtClean="0"/>
              <a:t>non-servo brakes </a:t>
            </a:r>
            <a:r>
              <a:rPr lang="en-US" dirty="0"/>
              <a:t>may be mounted on either the leading or trailing shoe</a:t>
            </a:r>
            <a:r>
              <a:rPr lang="en-US" dirty="0" smtClean="0"/>
              <a:t>.</a:t>
            </a:r>
          </a:p>
          <a:p>
            <a:pPr lvl="1"/>
            <a:r>
              <a:rPr lang="en-US" dirty="0" smtClean="0"/>
              <a:t>These types </a:t>
            </a:r>
            <a:r>
              <a:rPr lang="en-US" dirty="0"/>
              <a:t>of adjusters work whenever the brakes are applied—in </a:t>
            </a:r>
            <a:r>
              <a:rPr lang="en-US" dirty="0" smtClean="0"/>
              <a:t>either the </a:t>
            </a:r>
            <a:r>
              <a:rPr lang="en-US" dirty="0"/>
              <a:t>forward or reverse direction</a:t>
            </a:r>
            <a:r>
              <a:rPr lang="en-US" dirty="0" smtClean="0"/>
              <a:t>.</a:t>
            </a:r>
          </a:p>
          <a:p>
            <a:r>
              <a:rPr lang="en-US" dirty="0" smtClean="0"/>
              <a:t>Ratchet Type Adjusters</a:t>
            </a:r>
          </a:p>
          <a:p>
            <a:pPr lvl="1"/>
            <a:r>
              <a:rPr lang="en-US" dirty="0" smtClean="0"/>
              <a:t>Most ratchet automatic </a:t>
            </a:r>
            <a:r>
              <a:rPr lang="en-US" dirty="0"/>
              <a:t>adjusters use movement of the brake shoes to adjust </a:t>
            </a:r>
            <a:r>
              <a:rPr lang="en-US" dirty="0" smtClean="0"/>
              <a:t>the lining-to-drum </a:t>
            </a:r>
            <a:r>
              <a:rPr lang="en-US" dirty="0"/>
              <a:t>clearance.</a:t>
            </a:r>
            <a:endParaRPr lang="en-US" dirty="0"/>
          </a:p>
        </p:txBody>
      </p:sp>
    </p:spTree>
    <p:extLst>
      <p:ext uri="{BB962C8B-B14F-4D97-AF65-F5344CB8AC3E}">
        <p14:creationId xmlns:p14="http://schemas.microsoft.com/office/powerpoint/2010/main" val="19847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103.1 Typical brake system components showing disc brakes on the front and drum brakes on the rear</a:t>
            </a:r>
            <a:endParaRPr lang="en-US" sz="2400" dirty="0"/>
          </a:p>
        </p:txBody>
      </p:sp>
      <p:pic>
        <p:nvPicPr>
          <p:cNvPr id="5" name="Picture 2" descr="The figure shows the following:&#10;At the top right is the brake pedal connected to a power booster which actuates the master cylinder to the left. The master cylinder has two outlets, which supply pressurized brake fluid, one for each the front and rear brake circuits. Both outlets are first connected to a brake light warning switch which is shown below the master cylinder. The fluid then flows into a metering valve before reaching the front brakes. The rear brakes, shown to the right are actuated via a proportioning valve after the fluid exits the swi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1493205"/>
            <a:ext cx="6037406" cy="481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103.28 A cable-actuated </a:t>
            </a:r>
            <a:r>
              <a:rPr lang="en-US" sz="2400" dirty="0" err="1">
                <a:latin typeface="Arial (Headings)"/>
              </a:rPr>
              <a:t>starwheel</a:t>
            </a:r>
            <a:r>
              <a:rPr lang="en-US" sz="2400" dirty="0">
                <a:latin typeface="Arial (Headings)"/>
              </a:rPr>
              <a:t> adjuster. This type of adjuster makes the adjustment as the brakes are released</a:t>
            </a:r>
            <a:endParaRPr lang="en-US" dirty="0"/>
          </a:p>
        </p:txBody>
      </p:sp>
      <p:pic>
        <p:nvPicPr>
          <p:cNvPr id="3" name="Picture 2" descr="The adjusting cable of the starwheel adjuster is connected to the anchor at the top and passes over a guide at the top right before being linked to a pawl at the bottom left. The pawl turns the wheel of the adjuster as it moves up and down. A return spring is connected between the primary shoe on the left and the paw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5555" y="2133600"/>
            <a:ext cx="4402301" cy="38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4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103.29 A lever-actuated </a:t>
            </a:r>
            <a:r>
              <a:rPr lang="en-US" sz="2400" dirty="0" err="1">
                <a:latin typeface="Arial (Headings)"/>
              </a:rPr>
              <a:t>starwheel</a:t>
            </a:r>
            <a:r>
              <a:rPr lang="en-US" sz="2400" dirty="0">
                <a:latin typeface="Arial (Headings)"/>
              </a:rPr>
              <a:t> automatic adjuster. This type of adjuster makes the adjustment when the brakes are applied</a:t>
            </a:r>
            <a:endParaRPr lang="en-US" dirty="0"/>
          </a:p>
        </p:txBody>
      </p:sp>
      <p:pic>
        <p:nvPicPr>
          <p:cNvPr id="3" name="Picture 2" descr="The automatic adjuster consists of an L-shaped lever, pivoted at its vertex to the right. The top of the lever is connected to the anchor at the top via a lever link. The bottom of the lever is linked to a pawl which is held in place by a pawl return spring mounted under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1871" y="1981200"/>
            <a:ext cx="3940259" cy="40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7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103.30 A link-actuated </a:t>
            </a:r>
            <a:r>
              <a:rPr lang="en-US" sz="2400" dirty="0" err="1">
                <a:latin typeface="Arial (Headings)"/>
              </a:rPr>
              <a:t>starwheel</a:t>
            </a:r>
            <a:r>
              <a:rPr lang="en-US" sz="2400" dirty="0">
                <a:latin typeface="Arial (Headings)"/>
              </a:rPr>
              <a:t> adjuster. This type of adjuster makes the adjustment when the brakes are released</a:t>
            </a:r>
            <a:endParaRPr lang="en-US" dirty="0"/>
          </a:p>
        </p:txBody>
      </p:sp>
      <p:pic>
        <p:nvPicPr>
          <p:cNvPr id="3" name="Picture 2" descr="A figure shows a link actuated starwheel adjuster. Two links connect a pivot plate mounted on the right to the anchor at the top and a pawl spring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2540" y="1814754"/>
            <a:ext cx="4778920" cy="450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8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103.31 The operation of a typical self-adjuster. Notice that the adjuster actually moves the </a:t>
            </a:r>
            <a:r>
              <a:rPr lang="en-US" sz="2000" dirty="0" err="1">
                <a:latin typeface="Arial (Headings)"/>
              </a:rPr>
              <a:t>starwheel</a:t>
            </a:r>
            <a:r>
              <a:rPr lang="en-US" sz="2000" dirty="0">
                <a:latin typeface="Arial (Headings)"/>
              </a:rPr>
              <a:t>. The </a:t>
            </a:r>
            <a:r>
              <a:rPr lang="en-US" sz="2000" dirty="0" err="1">
                <a:latin typeface="Arial (Headings)"/>
              </a:rPr>
              <a:t>starwheel</a:t>
            </a:r>
            <a:r>
              <a:rPr lang="en-US" sz="2000" dirty="0">
                <a:latin typeface="Arial (Headings)"/>
              </a:rPr>
              <a:t> adjuster use left-hand and right-hand threads and must be installed on the correct side of the vehicle to function as designed</a:t>
            </a:r>
            <a:endParaRPr lang="en-US" sz="2000" dirty="0"/>
          </a:p>
        </p:txBody>
      </p:sp>
      <p:pic>
        <p:nvPicPr>
          <p:cNvPr id="3" name="Picture 2" descr="The figures show a cable or link actuated pawl above a starwheel adjuster, with a return spring on the left. &#10;&#10;In the first figure when the brakes are applied, the pawl moves upwards and engages one of the teeth of the adjuster. &#10;&#10;In the second figure, when the brakes are released, the pawl moves back down and rotates the adjuster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9548" y="1606447"/>
            <a:ext cx="2924904" cy="46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4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103.32 A cable-actuated </a:t>
            </a:r>
            <a:r>
              <a:rPr lang="en-US" sz="2400" dirty="0" err="1">
                <a:latin typeface="Arial (Headings)"/>
              </a:rPr>
              <a:t>starwheel</a:t>
            </a:r>
            <a:r>
              <a:rPr lang="en-US" sz="2400" dirty="0">
                <a:latin typeface="Arial (Headings)"/>
              </a:rPr>
              <a:t> adjuster with an over-travel spring</a:t>
            </a:r>
            <a:endParaRPr lang="en-US" dirty="0"/>
          </a:p>
        </p:txBody>
      </p:sp>
      <p:pic>
        <p:nvPicPr>
          <p:cNvPr id="3" name="Picture 2" descr="The cable of the adjuster is connected to the pawl via an over travel spring assembly. This consists of a spring within a frame. The pawl return spring is a torsion spring mounted at the pawl piv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1021" y="1978497"/>
            <a:ext cx="3681958"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1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103.33 A non-servo brake with a lever-actuated </a:t>
            </a:r>
            <a:r>
              <a:rPr lang="en-US" dirty="0" err="1">
                <a:latin typeface="Arial (Headings)"/>
              </a:rPr>
              <a:t>starwheel</a:t>
            </a:r>
            <a:r>
              <a:rPr lang="en-US" dirty="0">
                <a:latin typeface="Arial (Headings)"/>
              </a:rPr>
              <a:t> automatic adjuster on a leading shoe. This type of adjuster makes an adjustment as the brakes are applied</a:t>
            </a:r>
            <a:endParaRPr lang="en-US" dirty="0"/>
          </a:p>
        </p:txBody>
      </p:sp>
      <p:pic>
        <p:nvPicPr>
          <p:cNvPr id="3" name="Picture 2" descr="A figure shows a non-servo brake with lever actuated starwheel automatic adjuster on the leading shoe. The pawl is mounted to the top right, with the pawl spring below connected to the leading brake sho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3904" y="2040595"/>
            <a:ext cx="4656192" cy="42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5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103.34 A non-servo brake with a lever-actuated </a:t>
            </a:r>
            <a:r>
              <a:rPr lang="en-US" dirty="0" err="1">
                <a:latin typeface="Arial (Headings)"/>
              </a:rPr>
              <a:t>starwheel</a:t>
            </a:r>
            <a:r>
              <a:rPr lang="en-US" dirty="0">
                <a:latin typeface="Arial (Headings)"/>
              </a:rPr>
              <a:t> automatic adjuster on the trailing shoe. This type of adjuster makes the adjustment as the brakes are released</a:t>
            </a:r>
            <a:endParaRPr lang="en-US" dirty="0"/>
          </a:p>
        </p:txBody>
      </p:sp>
      <p:pic>
        <p:nvPicPr>
          <p:cNvPr id="3" name="Picture 2" descr="The pawl is mounted to the top right with a notch for the laterally mounted parking brake strut. A hooked return and adjuster spring connects the pawl to the leading shoe on the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0702" y="1752600"/>
            <a:ext cx="3673899" cy="425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2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103.35 A lever-latch ratchet automatic adjuster</a:t>
            </a:r>
            <a:endParaRPr lang="en-US" dirty="0"/>
          </a:p>
        </p:txBody>
      </p:sp>
      <p:pic>
        <p:nvPicPr>
          <p:cNvPr id="3" name="Picture 2" descr="The adjuster consists of a crescent shaped adjusting lever mounted along the leading brake shoe to the left. The lower edge of the lever has teeth which interlock with corresponding teeth on the upper edge of a latch just below it. The latch is held against the lever by means of a torsion spring mounted at the latch pivot. The laterally mounted parking brake strut is connected to the lever at one end and the trailing shoe at the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1622596"/>
            <a:ext cx="4520066" cy="466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19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103.36 A strut-quadrant ratchet automatic adjuster</a:t>
            </a:r>
            <a:endParaRPr lang="en-US" dirty="0"/>
          </a:p>
        </p:txBody>
      </p:sp>
      <p:pic>
        <p:nvPicPr>
          <p:cNvPr id="3" name="Picture 2" descr="The cam shaped adjusting quadrant is mounted within a quadrant slot in the leading shoe to the left. The parking brake strut is laterally mounted to the adjusting quadrant on the left and the trailing shoe to the right. A quadrant spring holds the quadrant in place and is connected to the quadrant on the left and the parking brake strut on the r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8220" y="1649184"/>
            <a:ext cx="3666380" cy="467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3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automatic adjuster?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103.2 An exploded view of a typical drum brake assembly</a:t>
            </a:r>
            <a:endParaRPr lang="en-US" sz="2800" dirty="0">
              <a:latin typeface="+mj-lt"/>
            </a:endParaRPr>
          </a:p>
        </p:txBody>
      </p:sp>
      <p:pic>
        <p:nvPicPr>
          <p:cNvPr id="6" name="Picture 2" descr="The various components of a drum brake system are shown in order of assembly, with the circular backing plate to the right which forms the base on which all the components are mounted. The wheel cylinder can be seen mounted onto the backing plate just below the anchor. Two hold-down pins are inserted through the rear of the plate. The rest of the components are to the left, in front of the backing plate. The components connected to each other in order are as follows- &#10;1. A flat horizontally mounted parking brake strut.&#10;2. A vertically mounted parking brake lever with a pivot at the top.&#10;3. The two opposing C – shaped brake shoes.&#10;4. The adjusting lever link, a thin metal rod, hooked at both ends&#10;5. Three return springs each with a hook at the top and bottom.&#10;6. A pivoted, vertical, L – shaped adjuster lever with adjusting link mounted on the bottom and lever return spring connected just above.&#10;7. Pivot for the adjuster lever mounted at vertex of the lever.&#10;8. Two hold-down springs mounted from the front onto the hold-down pi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596729"/>
            <a:ext cx="5867400" cy="470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maintain the desired clearance between the lining and drum.</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ADVANTAGES</a:t>
            </a:r>
            <a:endParaRPr lang="en-US" dirty="0">
              <a:latin typeface="+mj-lt"/>
            </a:endParaRPr>
          </a:p>
        </p:txBody>
      </p:sp>
      <p:sp>
        <p:nvSpPr>
          <p:cNvPr id="3" name="Content Placeholder 2"/>
          <p:cNvSpPr>
            <a:spLocks noGrp="1"/>
          </p:cNvSpPr>
          <p:nvPr>
            <p:ph idx="1"/>
          </p:nvPr>
        </p:nvSpPr>
        <p:spPr/>
        <p:txBody>
          <a:bodyPr/>
          <a:lstStyle/>
          <a:p>
            <a:r>
              <a:rPr lang="en-US" dirty="0" smtClean="0"/>
              <a:t>Self-Energizing and Servo Action</a:t>
            </a:r>
          </a:p>
          <a:p>
            <a:pPr lvl="1"/>
            <a:r>
              <a:rPr lang="en-US" dirty="0"/>
              <a:t>The </a:t>
            </a:r>
            <a:r>
              <a:rPr lang="en-US" dirty="0" smtClean="0"/>
              <a:t>primary advantage </a:t>
            </a:r>
            <a:r>
              <a:rPr lang="en-US" dirty="0"/>
              <a:t>of drum brakes is that they can apply more </a:t>
            </a:r>
            <a:r>
              <a:rPr lang="en-US" dirty="0" smtClean="0"/>
              <a:t>stopping power </a:t>
            </a:r>
            <a:r>
              <a:rPr lang="en-US" dirty="0"/>
              <a:t>for a given amount of force applied to the brake pedal </a:t>
            </a:r>
            <a:r>
              <a:rPr lang="en-US" dirty="0" smtClean="0"/>
              <a:t>than can </a:t>
            </a:r>
            <a:r>
              <a:rPr lang="en-US" dirty="0"/>
              <a:t>disc brakes</a:t>
            </a:r>
            <a:r>
              <a:rPr lang="en-US" dirty="0" smtClean="0"/>
              <a:t>.</a:t>
            </a:r>
          </a:p>
          <a:p>
            <a:pPr lvl="1"/>
            <a:r>
              <a:rPr lang="en-US" dirty="0" smtClean="0"/>
              <a:t>The </a:t>
            </a:r>
            <a:r>
              <a:rPr lang="en-US" dirty="0"/>
              <a:t>drum brake </a:t>
            </a:r>
            <a:r>
              <a:rPr lang="en-US" dirty="0" smtClean="0"/>
              <a:t>design offers </a:t>
            </a:r>
            <a:r>
              <a:rPr lang="en-US" dirty="0"/>
              <a:t>a self-energizing action that helps force the brake </a:t>
            </a:r>
            <a:r>
              <a:rPr lang="en-US" dirty="0" smtClean="0"/>
              <a:t>linings tightly </a:t>
            </a:r>
            <a:r>
              <a:rPr lang="en-US" dirty="0"/>
              <a:t>against the drum</a:t>
            </a:r>
            <a:r>
              <a:rPr lang="en-US" dirty="0" smtClean="0"/>
              <a:t>.</a:t>
            </a:r>
          </a:p>
          <a:p>
            <a:r>
              <a:rPr lang="en-US" dirty="0" smtClean="0"/>
              <a:t>Parking Brake Service</a:t>
            </a:r>
          </a:p>
          <a:p>
            <a:pPr lvl="1"/>
            <a:r>
              <a:rPr lang="en-US" dirty="0"/>
              <a:t>One advantage of drum brakes </a:t>
            </a:r>
            <a:r>
              <a:rPr lang="en-US" dirty="0" smtClean="0"/>
              <a:t>is that </a:t>
            </a:r>
            <a:r>
              <a:rPr lang="en-US" dirty="0"/>
              <a:t>they make excellent parking brakes.</a:t>
            </a:r>
            <a:endParaRPr lang="en-US" dirty="0"/>
          </a:p>
        </p:txBody>
      </p:sp>
    </p:spTree>
    <p:extLst>
      <p:ext uri="{BB962C8B-B14F-4D97-AF65-F5344CB8AC3E}">
        <p14:creationId xmlns:p14="http://schemas.microsoft.com/office/powerpoint/2010/main" val="112997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BRAKE DISADVANTAGES (1 OF 2)</a:t>
            </a:r>
            <a:endParaRPr lang="en-US" dirty="0">
              <a:latin typeface="+mj-lt"/>
            </a:endParaRPr>
          </a:p>
        </p:txBody>
      </p:sp>
      <p:sp>
        <p:nvSpPr>
          <p:cNvPr id="3" name="Content Placeholder 2"/>
          <p:cNvSpPr>
            <a:spLocks noGrp="1"/>
          </p:cNvSpPr>
          <p:nvPr>
            <p:ph idx="1"/>
          </p:nvPr>
        </p:nvSpPr>
        <p:spPr/>
        <p:txBody>
          <a:bodyPr/>
          <a:lstStyle/>
          <a:p>
            <a:r>
              <a:rPr lang="en-US" dirty="0" smtClean="0"/>
              <a:t>Brake Fade</a:t>
            </a:r>
          </a:p>
          <a:p>
            <a:pPr lvl="1"/>
            <a:r>
              <a:rPr lang="en-US" dirty="0"/>
              <a:t>Brake fade is the loss of stopping power that </a:t>
            </a:r>
            <a:r>
              <a:rPr lang="en-US" dirty="0" smtClean="0"/>
              <a:t>occurs when </a:t>
            </a:r>
            <a:r>
              <a:rPr lang="en-US" dirty="0"/>
              <a:t>excessive heat reduces the friction between the </a:t>
            </a:r>
            <a:r>
              <a:rPr lang="en-US" dirty="0" smtClean="0"/>
              <a:t>brake shoe </a:t>
            </a:r>
            <a:r>
              <a:rPr lang="en-US" dirty="0"/>
              <a:t>linings and the drum</a:t>
            </a:r>
            <a:r>
              <a:rPr lang="en-US" dirty="0" smtClean="0"/>
              <a:t>.</a:t>
            </a:r>
          </a:p>
          <a:p>
            <a:pPr lvl="1"/>
            <a:r>
              <a:rPr lang="en-US" dirty="0" smtClean="0"/>
              <a:t>Mechanical fade</a:t>
            </a:r>
          </a:p>
          <a:p>
            <a:pPr lvl="1"/>
            <a:r>
              <a:rPr lang="en-US" dirty="0" smtClean="0"/>
              <a:t>Lining fade</a:t>
            </a:r>
          </a:p>
          <a:p>
            <a:pPr lvl="1"/>
            <a:r>
              <a:rPr lang="en-US" dirty="0" smtClean="0"/>
              <a:t>Gas fade</a:t>
            </a:r>
          </a:p>
          <a:p>
            <a:pPr lvl="1"/>
            <a:r>
              <a:rPr lang="en-US" dirty="0" smtClean="0"/>
              <a:t>Water fade</a:t>
            </a:r>
          </a:p>
          <a:p>
            <a:pPr lvl="1"/>
            <a:endParaRPr lang="en-US" dirty="0" smtClean="0"/>
          </a:p>
          <a:p>
            <a:pPr lvl="1"/>
            <a:endParaRPr lang="en-US" dirty="0"/>
          </a:p>
        </p:txBody>
      </p:sp>
    </p:spTree>
    <p:extLst>
      <p:ext uri="{BB962C8B-B14F-4D97-AF65-F5344CB8AC3E}">
        <p14:creationId xmlns:p14="http://schemas.microsoft.com/office/powerpoint/2010/main" val="373947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DRUM BRAKE DISADVANTAGES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Brake Adjustment</a:t>
            </a:r>
          </a:p>
          <a:p>
            <a:pPr lvl="1"/>
            <a:r>
              <a:rPr lang="en-US" dirty="0" smtClean="0"/>
              <a:t>Another </a:t>
            </a:r>
            <a:r>
              <a:rPr lang="en-US" dirty="0"/>
              <a:t>disadvantage of the drum </a:t>
            </a:r>
            <a:r>
              <a:rPr lang="en-US" dirty="0" smtClean="0"/>
              <a:t>brake design </a:t>
            </a:r>
            <a:r>
              <a:rPr lang="en-US" dirty="0"/>
              <a:t>is its need for an adjusting mechanism</a:t>
            </a:r>
            <a:r>
              <a:rPr lang="en-US" dirty="0" smtClean="0"/>
              <a:t>.</a:t>
            </a:r>
          </a:p>
          <a:p>
            <a:pPr lvl="1"/>
            <a:r>
              <a:rPr lang="en-US" dirty="0"/>
              <a:t>As the brake </a:t>
            </a:r>
            <a:r>
              <a:rPr lang="en-US" dirty="0" smtClean="0"/>
              <a:t>shoe lining </a:t>
            </a:r>
            <a:r>
              <a:rPr lang="en-US" dirty="0"/>
              <a:t>material wears</a:t>
            </a:r>
            <a:r>
              <a:rPr lang="en-US" dirty="0" smtClean="0"/>
              <a:t>, adjustments must be made to maintain the proper drum to lining clearance.</a:t>
            </a:r>
          </a:p>
          <a:p>
            <a:r>
              <a:rPr lang="en-US" dirty="0" smtClean="0"/>
              <a:t>Brake Pull</a:t>
            </a:r>
          </a:p>
          <a:p>
            <a:pPr lvl="1"/>
            <a:r>
              <a:rPr lang="en-US" dirty="0"/>
              <a:t>Brake pull occurs when the friction </a:t>
            </a:r>
            <a:r>
              <a:rPr lang="en-US" dirty="0" smtClean="0"/>
              <a:t>assemblies on </a:t>
            </a:r>
            <a:r>
              <a:rPr lang="en-US" dirty="0"/>
              <a:t>opposite sides of the vehicle have different amounts </a:t>
            </a:r>
            <a:r>
              <a:rPr lang="en-US" dirty="0" smtClean="0"/>
              <a:t>of stopping </a:t>
            </a:r>
            <a:r>
              <a:rPr lang="en-US" dirty="0"/>
              <a:t>power.</a:t>
            </a:r>
            <a:endParaRPr lang="en-US" dirty="0"/>
          </a:p>
        </p:txBody>
      </p:sp>
    </p:spTree>
    <p:extLst>
      <p:ext uri="{BB962C8B-B14F-4D97-AF65-F5344CB8AC3E}">
        <p14:creationId xmlns:p14="http://schemas.microsoft.com/office/powerpoint/2010/main" val="325312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1112</TotalTime>
  <Words>1835</Words>
  <Application>Microsoft Office PowerPoint</Application>
  <PresentationFormat>On-screen Show (4:3)</PresentationFormat>
  <Paragraphs>156</Paragraphs>
  <Slides>61</Slides>
  <Notes>0</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DRUM BRAKES</vt:lpstr>
      <vt:lpstr>Figure 103.1 Typical brake system components showing disc brakes on the front and drum brakes on the rear</vt:lpstr>
      <vt:lpstr>Figure 103.2 An exploded view of a typical drum brake assembly</vt:lpstr>
      <vt:lpstr>DRUM BRAKE ADVANTAGES</vt:lpstr>
      <vt:lpstr>DRUM BRAKE DISADVANTAGES (1 OF 2)</vt:lpstr>
      <vt:lpstr>DRUM BRAKE DISADVANTAGES (2 OF 2)</vt:lpstr>
      <vt:lpstr>BACKING PLATE AND WHEEL CYLINDERS (1 OF 2)</vt:lpstr>
      <vt:lpstr>BACKING PLATE AND WHEEL CYLINDERS (2 OF 2)</vt:lpstr>
      <vt:lpstr>Figure 103.3 The backing plate is the foundation of every drum brake. There are normally six pads where the brake shoes contact the backing plate</vt:lpstr>
      <vt:lpstr>Figure 103.4 A labyrinth seal is created between the lip of the backing plate and the groove in the brake drum</vt:lpstr>
      <vt:lpstr>Figure 103.5 A keystone anchor allows the brake shoes to self-center in the drum</vt:lpstr>
      <vt:lpstr>Figure 103.6 Piston stops prevent the wheel cylinder from coming apart</vt:lpstr>
      <vt:lpstr>Figure 103.7 Cross-section of a wheel cylinder that shows all of its internal parts. The brake line attaches to the fluid inlet. The cup expander prevents the cup seal lip from collapsing when the brakes are released</vt:lpstr>
      <vt:lpstr>Figure 103.8 The pushrods are held in place by the rubber dust boots. As the wheel cylinder pistons move outward, the pushrods transfer the movement to the brake shoes</vt:lpstr>
      <vt:lpstr>QUESTION 1: ?</vt:lpstr>
      <vt:lpstr>ANSWER 1:</vt:lpstr>
      <vt:lpstr>DRUM BRAKE SHOES (1 OF 3)</vt:lpstr>
      <vt:lpstr>DRUM BRAKE SHOES (2 OF 3)</vt:lpstr>
      <vt:lpstr>DRUM BRAKE SHOES (3 OF 3)</vt:lpstr>
      <vt:lpstr>Figure 103.9 Steel brake shoes are made from two stampings welded together—the web and the lining table</vt:lpstr>
      <vt:lpstr>Figure 103.10 Tapered ends on the linings help to reduce brake noise</vt:lpstr>
      <vt:lpstr>Figure 103.11 Typical drum brake shoe and the names of the parts</vt:lpstr>
      <vt:lpstr>Figure 103.12 The primary (forward facing) brake shoe often has a shorter lining than the secondary shoe (rearward facing)</vt:lpstr>
      <vt:lpstr>Figure 103.13 Primary shoe lining may vary depending on the application</vt:lpstr>
      <vt:lpstr>Figure 103.14 Riveted brake linings are quiet and reliable at high temperatures</vt:lpstr>
      <vt:lpstr>Figure 103.15 Many brake linings are bonded</vt:lpstr>
      <vt:lpstr>Figure 103.16 A typical drum brake assembly showing the support plate (backing plate), anchor pin, and springs</vt:lpstr>
      <vt:lpstr>Figure 103.17 A single spring-steel spring is used on some drum brakes. The spring also takes the place of the shoe hold-down springs</vt:lpstr>
      <vt:lpstr>Figure 103.18 Various types and styles of hold-down springs</vt:lpstr>
      <vt:lpstr>Figure 103.19 A mechanical brake linkage is part of most drum brake assemblies</vt:lpstr>
      <vt:lpstr>Figure 103.20 An aluminum brake drum with a cast-iron friction surface. The cooling fins around the outside help  dissipate the heat from the friction surface to the outside air</vt:lpstr>
      <vt:lpstr>QUESTION 2: ?</vt:lpstr>
      <vt:lpstr>ANSWER 2:</vt:lpstr>
      <vt:lpstr>NON-SERVO BRAKE DESIGN (1 OF 2)</vt:lpstr>
      <vt:lpstr>NON-SERVO BRAKE DESIGN (2 OF 2)</vt:lpstr>
      <vt:lpstr>Figure 103.21 Self-energizing action can increase or decrease the stopping power of a brake shoe</vt:lpstr>
      <vt:lpstr>Figure 103.22 A double-trailing non-servo drum brake</vt:lpstr>
      <vt:lpstr>Figure 103.23 A leading-trailing non-servo brake</vt:lpstr>
      <vt:lpstr>DUAL-SERVO BRAKE DESIGN (1 OF 2)</vt:lpstr>
      <vt:lpstr>DUAL-SERVO BRAKE DESIGN (2 OF 2)</vt:lpstr>
      <vt:lpstr>Figure 103.24 A typical dual-servo drum brake</vt:lpstr>
      <vt:lpstr>Figure 103.25 A typical dual-servo brake adjusting link assembly</vt:lpstr>
      <vt:lpstr>Figure 103.26 Dual-servo brake operation. The primary shoe on the left exerts a force on the secondary shoe on the right</vt:lpstr>
      <vt:lpstr>Figure 103.27 Dual-servo action greatly increases the  application force on the secondary shoe</vt:lpstr>
      <vt:lpstr>AUTOMATIC BRAKE ADJUSTERS (1 OF 2)</vt:lpstr>
      <vt:lpstr>AUTOMATIC BRAKE ADJUSTERS (2 OF 2)</vt:lpstr>
      <vt:lpstr>Figure 103.28 A cable-actuated starwheel adjuster. This type of adjuster makes the adjustment as the brakes are released</vt:lpstr>
      <vt:lpstr>Figure 103.29 A lever-actuated starwheel automatic adjuster. This type of adjuster makes the adjustment when the brakes are applied</vt:lpstr>
      <vt:lpstr>Figure 103.30 A link-actuated starwheel adjuster. This type of adjuster makes the adjustment when the brakes are released</vt:lpstr>
      <vt:lpstr>Figure 103.31 The operation of a typical self-adjuster. Notice that the adjuster actually moves the starwheel. The starwheel adjuster use left-hand and right-hand threads and must be installed on the correct side of the vehicle to function as designed</vt:lpstr>
      <vt:lpstr>Figure 103.32 A cable-actuated starwheel adjuster with an over-travel spring</vt:lpstr>
      <vt:lpstr>Figure 103.33 A non-servo brake with a lever-actuated starwheel automatic adjuster on a leading shoe. This type of adjuster makes an adjustment as the brakes are applied</vt:lpstr>
      <vt:lpstr>Figure 103.34 A non-servo brake with a lever-actuated starwheel automatic adjuster on the trailing shoe. This type of adjuster makes the adjustment as the brakes are released</vt:lpstr>
      <vt:lpstr>Figure 103.35 A lever-latch ratchet automatic adjuster</vt:lpstr>
      <vt:lpstr>Figure 103.36 A strut-quadrant ratchet automatic adjuster</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103</dc:title>
  <dc:creator>Curt &amp; Tammy</dc:creator>
  <cp:lastModifiedBy>Curt &amp; Tammy</cp:lastModifiedBy>
  <cp:revision>53</cp:revision>
  <dcterms:created xsi:type="dcterms:W3CDTF">2018-09-25T19:30:15Z</dcterms:created>
  <dcterms:modified xsi:type="dcterms:W3CDTF">2019-07-04T14:31:10Z</dcterms:modified>
</cp:coreProperties>
</file>