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69" r:id="rId11"/>
    <p:sldId id="370" r:id="rId12"/>
    <p:sldId id="315" r:id="rId13"/>
    <p:sldId id="316" r:id="rId14"/>
    <p:sldId id="317" r:id="rId15"/>
    <p:sldId id="270" r:id="rId16"/>
    <p:sldId id="318" r:id="rId17"/>
    <p:sldId id="326" r:id="rId18"/>
    <p:sldId id="327" r:id="rId19"/>
    <p:sldId id="328" r:id="rId20"/>
    <p:sldId id="329" r:id="rId21"/>
    <p:sldId id="330" r:id="rId22"/>
    <p:sldId id="267" r:id="rId23"/>
    <p:sldId id="268" r:id="rId24"/>
    <p:sldId id="371" r:id="rId25"/>
    <p:sldId id="372" r:id="rId26"/>
    <p:sldId id="373" r:id="rId27"/>
    <p:sldId id="374" r:id="rId28"/>
    <p:sldId id="286" r:id="rId29"/>
    <p:sldId id="287" r:id="rId30"/>
    <p:sldId id="375" r:id="rId31"/>
    <p:sldId id="331" r:id="rId32"/>
    <p:sldId id="332" r:id="rId33"/>
    <p:sldId id="299" r:id="rId34"/>
    <p:sldId id="300" r:id="rId35"/>
    <p:sldId id="376" r:id="rId36"/>
    <p:sldId id="377" r:id="rId37"/>
    <p:sldId id="378" r:id="rId38"/>
    <p:sldId id="379" r:id="rId39"/>
    <p:sldId id="333" r:id="rId40"/>
    <p:sldId id="334" r:id="rId41"/>
    <p:sldId id="335" r:id="rId42"/>
    <p:sldId id="336" r:id="rId43"/>
    <p:sldId id="337" r:id="rId44"/>
    <p:sldId id="338" r:id="rId45"/>
    <p:sldId id="339" r:id="rId46"/>
    <p:sldId id="340" r:id="rId47"/>
    <p:sldId id="341" r:id="rId48"/>
    <p:sldId id="342" r:id="rId49"/>
    <p:sldId id="343" r:id="rId50"/>
    <p:sldId id="380" r:id="rId51"/>
    <p:sldId id="344" r:id="rId52"/>
    <p:sldId id="345" r:id="rId53"/>
    <p:sldId id="346" r:id="rId54"/>
    <p:sldId id="381" r:id="rId55"/>
    <p:sldId id="382" r:id="rId56"/>
    <p:sldId id="347" r:id="rId57"/>
    <p:sldId id="348" r:id="rId58"/>
    <p:sldId id="349" r:id="rId59"/>
    <p:sldId id="383" r:id="rId60"/>
    <p:sldId id="384" r:id="rId61"/>
    <p:sldId id="350" r:id="rId62"/>
    <p:sldId id="351" r:id="rId63"/>
    <p:sldId id="387" r:id="rId64"/>
    <p:sldId id="352" r:id="rId65"/>
    <p:sldId id="353" r:id="rId66"/>
    <p:sldId id="354" r:id="rId67"/>
    <p:sldId id="355" r:id="rId68"/>
    <p:sldId id="356" r:id="rId69"/>
    <p:sldId id="385" r:id="rId70"/>
    <p:sldId id="357" r:id="rId71"/>
    <p:sldId id="274" r:id="rId72"/>
    <p:sldId id="358" r:id="rId73"/>
    <p:sldId id="272" r:id="rId74"/>
    <p:sldId id="359" r:id="rId75"/>
    <p:sldId id="386" r:id="rId76"/>
    <p:sldId id="360" r:id="rId77"/>
    <p:sldId id="361" r:id="rId78"/>
    <p:sldId id="362" r:id="rId79"/>
    <p:sldId id="363" r:id="rId80"/>
    <p:sldId id="364" r:id="rId81"/>
    <p:sldId id="365" r:id="rId82"/>
    <p:sldId id="366" r:id="rId83"/>
    <p:sldId id="367" r:id="rId84"/>
    <p:sldId id="368" r:id="rId85"/>
    <p:sldId id="325"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102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Wheel Bearings and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800" dirty="0">
                <a:latin typeface="Arial (Headings)"/>
              </a:rPr>
              <a:t>Figure 102.4 Roller bearing line contact</a:t>
            </a:r>
            <a:endParaRPr lang="en-US" sz="2800" dirty="0">
              <a:latin typeface="+mj-lt"/>
            </a:endParaRPr>
          </a:p>
        </p:txBody>
      </p:sp>
      <p:pic>
        <p:nvPicPr>
          <p:cNvPr id="4" name="Picture 2" descr="A figure shows the cross sectional view of a roller bearing in line contact with the bearing race on the top and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1556745"/>
            <a:ext cx="7364037" cy="473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102.5 A tapered roller bearing will support a radial load and an axial load in only one </a:t>
            </a:r>
            <a:r>
              <a:rPr lang="en-US" sz="2400" dirty="0" smtClean="0">
                <a:latin typeface="Arial (Headings)"/>
              </a:rPr>
              <a:t>direction.</a:t>
            </a:r>
            <a:endParaRPr lang="en-US" dirty="0">
              <a:latin typeface="+mj-lt"/>
            </a:endParaRPr>
          </a:p>
        </p:txBody>
      </p:sp>
      <p:pic>
        <p:nvPicPr>
          <p:cNvPr id="6" name="Picture 2" descr="The bearing is held in a mounting with the taper such that the shorter end is towards the left. The bearing can support radial loads as well as axial loads acting from right to le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2302" y="1752600"/>
            <a:ext cx="3959396" cy="440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102.6 Many tapered roller bearings use a plastic cage to retain the </a:t>
            </a:r>
            <a:r>
              <a:rPr lang="en-US" sz="2400" dirty="0" smtClean="0">
                <a:latin typeface="Arial (Headings)"/>
              </a:rPr>
              <a:t>rollers.</a:t>
            </a:r>
            <a:endParaRPr lang="en-US" dirty="0"/>
          </a:p>
        </p:txBody>
      </p:sp>
      <p:pic>
        <p:nvPicPr>
          <p:cNvPr id="3" name="Picture 2" descr="A photo shows a tapered roller bearing without the outer race so the roller cage and rollers are visi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8384" y="1752600"/>
            <a:ext cx="5087233" cy="44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51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102.7 Non-drive-wheel hub with inner and outer tapered roller bearings. By angling the inner and outer in opposite directions, axial (thrust) loads are supported in both </a:t>
            </a:r>
            <a:r>
              <a:rPr lang="en-US" dirty="0" smtClean="0">
                <a:latin typeface="Arial (Headings)"/>
              </a:rPr>
              <a:t>directions.</a:t>
            </a:r>
            <a:endParaRPr lang="en-US" dirty="0"/>
          </a:p>
        </p:txBody>
      </p:sp>
      <p:pic>
        <p:nvPicPr>
          <p:cNvPr id="3" name="Picture 2" descr="A photo shows a wheel hub with inner and outer tapered roller bearings. The bearings are mounted on the spindle such that the shorter sides face each other. The axle grease seal is to the right of the hub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7698" y="2209800"/>
            <a:ext cx="4968605" cy="373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8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102.8 Sealed bearing and hub assemblies are used on the front and rear wheels of many vehicles. (a) A type using a double row of ball </a:t>
            </a:r>
            <a:r>
              <a:rPr lang="en-US" sz="2400" dirty="0" smtClean="0">
                <a:latin typeface="Arial (Headings)"/>
              </a:rPr>
              <a:t>bearings.</a:t>
            </a:r>
            <a:endParaRPr lang="en-US" dirty="0"/>
          </a:p>
        </p:txBody>
      </p:sp>
      <p:pic>
        <p:nvPicPr>
          <p:cNvPr id="3" name="Picture 2" descr="A photo shows a sealed bearing and hub assembly with a cut section revealing two rows of balls from concentrically mounted ball bearings with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1811" y="2057400"/>
            <a:ext cx="4720378"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0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102.8 (b) A type using tapered roller bearings</a:t>
            </a:r>
            <a:endParaRPr lang="en-US" dirty="0"/>
          </a:p>
        </p:txBody>
      </p:sp>
      <p:pic>
        <p:nvPicPr>
          <p:cNvPr id="3" name="Picture 2" descr="A photo shows a sealed bearing and hub assembly with a section cut revealing two rows of tapered rollers mounted such that each bearing tapers towards the other."/>
          <p:cNvPicPr>
            <a:picLocks noChangeAspect="1" noChangeArrowheads="1"/>
          </p:cNvPicPr>
          <p:nvPr/>
        </p:nvPicPr>
        <p:blipFill rotWithShape="1">
          <a:blip r:embed="rId2">
            <a:extLst>
              <a:ext uri="{28A0092B-C50C-407E-A947-70E740481C1C}">
                <a14:useLocalDpi xmlns:a14="http://schemas.microsoft.com/office/drawing/2010/main" val="0"/>
              </a:ext>
            </a:extLst>
          </a:blip>
          <a:srcRect t="5512"/>
          <a:stretch/>
        </p:blipFill>
        <p:spPr bwMode="auto">
          <a:xfrm>
            <a:off x="1330086" y="1411114"/>
            <a:ext cx="6483829" cy="488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6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102.9 Sealed bearing and hub assemblies are serviced as a complete unit as shown. This hub assembly includes the wheel speed </a:t>
            </a:r>
            <a:r>
              <a:rPr lang="en-US" sz="2400" dirty="0" smtClean="0">
                <a:latin typeface="Arial (Headings)"/>
              </a:rPr>
              <a:t>sensor.</a:t>
            </a:r>
            <a:endParaRPr lang="en-US" dirty="0"/>
          </a:p>
        </p:txBody>
      </p:sp>
      <p:pic>
        <p:nvPicPr>
          <p:cNvPr id="3" name="Picture 2" descr="A photo shows a sealed bearing assembly with a wheel speed sensor connector mounted on the left with the wheel hub on the r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5999" y="2057400"/>
            <a:ext cx="4832003"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88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three most common types of anti-friction bearings?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Ball, roller, and tapered-roller.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BEARING </a:t>
            </a:r>
            <a:r>
              <a:rPr lang="en-US" dirty="0" smtClean="0">
                <a:latin typeface="+mj-lt"/>
              </a:rPr>
              <a:t>GREASES (1 OF 4)</a:t>
            </a:r>
            <a:endParaRPr lang="en-US" dirty="0">
              <a:latin typeface="+mj-lt"/>
            </a:endParaRPr>
          </a:p>
        </p:txBody>
      </p:sp>
      <p:sp>
        <p:nvSpPr>
          <p:cNvPr id="3" name="Content Placeholder 2"/>
          <p:cNvSpPr>
            <a:spLocks noGrp="1"/>
          </p:cNvSpPr>
          <p:nvPr>
            <p:ph idx="1"/>
          </p:nvPr>
        </p:nvSpPr>
        <p:spPr/>
        <p:txBody>
          <a:bodyPr/>
          <a:lstStyle/>
          <a:p>
            <a:r>
              <a:rPr lang="en-US" dirty="0" smtClean="0"/>
              <a:t>Definition of Grease</a:t>
            </a:r>
          </a:p>
          <a:p>
            <a:pPr lvl="1"/>
            <a:r>
              <a:rPr lang="en-US" dirty="0"/>
              <a:t>Grease is oil with </a:t>
            </a:r>
            <a:r>
              <a:rPr lang="en-US" dirty="0" smtClean="0"/>
              <a:t>a thickening </a:t>
            </a:r>
            <a:r>
              <a:rPr lang="en-US" dirty="0"/>
              <a:t>agent to allow it to be installed in places where a </a:t>
            </a:r>
            <a:r>
              <a:rPr lang="en-US" dirty="0" smtClean="0"/>
              <a:t>liquid lubricant </a:t>
            </a:r>
            <a:r>
              <a:rPr lang="en-US" dirty="0"/>
              <a:t>would not stay</a:t>
            </a:r>
            <a:r>
              <a:rPr lang="en-US" dirty="0" smtClean="0"/>
              <a:t>.</a:t>
            </a:r>
          </a:p>
          <a:p>
            <a:r>
              <a:rPr lang="en-US" dirty="0" smtClean="0"/>
              <a:t>Grease Additives</a:t>
            </a:r>
          </a:p>
          <a:p>
            <a:pPr lvl="1"/>
            <a:r>
              <a:rPr lang="en-US" dirty="0" smtClean="0"/>
              <a:t>Antioxidants</a:t>
            </a:r>
          </a:p>
          <a:p>
            <a:pPr lvl="1"/>
            <a:r>
              <a:rPr lang="en-US" dirty="0" smtClean="0"/>
              <a:t>Anti-wear agents</a:t>
            </a:r>
          </a:p>
          <a:p>
            <a:pPr lvl="1"/>
            <a:r>
              <a:rPr lang="en-US" dirty="0"/>
              <a:t>Rust </a:t>
            </a:r>
            <a:r>
              <a:rPr lang="en-US" dirty="0" smtClean="0"/>
              <a:t>inhibitors</a:t>
            </a:r>
          </a:p>
          <a:p>
            <a:pPr lvl="1"/>
            <a:r>
              <a:rPr lang="en-US" dirty="0"/>
              <a:t>Extreme pressure (EP) additives such as sulfurized fatty oil </a:t>
            </a:r>
            <a:r>
              <a:rPr lang="en-US" dirty="0" smtClean="0"/>
              <a:t>or chlorine</a:t>
            </a:r>
            <a:endParaRPr lang="en-US" dirty="0" smtClean="0"/>
          </a:p>
          <a:p>
            <a:pPr lvl="1"/>
            <a:endParaRPr lang="en-US" dirty="0"/>
          </a:p>
        </p:txBody>
      </p:sp>
    </p:spTree>
    <p:extLst>
      <p:ext uri="{BB962C8B-B14F-4D97-AF65-F5344CB8AC3E}">
        <p14:creationId xmlns:p14="http://schemas.microsoft.com/office/powerpoint/2010/main" val="113042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102.1</a:t>
            </a:r>
            <a:r>
              <a:rPr lang="en-US" dirty="0" smtClean="0"/>
              <a:t> </a:t>
            </a:r>
            <a:r>
              <a:rPr lang="en-US" dirty="0"/>
              <a:t>Describe the types of antifriction bearings, bearing </a:t>
            </a:r>
            <a:r>
              <a:rPr lang="en-US" dirty="0" smtClean="0"/>
              <a:t>greases, and </a:t>
            </a:r>
            <a:r>
              <a:rPr lang="en-US" dirty="0"/>
              <a:t>seals</a:t>
            </a:r>
            <a:r>
              <a:rPr lang="en-US" dirty="0" smtClean="0"/>
              <a:t>.</a:t>
            </a:r>
          </a:p>
          <a:p>
            <a:pPr marL="0" indent="0">
              <a:buNone/>
            </a:pPr>
            <a:r>
              <a:rPr lang="en-US" b="1" dirty="0" smtClean="0">
                <a:solidFill>
                  <a:srgbClr val="005A70"/>
                </a:solidFill>
              </a:rPr>
              <a:t>102.2 </a:t>
            </a:r>
            <a:r>
              <a:rPr lang="en-US" dirty="0"/>
              <a:t>Explain the diagnosis of defective wheel bearings</a:t>
            </a:r>
            <a:r>
              <a:rPr lang="en-US" dirty="0" smtClean="0"/>
              <a:t>.</a:t>
            </a:r>
          </a:p>
          <a:p>
            <a:pPr marL="0" indent="0">
              <a:buNone/>
            </a:pPr>
            <a:r>
              <a:rPr lang="en-US" b="1" dirty="0" smtClean="0">
                <a:solidFill>
                  <a:srgbClr val="005A70"/>
                </a:solidFill>
              </a:rPr>
              <a:t>102.3 </a:t>
            </a:r>
            <a:r>
              <a:rPr lang="en-US" dirty="0"/>
              <a:t>Describe wheel bearing service and sealed bearing replacement</a:t>
            </a:r>
            <a:r>
              <a:rPr lang="en-US" dirty="0" smtClean="0"/>
              <a:t>.</a:t>
            </a:r>
          </a:p>
          <a:p>
            <a:pPr marL="0" indent="0">
              <a:buNone/>
            </a:pPr>
            <a:r>
              <a:rPr lang="en-US" b="1" dirty="0" smtClean="0">
                <a:solidFill>
                  <a:schemeClr val="accent2"/>
                </a:solidFill>
              </a:rPr>
              <a:t>102.4</a:t>
            </a:r>
            <a:r>
              <a:rPr lang="en-US" dirty="0" smtClean="0"/>
              <a:t> </a:t>
            </a:r>
            <a:r>
              <a:rPr lang="en-US" dirty="0"/>
              <a:t>Discuss rear drive axle classifications.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BEARING </a:t>
            </a:r>
            <a:r>
              <a:rPr lang="en-US" dirty="0" smtClean="0">
                <a:latin typeface="+mj-lt"/>
              </a:rPr>
              <a:t>GREASES (2 OF 4)</a:t>
            </a:r>
            <a:endParaRPr lang="en-US" dirty="0">
              <a:latin typeface="+mj-lt"/>
            </a:endParaRPr>
          </a:p>
        </p:txBody>
      </p:sp>
      <p:sp>
        <p:nvSpPr>
          <p:cNvPr id="3" name="Content Placeholder 2"/>
          <p:cNvSpPr>
            <a:spLocks noGrp="1"/>
          </p:cNvSpPr>
          <p:nvPr>
            <p:ph idx="1"/>
          </p:nvPr>
        </p:nvSpPr>
        <p:spPr/>
        <p:txBody>
          <a:bodyPr/>
          <a:lstStyle/>
          <a:p>
            <a:r>
              <a:rPr lang="en-US" dirty="0" smtClean="0"/>
              <a:t>NLGI Classification</a:t>
            </a:r>
          </a:p>
          <a:p>
            <a:pPr lvl="1"/>
            <a:r>
              <a:rPr lang="en-US" dirty="0"/>
              <a:t>The National Lubricating </a:t>
            </a:r>
            <a:r>
              <a:rPr lang="en-US" dirty="0" smtClean="0"/>
              <a:t>Grease Institute </a:t>
            </a:r>
            <a:r>
              <a:rPr lang="en-US" dirty="0"/>
              <a:t>(NLGI) uses the penetration test as a guide to assign </a:t>
            </a:r>
            <a:r>
              <a:rPr lang="en-US" dirty="0" smtClean="0"/>
              <a:t>the grease </a:t>
            </a:r>
            <a:r>
              <a:rPr lang="en-US" dirty="0"/>
              <a:t>a number</a:t>
            </a:r>
            <a:r>
              <a:rPr lang="en-US" dirty="0" smtClean="0"/>
              <a:t>.</a:t>
            </a:r>
          </a:p>
          <a:p>
            <a:pPr lvl="1"/>
            <a:r>
              <a:rPr lang="en-US" dirty="0"/>
              <a:t>Low numbers are very fluid and higher </a:t>
            </a:r>
            <a:r>
              <a:rPr lang="en-US" dirty="0" smtClean="0"/>
              <a:t>numbers are </a:t>
            </a:r>
            <a:r>
              <a:rPr lang="en-US" dirty="0"/>
              <a:t>more firm or hard</a:t>
            </a:r>
            <a:r>
              <a:rPr lang="en-US" dirty="0" smtClean="0"/>
              <a:t>.</a:t>
            </a:r>
          </a:p>
          <a:p>
            <a:pPr lvl="1"/>
            <a:r>
              <a:rPr lang="en-US" dirty="0"/>
              <a:t>Number 2 grease is the most </a:t>
            </a:r>
            <a:r>
              <a:rPr lang="en-US" dirty="0" smtClean="0"/>
              <a:t>commonly used.</a:t>
            </a:r>
            <a:endParaRPr lang="en-US" dirty="0"/>
          </a:p>
        </p:txBody>
      </p:sp>
    </p:spTree>
    <p:extLst>
      <p:ext uri="{BB962C8B-B14F-4D97-AF65-F5344CB8AC3E}">
        <p14:creationId xmlns:p14="http://schemas.microsoft.com/office/powerpoint/2010/main" val="37553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BEARING GREASES (3 OF 4)</a:t>
            </a:r>
            <a:endParaRPr lang="en-US" dirty="0">
              <a:latin typeface="+mj-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75" y="1772444"/>
            <a:ext cx="60388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06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BEARING </a:t>
            </a:r>
            <a:r>
              <a:rPr lang="en-US" dirty="0" smtClean="0">
                <a:latin typeface="+mj-lt"/>
              </a:rPr>
              <a:t>GREASES (4 OF 4)</a:t>
            </a:r>
            <a:endParaRPr lang="en-US" dirty="0">
              <a:latin typeface="+mj-lt"/>
            </a:endParaRPr>
          </a:p>
        </p:txBody>
      </p:sp>
      <p:sp>
        <p:nvSpPr>
          <p:cNvPr id="3" name="Content Placeholder 2"/>
          <p:cNvSpPr>
            <a:spLocks noGrp="1"/>
          </p:cNvSpPr>
          <p:nvPr>
            <p:ph idx="1"/>
          </p:nvPr>
        </p:nvSpPr>
        <p:spPr/>
        <p:txBody>
          <a:bodyPr/>
          <a:lstStyle/>
          <a:p>
            <a:r>
              <a:rPr lang="en-US" dirty="0"/>
              <a:t>Grease is also classified according to quality</a:t>
            </a:r>
            <a:r>
              <a:rPr lang="en-US" dirty="0" smtClean="0"/>
              <a:t>.</a:t>
            </a:r>
          </a:p>
          <a:p>
            <a:pPr lvl="1"/>
            <a:r>
              <a:rPr lang="en-US" dirty="0"/>
              <a:t>GA—mild duty</a:t>
            </a:r>
          </a:p>
          <a:p>
            <a:pPr lvl="1"/>
            <a:r>
              <a:rPr lang="en-US" dirty="0" smtClean="0"/>
              <a:t>GB—moderate duty</a:t>
            </a:r>
          </a:p>
          <a:p>
            <a:pPr lvl="1"/>
            <a:r>
              <a:rPr lang="en-US" dirty="0"/>
              <a:t>GC—severe duty, high </a:t>
            </a:r>
            <a:r>
              <a:rPr lang="en-US" dirty="0" smtClean="0"/>
              <a:t>temperature</a:t>
            </a:r>
          </a:p>
          <a:p>
            <a:r>
              <a:rPr lang="en-US" dirty="0"/>
              <a:t>Chassis grease, such as </a:t>
            </a:r>
            <a:r>
              <a:rPr lang="en-US" dirty="0" smtClean="0"/>
              <a:t>is used </a:t>
            </a:r>
            <a:r>
              <a:rPr lang="en-US" dirty="0"/>
              <a:t>to lubricate steering and suspension components, </a:t>
            </a:r>
            <a:r>
              <a:rPr lang="en-US" dirty="0" smtClean="0"/>
              <a:t>includes the </a:t>
            </a:r>
            <a:r>
              <a:rPr lang="en-US" dirty="0"/>
              <a:t>following classifications</a:t>
            </a:r>
            <a:r>
              <a:rPr lang="en-US" dirty="0" smtClean="0"/>
              <a:t>:</a:t>
            </a:r>
          </a:p>
          <a:p>
            <a:pPr lvl="1"/>
            <a:r>
              <a:rPr lang="en-US" dirty="0"/>
              <a:t>LA—mild duty (frequent </a:t>
            </a:r>
            <a:r>
              <a:rPr lang="en-US" dirty="0" smtClean="0"/>
              <a:t>re-lubrication)</a:t>
            </a:r>
          </a:p>
          <a:p>
            <a:pPr lvl="1"/>
            <a:r>
              <a:rPr lang="en-US" dirty="0"/>
              <a:t>LB—high loads (infrequent </a:t>
            </a:r>
            <a:r>
              <a:rPr lang="en-US" dirty="0" smtClean="0"/>
              <a:t>re-lubrication</a:t>
            </a:r>
            <a:r>
              <a:rPr lang="en-US" dirty="0"/>
              <a:t>)</a:t>
            </a:r>
            <a:endParaRPr lang="en-US" dirty="0"/>
          </a:p>
        </p:txBody>
      </p:sp>
    </p:spTree>
    <p:extLst>
      <p:ext uri="{BB962C8B-B14F-4D97-AF65-F5344CB8AC3E}">
        <p14:creationId xmlns:p14="http://schemas.microsoft.com/office/powerpoint/2010/main" val="310752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ways wheel bearing grease is classified?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Hardness and quality.</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SEALS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Seals are used in all vehicles </a:t>
            </a:r>
            <a:r>
              <a:rPr lang="en-US" dirty="0" smtClean="0"/>
              <a:t>to keep </a:t>
            </a:r>
            <a:r>
              <a:rPr lang="en-US" dirty="0"/>
              <a:t>lubricant, such as grease, from leaking out and to prevent </a:t>
            </a:r>
            <a:r>
              <a:rPr lang="en-US" dirty="0" smtClean="0"/>
              <a:t>dirt, dust</a:t>
            </a:r>
            <a:r>
              <a:rPr lang="en-US" dirty="0"/>
              <a:t>, or water from getting into the bearing or lubricant</a:t>
            </a:r>
            <a:r>
              <a:rPr lang="en-US" dirty="0" smtClean="0"/>
              <a:t>.</a:t>
            </a:r>
          </a:p>
          <a:p>
            <a:r>
              <a:rPr lang="en-US" dirty="0" smtClean="0"/>
              <a:t>Types of Seals</a:t>
            </a:r>
          </a:p>
          <a:p>
            <a:pPr lvl="1"/>
            <a:r>
              <a:rPr lang="en-US" dirty="0"/>
              <a:t>Static seals are used between two surfaces that do </a:t>
            </a:r>
            <a:r>
              <a:rPr lang="en-US" dirty="0" smtClean="0"/>
              <a:t>not move.</a:t>
            </a:r>
          </a:p>
          <a:p>
            <a:pPr lvl="1"/>
            <a:r>
              <a:rPr lang="en-US" dirty="0"/>
              <a:t>Dynamic seals are used to seal between two surfaces </a:t>
            </a:r>
            <a:r>
              <a:rPr lang="en-US" dirty="0" smtClean="0"/>
              <a:t>that move</a:t>
            </a:r>
            <a:r>
              <a:rPr lang="en-US" dirty="0"/>
              <a:t>.</a:t>
            </a:r>
            <a:endParaRPr lang="en-US" dirty="0"/>
          </a:p>
        </p:txBody>
      </p:sp>
    </p:spTree>
    <p:extLst>
      <p:ext uri="{BB962C8B-B14F-4D97-AF65-F5344CB8AC3E}">
        <p14:creationId xmlns:p14="http://schemas.microsoft.com/office/powerpoint/2010/main" val="55491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102.10 Typical lip seal with a garter spring</a:t>
            </a:r>
            <a:endParaRPr lang="en-US" dirty="0"/>
          </a:p>
        </p:txBody>
      </p:sp>
      <p:pic>
        <p:nvPicPr>
          <p:cNvPr id="3" name="Picture 2" descr="A photo shows a typical lip seal with a garter spring around the inner lip of the sea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90600" y="1569768"/>
            <a:ext cx="7220908" cy="469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32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102.11 A garter spring helps hold the sharp lip edge of the seal tight against the </a:t>
            </a:r>
            <a:r>
              <a:rPr lang="en-US" sz="2400" dirty="0" smtClean="0">
                <a:latin typeface="Arial (Headings)"/>
              </a:rPr>
              <a:t>shaft.</a:t>
            </a:r>
            <a:endParaRPr lang="en-US" dirty="0"/>
          </a:p>
        </p:txBody>
      </p:sp>
      <p:pic>
        <p:nvPicPr>
          <p:cNvPr id="3" name="Picture 2" descr="The garter spring around the sealing member pushes it against the shaft and holds it tightly in place while the metal casing encircles it. The lower side of the seal is closed while the upper side is op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3714" y="1815293"/>
            <a:ext cx="4456572" cy="450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08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are the two types of seals?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Static and dynamic.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102.5</a:t>
            </a:r>
            <a:r>
              <a:rPr lang="en-US" dirty="0" smtClean="0"/>
              <a:t> </a:t>
            </a:r>
            <a:r>
              <a:rPr lang="en-US" dirty="0"/>
              <a:t>Describe rear axle bearing and seal replacement</a:t>
            </a:r>
            <a:r>
              <a:rPr lang="en-US" dirty="0" smtClean="0"/>
              <a:t>.</a:t>
            </a:r>
          </a:p>
          <a:p>
            <a:pPr marL="0" indent="0">
              <a:buNone/>
            </a:pPr>
            <a:r>
              <a:rPr lang="en-US" b="1" dirty="0" smtClean="0">
                <a:solidFill>
                  <a:srgbClr val="005A70"/>
                </a:solidFill>
              </a:rPr>
              <a:t>102.6</a:t>
            </a:r>
            <a:r>
              <a:rPr lang="en-US" dirty="0" smtClean="0"/>
              <a:t> </a:t>
            </a:r>
            <a:r>
              <a:rPr lang="en-US" dirty="0"/>
              <a:t>State the reasons for bearing failure</a:t>
            </a:r>
            <a:r>
              <a:rPr lang="en-US" dirty="0" smtClean="0"/>
              <a:t>.</a:t>
            </a:r>
          </a:p>
          <a:p>
            <a:pPr marL="0" indent="0">
              <a:buNone/>
            </a:pPr>
            <a:r>
              <a:rPr lang="en-US" b="1" dirty="0" smtClean="0">
                <a:solidFill>
                  <a:schemeClr val="accent2"/>
                </a:solidFill>
              </a:rPr>
              <a:t>102.7</a:t>
            </a:r>
            <a:r>
              <a:rPr lang="en-US" dirty="0" smtClean="0"/>
              <a:t>  </a:t>
            </a:r>
            <a:r>
              <a:rPr lang="en-US" dirty="0"/>
              <a:t>This chapter will help prepare for Suspension and Steering (</a:t>
            </a:r>
            <a:r>
              <a:rPr lang="en-US" dirty="0" smtClean="0"/>
              <a:t>A4) ASE </a:t>
            </a:r>
            <a:r>
              <a:rPr lang="en-US" dirty="0"/>
              <a:t>certification test content area “C” (Related Suspension </a:t>
            </a:r>
            <a:r>
              <a:rPr lang="en-US" dirty="0" smtClean="0"/>
              <a:t>and Steering </a:t>
            </a:r>
            <a:r>
              <a:rPr lang="en-US" dirty="0"/>
              <a:t>Service).</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BEARING DIAGNOSIS (1 OF 2)</a:t>
            </a:r>
            <a:endParaRPr lang="en-US" dirty="0">
              <a:latin typeface="+mj-lt"/>
            </a:endParaRPr>
          </a:p>
        </p:txBody>
      </p:sp>
      <p:sp>
        <p:nvSpPr>
          <p:cNvPr id="3" name="Content Placeholder 2"/>
          <p:cNvSpPr>
            <a:spLocks noGrp="1"/>
          </p:cNvSpPr>
          <p:nvPr>
            <p:ph idx="1"/>
          </p:nvPr>
        </p:nvSpPr>
        <p:spPr/>
        <p:txBody>
          <a:bodyPr/>
          <a:lstStyle/>
          <a:p>
            <a:r>
              <a:rPr lang="en-US" dirty="0" smtClean="0"/>
              <a:t>Symptoms of a Defective Bearing</a:t>
            </a:r>
          </a:p>
          <a:p>
            <a:pPr lvl="1"/>
            <a:r>
              <a:rPr lang="en-US" dirty="0"/>
              <a:t>A hum, rumbling, or growling noise that increases with </a:t>
            </a:r>
            <a:r>
              <a:rPr lang="en-US" dirty="0" smtClean="0"/>
              <a:t>vehicle speed</a:t>
            </a:r>
          </a:p>
          <a:p>
            <a:pPr lvl="1"/>
            <a:r>
              <a:rPr lang="en-US" dirty="0"/>
              <a:t>Roughness felt in the steering wheel that changes with the </a:t>
            </a:r>
            <a:r>
              <a:rPr lang="en-US" dirty="0" smtClean="0"/>
              <a:t>vehicle speed </a:t>
            </a:r>
            <a:r>
              <a:rPr lang="en-US" dirty="0"/>
              <a:t>or </a:t>
            </a:r>
            <a:r>
              <a:rPr lang="en-US" dirty="0" smtClean="0"/>
              <a:t>cornering</a:t>
            </a:r>
          </a:p>
          <a:p>
            <a:pPr lvl="1"/>
            <a:r>
              <a:rPr lang="en-US" dirty="0"/>
              <a:t>Looseness or excessive play in the steering wheel, </a:t>
            </a:r>
            <a:r>
              <a:rPr lang="en-US" dirty="0" smtClean="0"/>
              <a:t>especially while </a:t>
            </a:r>
            <a:r>
              <a:rPr lang="en-US" dirty="0"/>
              <a:t>driving over rough road </a:t>
            </a:r>
            <a:r>
              <a:rPr lang="en-US" dirty="0" smtClean="0"/>
              <a:t>surfaces</a:t>
            </a:r>
          </a:p>
          <a:p>
            <a:pPr lvl="1"/>
            <a:r>
              <a:rPr lang="en-US" dirty="0"/>
              <a:t>A loud grinding noise in severe cases, indicating a </a:t>
            </a:r>
            <a:r>
              <a:rPr lang="en-US" dirty="0" smtClean="0"/>
              <a:t>defective front </a:t>
            </a:r>
            <a:r>
              <a:rPr lang="en-US" dirty="0"/>
              <a:t>wheel </a:t>
            </a:r>
            <a:r>
              <a:rPr lang="en-US" dirty="0" smtClean="0"/>
              <a:t>bearing</a:t>
            </a:r>
          </a:p>
          <a:p>
            <a:pPr lvl="1"/>
            <a:r>
              <a:rPr lang="en-US" dirty="0"/>
              <a:t>Pulling during braking</a:t>
            </a:r>
            <a:endParaRPr lang="en-US" dirty="0"/>
          </a:p>
        </p:txBody>
      </p:sp>
    </p:spTree>
    <p:extLst>
      <p:ext uri="{BB962C8B-B14F-4D97-AF65-F5344CB8AC3E}">
        <p14:creationId xmlns:p14="http://schemas.microsoft.com/office/powerpoint/2010/main" val="864386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BEARING </a:t>
            </a:r>
            <a:r>
              <a:rPr lang="en-US" dirty="0" smtClean="0">
                <a:latin typeface="+mj-lt"/>
              </a:rPr>
              <a:t>DIAGNOSIS (2 OF 2)</a:t>
            </a:r>
            <a:endParaRPr lang="en-US" dirty="0">
              <a:latin typeface="+mj-lt"/>
            </a:endParaRPr>
          </a:p>
        </p:txBody>
      </p:sp>
      <p:sp>
        <p:nvSpPr>
          <p:cNvPr id="3" name="Content Placeholder 2"/>
          <p:cNvSpPr>
            <a:spLocks noGrp="1"/>
          </p:cNvSpPr>
          <p:nvPr>
            <p:ph idx="1"/>
          </p:nvPr>
        </p:nvSpPr>
        <p:spPr/>
        <p:txBody>
          <a:bodyPr/>
          <a:lstStyle/>
          <a:p>
            <a:r>
              <a:rPr lang="en-US" sz="2700" dirty="0" smtClean="0"/>
              <a:t>Determining Bearing Noise from Tire Noise</a:t>
            </a:r>
          </a:p>
          <a:p>
            <a:pPr lvl="1"/>
            <a:r>
              <a:rPr lang="en-US" sz="2300" dirty="0" smtClean="0"/>
              <a:t>Drive </a:t>
            </a:r>
            <a:r>
              <a:rPr lang="en-US" sz="2300" dirty="0"/>
              <a:t>the vehicle over a variety of road </a:t>
            </a:r>
            <a:r>
              <a:rPr lang="en-US" sz="2300" dirty="0" smtClean="0"/>
              <a:t>surfaces</a:t>
            </a:r>
          </a:p>
          <a:p>
            <a:pPr lvl="1"/>
            <a:r>
              <a:rPr lang="en-US" sz="2300" dirty="0"/>
              <a:t>If the noise remains the </a:t>
            </a:r>
            <a:r>
              <a:rPr lang="en-US" sz="2300" dirty="0" smtClean="0"/>
              <a:t>same, then </a:t>
            </a:r>
            <a:r>
              <a:rPr lang="en-US" sz="2300" dirty="0"/>
              <a:t>the cause is a defective wheel </a:t>
            </a:r>
            <a:r>
              <a:rPr lang="en-US" sz="2300" dirty="0" smtClean="0"/>
              <a:t>bearing</a:t>
            </a:r>
          </a:p>
          <a:p>
            <a:pPr lvl="1"/>
            <a:r>
              <a:rPr lang="en-US" sz="2300" dirty="0"/>
              <a:t>Try temporarily overinflating the tires. If the noise </a:t>
            </a:r>
            <a:r>
              <a:rPr lang="en-US" sz="2300" dirty="0" smtClean="0"/>
              <a:t>changes, then </a:t>
            </a:r>
            <a:r>
              <a:rPr lang="en-US" sz="2300" dirty="0"/>
              <a:t>the tires are the cause</a:t>
            </a:r>
            <a:r>
              <a:rPr lang="en-US" sz="2300" dirty="0" smtClean="0"/>
              <a:t>.</a:t>
            </a:r>
          </a:p>
          <a:p>
            <a:r>
              <a:rPr lang="en-US" sz="2700" dirty="0" smtClean="0"/>
              <a:t>Testing a Wheel Bearing</a:t>
            </a:r>
          </a:p>
          <a:p>
            <a:pPr lvl="1"/>
            <a:r>
              <a:rPr lang="en-US" sz="2300" dirty="0"/>
              <a:t>With the vehicle off </a:t>
            </a:r>
            <a:r>
              <a:rPr lang="en-US" sz="2300" dirty="0" smtClean="0"/>
              <a:t>the ground</a:t>
            </a:r>
            <a:r>
              <a:rPr lang="en-US" sz="2300" dirty="0"/>
              <a:t>, rotate the wheel by hand, listening and feeling </a:t>
            </a:r>
            <a:r>
              <a:rPr lang="en-US" sz="2300" dirty="0" smtClean="0"/>
              <a:t>carefully for </a:t>
            </a:r>
            <a:r>
              <a:rPr lang="en-US" sz="2300" dirty="0"/>
              <a:t>bearing roughness</a:t>
            </a:r>
            <a:r>
              <a:rPr lang="en-US" sz="2300" dirty="0" smtClean="0"/>
              <a:t>.</a:t>
            </a:r>
          </a:p>
          <a:p>
            <a:pPr lvl="1"/>
            <a:r>
              <a:rPr lang="en-US" sz="2300" dirty="0" smtClean="0"/>
              <a:t>Grasp the tire top and bottom, wiggle and check for looseness</a:t>
            </a:r>
            <a:r>
              <a:rPr lang="en-US" dirty="0" smtClean="0"/>
              <a:t>.</a:t>
            </a:r>
            <a:endParaRPr lang="en-US" dirty="0"/>
          </a:p>
        </p:txBody>
      </p:sp>
    </p:spTree>
    <p:extLst>
      <p:ext uri="{BB962C8B-B14F-4D97-AF65-F5344CB8AC3E}">
        <p14:creationId xmlns:p14="http://schemas.microsoft.com/office/powerpoint/2010/main" val="252682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 BEARING SERVICE (1 OF 2)</a:t>
            </a:r>
            <a:endParaRPr lang="en-US" dirty="0">
              <a:latin typeface="+mj-lt"/>
            </a:endParaRPr>
          </a:p>
        </p:txBody>
      </p:sp>
      <p:sp>
        <p:nvSpPr>
          <p:cNvPr id="3" name="Content Placeholder 2"/>
          <p:cNvSpPr>
            <a:spLocks noGrp="1"/>
          </p:cNvSpPr>
          <p:nvPr>
            <p:ph idx="1"/>
          </p:nvPr>
        </p:nvSpPr>
        <p:spPr/>
        <p:txBody>
          <a:bodyPr/>
          <a:lstStyle/>
          <a:p>
            <a:r>
              <a:rPr lang="en-US" dirty="0"/>
              <a:t>The steps in a non-drive-wheel bearing inspection include </a:t>
            </a:r>
            <a:r>
              <a:rPr lang="en-US" dirty="0" smtClean="0"/>
              <a:t>the following:</a:t>
            </a:r>
          </a:p>
          <a:p>
            <a:pPr lvl="1"/>
            <a:r>
              <a:rPr lang="en-US" dirty="0"/>
              <a:t>Hoist the vehicle </a:t>
            </a:r>
            <a:r>
              <a:rPr lang="en-US" dirty="0" smtClean="0"/>
              <a:t>safely and remove the wheel.</a:t>
            </a:r>
          </a:p>
          <a:p>
            <a:pPr lvl="1"/>
            <a:r>
              <a:rPr lang="en-US" dirty="0" smtClean="0"/>
              <a:t>Remove the brake caliper assembly and remove the bearing dust cap.</a:t>
            </a:r>
          </a:p>
          <a:p>
            <a:pPr lvl="1"/>
            <a:r>
              <a:rPr lang="en-US" dirty="0" smtClean="0"/>
              <a:t>Remove and discard the cotter key.</a:t>
            </a:r>
          </a:p>
          <a:p>
            <a:pPr lvl="1"/>
            <a:r>
              <a:rPr lang="en-US" dirty="0" smtClean="0"/>
              <a:t>Remove the spindle nut, washer, and outside bearing.</a:t>
            </a:r>
          </a:p>
          <a:p>
            <a:pPr lvl="1"/>
            <a:r>
              <a:rPr lang="en-US" dirty="0" smtClean="0"/>
              <a:t>Remove the bearing hub, and remove the inside bearing.</a:t>
            </a:r>
          </a:p>
          <a:p>
            <a:pPr lvl="1"/>
            <a:r>
              <a:rPr lang="en-US" dirty="0" smtClean="0"/>
              <a:t>Clean both bearings and inspect for damage.</a:t>
            </a:r>
            <a:endParaRPr lang="en-US" dirty="0"/>
          </a:p>
        </p:txBody>
      </p:sp>
    </p:spTree>
    <p:extLst>
      <p:ext uri="{BB962C8B-B14F-4D97-AF65-F5344CB8AC3E}">
        <p14:creationId xmlns:p14="http://schemas.microsoft.com/office/powerpoint/2010/main" val="221024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WHEEL BEARING </a:t>
            </a:r>
            <a:r>
              <a:rPr lang="en-US" dirty="0" smtClean="0">
                <a:latin typeface="+mj-lt"/>
              </a:rPr>
              <a:t>SERVICE (2 OF 2)</a:t>
            </a:r>
            <a:endParaRPr lang="en-US" dirty="0">
              <a:latin typeface="+mj-lt"/>
            </a:endParaRPr>
          </a:p>
        </p:txBody>
      </p:sp>
      <p:sp>
        <p:nvSpPr>
          <p:cNvPr id="3" name="Content Placeholder 2"/>
          <p:cNvSpPr>
            <a:spLocks noGrp="1"/>
          </p:cNvSpPr>
          <p:nvPr>
            <p:ph idx="1"/>
          </p:nvPr>
        </p:nvSpPr>
        <p:spPr/>
        <p:txBody>
          <a:bodyPr/>
          <a:lstStyle/>
          <a:p>
            <a:r>
              <a:rPr lang="en-US" dirty="0" smtClean="0"/>
              <a:t>Non-drive-wheel </a:t>
            </a:r>
            <a:r>
              <a:rPr lang="en-US" dirty="0"/>
              <a:t>bearing </a:t>
            </a:r>
            <a:r>
              <a:rPr lang="en-US" dirty="0" smtClean="0"/>
              <a:t>inspection continued…</a:t>
            </a:r>
          </a:p>
          <a:p>
            <a:pPr lvl="1"/>
            <a:r>
              <a:rPr lang="en-US" dirty="0"/>
              <a:t>Pack the cleaned or new bearing thoroughly with clean, </a:t>
            </a:r>
            <a:r>
              <a:rPr lang="en-US" dirty="0" smtClean="0"/>
              <a:t>new, approved </a:t>
            </a:r>
            <a:r>
              <a:rPr lang="en-US" dirty="0"/>
              <a:t>wheel bearing grease</a:t>
            </a:r>
            <a:r>
              <a:rPr lang="en-US" dirty="0" smtClean="0"/>
              <a:t>.</a:t>
            </a:r>
          </a:p>
          <a:p>
            <a:pPr lvl="1"/>
            <a:r>
              <a:rPr lang="en-US" dirty="0"/>
              <a:t>Place a thin layer of grease on the outer race</a:t>
            </a:r>
            <a:r>
              <a:rPr lang="en-US" dirty="0" smtClean="0"/>
              <a:t>.</a:t>
            </a:r>
          </a:p>
          <a:p>
            <a:pPr lvl="1"/>
            <a:r>
              <a:rPr lang="en-US" dirty="0"/>
              <a:t>Apply a thin layer of grease to the </a:t>
            </a:r>
            <a:r>
              <a:rPr lang="en-US" dirty="0" smtClean="0"/>
              <a:t>spindle</a:t>
            </a:r>
          </a:p>
          <a:p>
            <a:pPr lvl="1"/>
            <a:r>
              <a:rPr lang="en-US" dirty="0" smtClean="0"/>
              <a:t>Install a new grease seal</a:t>
            </a:r>
          </a:p>
          <a:p>
            <a:pPr lvl="1"/>
            <a:r>
              <a:rPr lang="en-US" dirty="0" smtClean="0"/>
              <a:t>Install the hub, the outer bearing, washer and nut</a:t>
            </a:r>
          </a:p>
          <a:p>
            <a:pPr lvl="1"/>
            <a:r>
              <a:rPr lang="en-US" dirty="0" smtClean="0"/>
              <a:t>Torque the bearings to specifications and install new cotter key.</a:t>
            </a:r>
          </a:p>
          <a:p>
            <a:pPr lvl="1"/>
            <a:r>
              <a:rPr lang="en-US" dirty="0" smtClean="0"/>
              <a:t>Install dust cap and brake caliper. </a:t>
            </a:r>
            <a:endParaRPr lang="en-US" dirty="0"/>
          </a:p>
        </p:txBody>
      </p:sp>
    </p:spTree>
    <p:extLst>
      <p:ext uri="{BB962C8B-B14F-4D97-AF65-F5344CB8AC3E}">
        <p14:creationId xmlns:p14="http://schemas.microsoft.com/office/powerpoint/2010/main" val="341532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102.12 Removing the grease cap with grease cap pliers</a:t>
            </a:r>
            <a:endParaRPr lang="en-US" dirty="0"/>
          </a:p>
        </p:txBody>
      </p:sp>
      <p:pic>
        <p:nvPicPr>
          <p:cNvPr id="3" name="Picture 2" descr="A photo shows a pair of grease cap pliers being used to remove a grease cap from a wheel hu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6286" y="1434023"/>
            <a:ext cx="4911429" cy="484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5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102.13 Using a seal puller to remove the grease seal</a:t>
            </a:r>
            <a:endParaRPr lang="en-US" dirty="0"/>
          </a:p>
        </p:txBody>
      </p:sp>
      <p:pic>
        <p:nvPicPr>
          <p:cNvPr id="3" name="Picture 2" descr="A photo shows a technician using a seal puller to remove a grease seal from a wheel hu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2013" y="1452109"/>
            <a:ext cx="6450387" cy="484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37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Chart 102.1 Wheel bearing inspection chart. Replace the bearing if it has any of the faults </a:t>
            </a:r>
            <a:r>
              <a:rPr lang="en-US" sz="2400" dirty="0" smtClean="0">
                <a:latin typeface="Arial (Headings)"/>
              </a:rPr>
              <a:t>shown.</a:t>
            </a:r>
            <a:endParaRPr lang="en-US" dirty="0"/>
          </a:p>
        </p:txBody>
      </p:sp>
      <p:pic>
        <p:nvPicPr>
          <p:cNvPr id="3" name="Picture 2" descr="The chart contains the following entries -&#10;&#10;Bent cage – a figure shows the plan view of a bearing with a dent in the outer race three views of a roller below this show no damage&#10;A text below this reads - Cage damage caused by improper handling or tool use.&#10;&#10;Galling – a figure shows the plan view of a bearing with the three views of the rollers showing metal shears on the ends of the rollers.&#10;A text below this reads - Metal smears on roller ends caused by overheating, overloading, or inadequate lubrication.&#10;&#10;Step Wear – a figure shows the plan view of the bearing with the rollers showing wear at the ends forming a notch in the center. &#10;A text below this reads - Notched wear pattern on roller ends caused by abrasives in the lubricant.&#10;&#10;Etching and Corrosion – a figure shows a sectioned view of the outer race which displays axial wear. Below this a figure of the rollers shows corresponding axial wear.&#10;A text below this reads - Eaten away bearing surface with gray or gray-black color caused by moisture contamination of the lubricant.&#10;&#10;Pitting and Bruising – a figure shows a sectioned view of the outer race which displays lateral wear. Below this a figure of the rollers shows corresponding lateral wear.&#10;A text below this reads - Pits, depressions, and grooves in the bearing surfaces caused by particulate contamination of the lubricant.&#10;&#10;Spalling – a figure shows a sectioned view of the outer race which displays axial wear as well as overall surface wear. Below this a figure of the rollers shows severe axial wear.&#10;A text below this reads - Flaking away of the bearing surface metal caused by fatigue.&#10;&#10;Misalignment – a figure shows a sectioned view of the outer race with lateral wear which is slightly skewed to the left. Below this a figure of the rollers shows no damage.&#10;A text below this reads - Skewed wear pattern caused by bent spindle or improper bearing installation.&#10;&#10;Heat Discoloration – a figure shows a sectioned view of the outer race of a bearing with general surface wear. A figure of the rollers below this shows similar wear on their surface. &#10;A text below this reads - faint yellow to dark blue discoloration from overheating caused by overloading or inadequate lubrication.&#10;&#10;Brinelling – A figure shows the sectioned view of the outer race of the bearing with axial indentations on its inner surface. Below this a figure of the rollers shows corresponding axial indentations.&#10;A text below this reads - Indentations in the races caused by impact loads or vibration when the bearing is not turning.     &#10;&#10;Cracked Race – A figure shows the sectioned view of the inner race of a bearing. The race has a crack running axially along it.&#10;A text below this reads - Cracking of the race caused by excessive press fit, improper installation, or damaged bearing seats.&#10;&#10;Smearing – A figure shows the sectioned view of the inner race of a bearing with transverse wear on all its surfaces&#10;A text below this reads - Smeared metal from slippage caused by poor fit, poor lubrication, overloading, overheating, or handling damage.&#10;&#10;Frettage – A figure shows the sectioned view of the inner race of a bearing with non-uniform wear on all surfaces.&#10;A text below this reads - Etching or corrosion caused by small relative movements between parts with no lubricatio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10847" y="1426555"/>
            <a:ext cx="3637553" cy="494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97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102.14 Cleaning a wheel bearing with a parts brush and solvent</a:t>
            </a:r>
            <a:endParaRPr lang="en-US" dirty="0"/>
          </a:p>
        </p:txBody>
      </p:sp>
      <p:pic>
        <p:nvPicPr>
          <p:cNvPr id="3" name="Picture 2" descr="A photo shows a technician using a brush to clean a bearing as solvent is being pour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7902" y="1917976"/>
            <a:ext cx="5808196" cy="436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5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102.15 A wheel bearing race puller</a:t>
            </a:r>
            <a:endParaRPr lang="en-US" dirty="0"/>
          </a:p>
        </p:txBody>
      </p:sp>
      <p:pic>
        <p:nvPicPr>
          <p:cNvPr id="3" name="Picture 2" descr="The bearing race puller has 3 vertical prongs, the two on the ends being fixed while the height of the central prong can be varied using a threaded shaft above it. This central prong also has a Y – shaped clamp at the end which can be attached to the bearing race. To remove the bearing, the two fixed prongs are braced against the component and the central prong is clamped on the bearing race. The screw is used to raise the clamp, thus removing the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4253" y="1752599"/>
            <a:ext cx="3668659" cy="452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74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102.16 Installing a bearing race with a driver</a:t>
            </a:r>
            <a:endParaRPr lang="en-US" dirty="0"/>
          </a:p>
        </p:txBody>
      </p:sp>
      <p:pic>
        <p:nvPicPr>
          <p:cNvPr id="3" name="Picture 2" descr="The driver consists of a cylindrical shaft and a wider flat head. The head of the driver is placed against the bearing raced and a hammer is used to install the bearing. The component is placed on a wooden support during install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5281" y="1561766"/>
            <a:ext cx="4440319" cy="474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3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ANTIFRICTION </a:t>
            </a:r>
            <a:r>
              <a:rPr lang="en-US" dirty="0" smtClean="0">
                <a:latin typeface="+mj-lt"/>
              </a:rPr>
              <a:t>BEARINGS (1 OF 3)</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Bearings allow the wheels of </a:t>
            </a:r>
            <a:r>
              <a:rPr lang="en-US" dirty="0" smtClean="0"/>
              <a:t>a vehicle </a:t>
            </a:r>
            <a:r>
              <a:rPr lang="en-US" dirty="0"/>
              <a:t>to rotate and still support the weight of the entire vehicle</a:t>
            </a:r>
            <a:r>
              <a:rPr lang="en-US" dirty="0" smtClean="0"/>
              <a:t>.</a:t>
            </a:r>
          </a:p>
          <a:p>
            <a:r>
              <a:rPr lang="en-US" dirty="0" smtClean="0"/>
              <a:t>Ball Bearings</a:t>
            </a:r>
          </a:p>
          <a:p>
            <a:pPr lvl="1"/>
            <a:r>
              <a:rPr lang="en-US" dirty="0"/>
              <a:t>Ball bearings use hardened steel </a:t>
            </a:r>
            <a:r>
              <a:rPr lang="en-US" dirty="0" smtClean="0"/>
              <a:t>balls between </a:t>
            </a:r>
            <a:r>
              <a:rPr lang="en-US" dirty="0"/>
              <a:t>the inner and outer race to reduce friction</a:t>
            </a:r>
            <a:r>
              <a:rPr lang="en-US" dirty="0" smtClean="0"/>
              <a:t>.</a:t>
            </a:r>
          </a:p>
          <a:p>
            <a:pPr lvl="1"/>
            <a:r>
              <a:rPr lang="en-US" dirty="0"/>
              <a:t>While </a:t>
            </a:r>
            <a:r>
              <a:rPr lang="en-US" dirty="0" smtClean="0"/>
              <a:t>ball bearings </a:t>
            </a:r>
            <a:r>
              <a:rPr lang="en-US" dirty="0"/>
              <a:t>cannot support the same weight as roller bearings, </a:t>
            </a:r>
            <a:r>
              <a:rPr lang="en-US" dirty="0" smtClean="0"/>
              <a:t>there is </a:t>
            </a:r>
            <a:r>
              <a:rPr lang="en-US" dirty="0"/>
              <a:t>less friction in ball bearings and they generally operate at </a:t>
            </a:r>
            <a:r>
              <a:rPr lang="en-US" dirty="0" smtClean="0"/>
              <a:t>higher speeds</a:t>
            </a:r>
            <a:r>
              <a:rPr lang="en-US" dirty="0"/>
              <a:t>.</a:t>
            </a:r>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102.17 Notice the new blue grease has been forced through the bearing</a:t>
            </a:r>
            <a:endParaRPr lang="en-US" dirty="0"/>
          </a:p>
        </p:txBody>
      </p:sp>
      <p:pic>
        <p:nvPicPr>
          <p:cNvPr id="3" name="Picture 2" descr="A photo shows a technician holding a greased bearing, grease can be seen coming out of the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4401" y="1932876"/>
            <a:ext cx="5835199" cy="438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9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102.18 A commonly used hand-operated bearing packer</a:t>
            </a:r>
            <a:endParaRPr lang="en-US" dirty="0"/>
          </a:p>
        </p:txBody>
      </p:sp>
      <p:pic>
        <p:nvPicPr>
          <p:cNvPr id="3" name="Picture 2" descr="A photo shows a hand operated bearing packer being used by a technician to grease a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639759"/>
            <a:ext cx="6137962" cy="467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8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102.19 The wheel bearing is placed between two nylon cones and then a grease gun is used to inject grease into the center of the bearing</a:t>
            </a:r>
            <a:endParaRPr lang="en-US" dirty="0"/>
          </a:p>
        </p:txBody>
      </p:sp>
      <p:pic>
        <p:nvPicPr>
          <p:cNvPr id="3" name="Picture 2" descr="A photo shows a grease gun connected to the top of a plastic co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3636" y="1905000"/>
            <a:ext cx="5156727" cy="387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8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102.20 The wheel bearing adjustment procedure as specified for rear-wheel-drive vehicles. Always check service information for the specified procedure to follow</a:t>
            </a:r>
            <a:endParaRPr lang="en-US" dirty="0"/>
          </a:p>
        </p:txBody>
      </p:sp>
      <p:pic>
        <p:nvPicPr>
          <p:cNvPr id="3" name="Picture 2" descr="Two images are shown in the figure, in one the technician is turning the spindle nut using a wrench and in the other by hand.&#10;&#10;Five steps are mentioned alongside the images - &#10;&#10;Step 1 -  Hand spin the wheel.&#10;&#10;Step 2 – Tighten the nut to 12 pound feet or 16 Newton meters fully seat bearings – This overcomes any burrs on the threads.&#10;&#10;Step 3 -  Back off nut until just loose position.&#10;&#10;Step 4 – Hand “Snug-up” the nut.&#10;&#10;Step 5 – Loosen the nut until either hole in the spindle lines up with a slot in the nut then insert the cotter pin.&#10;&#10;A notice states -  Bend ends of cotter pin against nut, cut off extra length to prevent interference with dust cap.&#10;&#10;A note mentions that when the bearing is properly adjusted there will be from 0.001 to 0.005 inches or 0.03 to 0.13 millimeters end play or loosene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8149" y="1600200"/>
            <a:ext cx="2969252" cy="456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10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102.21 A properly secured wheel bearing adjust nut</a:t>
            </a:r>
            <a:endParaRPr lang="en-US" dirty="0"/>
          </a:p>
        </p:txBody>
      </p:sp>
      <p:pic>
        <p:nvPicPr>
          <p:cNvPr id="3" name="Picture 2" descr="A figure shows the position of the cotter pin and nut lock on a wheel hub. A plan view of these components is also shown with installation procedure of pull through and wrap tight for the cotter pin mentioned belo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0954" y="1464994"/>
            <a:ext cx="7222093" cy="475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46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SEALED BEARING REPLACEMENT</a:t>
            </a:r>
            <a:endParaRPr lang="en-US" dirty="0">
              <a:latin typeface="+mj-lt"/>
            </a:endParaRPr>
          </a:p>
        </p:txBody>
      </p:sp>
      <p:sp>
        <p:nvSpPr>
          <p:cNvPr id="3" name="Content Placeholder 2"/>
          <p:cNvSpPr>
            <a:spLocks noGrp="1"/>
          </p:cNvSpPr>
          <p:nvPr>
            <p:ph idx="1"/>
          </p:nvPr>
        </p:nvSpPr>
        <p:spPr/>
        <p:txBody>
          <a:bodyPr/>
          <a:lstStyle/>
          <a:p>
            <a:r>
              <a:rPr lang="en-US" dirty="0" smtClean="0"/>
              <a:t>Some front-wheel-drive vehicles </a:t>
            </a:r>
            <a:r>
              <a:rPr lang="en-US" dirty="0"/>
              <a:t>use a sealed bearing assembly that is bolted to the </a:t>
            </a:r>
            <a:r>
              <a:rPr lang="en-US" dirty="0" smtClean="0"/>
              <a:t>steering knuckle </a:t>
            </a:r>
            <a:r>
              <a:rPr lang="en-US" dirty="0"/>
              <a:t>and supports the drive </a:t>
            </a:r>
            <a:r>
              <a:rPr lang="en-US" dirty="0" smtClean="0"/>
              <a:t>axle.</a:t>
            </a:r>
          </a:p>
          <a:p>
            <a:r>
              <a:rPr lang="en-US" dirty="0"/>
              <a:t>Many front-wheel-drive vehicles use a bearing that must </a:t>
            </a:r>
            <a:r>
              <a:rPr lang="en-US" dirty="0" smtClean="0"/>
              <a:t>be pressed </a:t>
            </a:r>
            <a:r>
              <a:rPr lang="en-US" dirty="0"/>
              <a:t>off the steering knuckle</a:t>
            </a:r>
            <a:r>
              <a:rPr lang="en-US" dirty="0" smtClean="0"/>
              <a:t>.</a:t>
            </a:r>
          </a:p>
          <a:p>
            <a:r>
              <a:rPr lang="en-US" dirty="0"/>
              <a:t>Special aftermarket tools </a:t>
            </a:r>
            <a:r>
              <a:rPr lang="en-US" dirty="0" smtClean="0"/>
              <a:t>are also </a:t>
            </a:r>
            <a:r>
              <a:rPr lang="en-US" dirty="0"/>
              <a:t>available to remove many of the bearings without </a:t>
            </a:r>
            <a:r>
              <a:rPr lang="en-US" dirty="0" smtClean="0"/>
              <a:t>removing the </a:t>
            </a:r>
            <a:r>
              <a:rPr lang="en-US" dirty="0"/>
              <a:t>knuckle from the vehicle.</a:t>
            </a:r>
            <a:endParaRPr lang="en-US" dirty="0"/>
          </a:p>
        </p:txBody>
      </p:sp>
    </p:spTree>
    <p:extLst>
      <p:ext uri="{BB962C8B-B14F-4D97-AF65-F5344CB8AC3E}">
        <p14:creationId xmlns:p14="http://schemas.microsoft.com/office/powerpoint/2010/main" val="209498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102.22 A rear wheel sealed bearing hub assembly</a:t>
            </a:r>
            <a:endParaRPr lang="en-US" dirty="0"/>
          </a:p>
        </p:txBody>
      </p:sp>
      <p:pic>
        <p:nvPicPr>
          <p:cNvPr id="3" name="Picture 2" descr="The splash shield is to the extreme left, it is a C - shaped component mounted to the left of the knuckle. The brake caliper is also mounted radially onto the knuckle. The bearing and hub assembly is axially aligned with the knuckle is mounted to the right. The rotor is mounted onto the hub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627408"/>
            <a:ext cx="6857180" cy="458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7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102.23 Removing the drive axle shaft hub nut. This nut is usually very tight and the drift (tapered) punch wedged into the cooling fins of the brake rotor keeps the hub from revolving when the nut is loosened. Never use an air impact wrench to loosen or tighten the drive axle shaft nut because the hammering action will damage the bearings</a:t>
            </a:r>
            <a:endParaRPr lang="en-US" sz="1800" dirty="0"/>
          </a:p>
        </p:txBody>
      </p:sp>
      <p:pic>
        <p:nvPicPr>
          <p:cNvPr id="3" name="Picture 2" descr="A wheel hub can be seen with the rotor mounted on the right and knuckle to the left. A tapered drift punch is inserted between the caliper and cooling fins of the rotor. A six-point deep well socket wrench is used to turn the drive axle shaft hub nut which is located at the center of the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1137" y="2209800"/>
            <a:ext cx="3241726"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5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102.24 A special puller makes the job of removing the hub bearing from the knuckle easy without damaging any component</a:t>
            </a:r>
            <a:endParaRPr lang="en-US" dirty="0"/>
          </a:p>
        </p:txBody>
      </p:sp>
      <p:pic>
        <p:nvPicPr>
          <p:cNvPr id="3" name="Picture 2" descr="The figure to the left shows a bearing removal tool mounted on the outside of a knuckle. The figure to the right shows a bearing between the bearing installer and the knuckle, as it being install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3670" y="2209800"/>
            <a:ext cx="5711776" cy="385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5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REAR DRIVE AXLE CLASSIFICATIONS (1 OF 2)</a:t>
            </a:r>
            <a:endParaRPr lang="en-US" dirty="0">
              <a:latin typeface="+mj-lt"/>
            </a:endParaRPr>
          </a:p>
        </p:txBody>
      </p:sp>
      <p:sp>
        <p:nvSpPr>
          <p:cNvPr id="3" name="Content Placeholder 2"/>
          <p:cNvSpPr>
            <a:spLocks noGrp="1"/>
          </p:cNvSpPr>
          <p:nvPr>
            <p:ph idx="1"/>
          </p:nvPr>
        </p:nvSpPr>
        <p:spPr/>
        <p:txBody>
          <a:bodyPr/>
          <a:lstStyle/>
          <a:p>
            <a:r>
              <a:rPr lang="en-US" dirty="0" smtClean="0"/>
              <a:t>Full-Floating Axle</a:t>
            </a:r>
          </a:p>
          <a:p>
            <a:pPr lvl="1"/>
            <a:r>
              <a:rPr lang="en-US" dirty="0"/>
              <a:t>The wheel mounts onto the hub, and lug bolts or nuts </a:t>
            </a:r>
            <a:r>
              <a:rPr lang="en-US" dirty="0" smtClean="0"/>
              <a:t>retain it</a:t>
            </a:r>
            <a:r>
              <a:rPr lang="en-US" dirty="0"/>
              <a:t>. In this design, the axle shafts “float” in the axle housing </a:t>
            </a:r>
            <a:r>
              <a:rPr lang="en-US" dirty="0" smtClean="0"/>
              <a:t>and drive </a:t>
            </a:r>
            <a:r>
              <a:rPr lang="en-US" dirty="0"/>
              <a:t>the wheels without supporting their weight</a:t>
            </a:r>
            <a:r>
              <a:rPr lang="en-US" dirty="0" smtClean="0"/>
              <a:t>.</a:t>
            </a:r>
          </a:p>
          <a:p>
            <a:r>
              <a:rPr lang="en-US" dirty="0" smtClean="0"/>
              <a:t>Three-Quarter-Floating Axle</a:t>
            </a:r>
          </a:p>
          <a:p>
            <a:pPr lvl="1"/>
            <a:r>
              <a:rPr lang="en-US" dirty="0"/>
              <a:t>The bearings in </a:t>
            </a:r>
            <a:r>
              <a:rPr lang="en-US" dirty="0" smtClean="0"/>
              <a:t>a three-quarter-floating </a:t>
            </a:r>
            <a:r>
              <a:rPr lang="en-US" dirty="0"/>
              <a:t>axle are mounted and retained in the </a:t>
            </a:r>
            <a:r>
              <a:rPr lang="en-US" dirty="0" smtClean="0"/>
              <a:t>brake drum </a:t>
            </a:r>
            <a:r>
              <a:rPr lang="en-US" dirty="0"/>
              <a:t>or rotor hub, which mounts onto the axle housing.</a:t>
            </a:r>
            <a:endParaRPr lang="en-US" dirty="0"/>
          </a:p>
        </p:txBody>
      </p:sp>
    </p:spTree>
    <p:extLst>
      <p:ext uri="{BB962C8B-B14F-4D97-AF65-F5344CB8AC3E}">
        <p14:creationId xmlns:p14="http://schemas.microsoft.com/office/powerpoint/2010/main" val="300523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ANTIFRICTION </a:t>
            </a:r>
            <a:r>
              <a:rPr lang="en-US" dirty="0" smtClean="0">
                <a:latin typeface="+mj-lt"/>
              </a:rPr>
              <a:t>BEARINGS (2 OF 3)</a:t>
            </a:r>
            <a:endParaRPr lang="en-US" dirty="0">
              <a:latin typeface="+mj-lt"/>
            </a:endParaRPr>
          </a:p>
        </p:txBody>
      </p:sp>
      <p:sp>
        <p:nvSpPr>
          <p:cNvPr id="3" name="Content Placeholder 2"/>
          <p:cNvSpPr>
            <a:spLocks noGrp="1"/>
          </p:cNvSpPr>
          <p:nvPr>
            <p:ph idx="1"/>
          </p:nvPr>
        </p:nvSpPr>
        <p:spPr/>
        <p:txBody>
          <a:bodyPr/>
          <a:lstStyle/>
          <a:p>
            <a:r>
              <a:rPr lang="en-US" dirty="0" smtClean="0"/>
              <a:t>Roller Bearings</a:t>
            </a:r>
          </a:p>
          <a:p>
            <a:pPr lvl="1"/>
            <a:r>
              <a:rPr lang="en-US" dirty="0"/>
              <a:t>Roller bearings use rollers between </a:t>
            </a:r>
            <a:r>
              <a:rPr lang="en-US" dirty="0" smtClean="0"/>
              <a:t>the inner </a:t>
            </a:r>
            <a:r>
              <a:rPr lang="en-US" dirty="0"/>
              <a:t>and outer race to reduce friction</a:t>
            </a:r>
            <a:r>
              <a:rPr lang="en-US" dirty="0" smtClean="0"/>
              <a:t>.</a:t>
            </a:r>
          </a:p>
          <a:p>
            <a:pPr lvl="1"/>
            <a:r>
              <a:rPr lang="en-US" dirty="0"/>
              <a:t>A roller bearing having </a:t>
            </a:r>
            <a:r>
              <a:rPr lang="en-US" dirty="0" smtClean="0"/>
              <a:t>a greater </a:t>
            </a:r>
            <a:r>
              <a:rPr lang="en-US" dirty="0"/>
              <a:t>(longer) contact area can support heavier loads than a </a:t>
            </a:r>
            <a:r>
              <a:rPr lang="en-US" dirty="0" smtClean="0"/>
              <a:t>ball  bearing.</a:t>
            </a:r>
          </a:p>
          <a:p>
            <a:r>
              <a:rPr lang="en-US" dirty="0" smtClean="0"/>
              <a:t>Tapered Roller Bearing</a:t>
            </a:r>
          </a:p>
          <a:p>
            <a:pPr lvl="1"/>
            <a:r>
              <a:rPr lang="en-US" dirty="0"/>
              <a:t>By </a:t>
            </a:r>
            <a:r>
              <a:rPr lang="en-US" dirty="0" smtClean="0"/>
              <a:t>design, this </a:t>
            </a:r>
            <a:r>
              <a:rPr lang="en-US" dirty="0"/>
              <a:t>type of bearing can withstand radial loads (up and down) </a:t>
            </a:r>
            <a:r>
              <a:rPr lang="en-US" dirty="0" smtClean="0"/>
              <a:t>as well </a:t>
            </a:r>
            <a:r>
              <a:rPr lang="en-US" dirty="0"/>
              <a:t>as axial loads (thrust) in one direction.</a:t>
            </a:r>
          </a:p>
        </p:txBody>
      </p:sp>
    </p:spTree>
    <p:extLst>
      <p:ext uri="{BB962C8B-B14F-4D97-AF65-F5344CB8AC3E}">
        <p14:creationId xmlns:p14="http://schemas.microsoft.com/office/powerpoint/2010/main" val="426893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REAR DRIVE AXLE </a:t>
            </a:r>
            <a:r>
              <a:rPr lang="en-US" dirty="0" smtClean="0">
                <a:latin typeface="+mj-lt"/>
              </a:rPr>
              <a:t>CLASSIFICATIONS (2 OF 2)</a:t>
            </a:r>
            <a:endParaRPr lang="en-US" dirty="0">
              <a:latin typeface="+mj-lt"/>
            </a:endParaRPr>
          </a:p>
        </p:txBody>
      </p:sp>
      <p:sp>
        <p:nvSpPr>
          <p:cNvPr id="3" name="Content Placeholder 2"/>
          <p:cNvSpPr>
            <a:spLocks noGrp="1"/>
          </p:cNvSpPr>
          <p:nvPr>
            <p:ph idx="1"/>
          </p:nvPr>
        </p:nvSpPr>
        <p:spPr/>
        <p:txBody>
          <a:bodyPr/>
          <a:lstStyle/>
          <a:p>
            <a:r>
              <a:rPr lang="en-US" dirty="0" smtClean="0"/>
              <a:t>Semi-Floating Axle</a:t>
            </a:r>
          </a:p>
          <a:p>
            <a:pPr lvl="1"/>
            <a:r>
              <a:rPr lang="en-US" dirty="0"/>
              <a:t>The wheel bearings in a </a:t>
            </a:r>
            <a:r>
              <a:rPr lang="en-US" dirty="0" smtClean="0"/>
              <a:t>semi-floating axle </a:t>
            </a:r>
            <a:r>
              <a:rPr lang="en-US" dirty="0"/>
              <a:t>either press onto the axle shaft or are installed in the outer </a:t>
            </a:r>
            <a:r>
              <a:rPr lang="en-US" dirty="0" smtClean="0"/>
              <a:t>end of </a:t>
            </a:r>
            <a:r>
              <a:rPr lang="en-US" dirty="0"/>
              <a:t>the axle housing</a:t>
            </a:r>
            <a:r>
              <a:rPr lang="en-US" dirty="0" smtClean="0"/>
              <a:t>.</a:t>
            </a:r>
          </a:p>
          <a:p>
            <a:pPr lvl="1"/>
            <a:r>
              <a:rPr lang="en-US" dirty="0"/>
              <a:t>The </a:t>
            </a:r>
            <a:r>
              <a:rPr lang="en-US" dirty="0" smtClean="0"/>
              <a:t>outboard end </a:t>
            </a:r>
            <a:r>
              <a:rPr lang="en-US" dirty="0"/>
              <a:t>of the shaft retains the wheel and transmits the weight of </a:t>
            </a:r>
            <a:r>
              <a:rPr lang="en-US" dirty="0" smtClean="0"/>
              <a:t>the wheel </a:t>
            </a:r>
            <a:r>
              <a:rPr lang="en-US" dirty="0"/>
              <a:t>to the housing.</a:t>
            </a:r>
            <a:endParaRPr lang="en-US" dirty="0"/>
          </a:p>
        </p:txBody>
      </p:sp>
    </p:spTree>
    <p:extLst>
      <p:ext uri="{BB962C8B-B14F-4D97-AF65-F5344CB8AC3E}">
        <p14:creationId xmlns:p14="http://schemas.microsoft.com/office/powerpoint/2010/main" val="101502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102.25 A typical full-floating rear axle assembly</a:t>
            </a:r>
            <a:endParaRPr lang="en-US" dirty="0"/>
          </a:p>
        </p:txBody>
      </p:sp>
      <p:pic>
        <p:nvPicPr>
          <p:cNvPr id="3" name="Picture 2" descr="A figure shows a full-floating rear axle assembly. The bearing retainer and adjustment nuts are to the left of the axle with the bearing in the middle and axle assembly to the right. The axle passes through the bearing without contac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2244520"/>
            <a:ext cx="8169672" cy="305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3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102.26 A three-quarter-floating rear axle</a:t>
            </a:r>
            <a:endParaRPr lang="en-US" dirty="0"/>
          </a:p>
        </p:txBody>
      </p:sp>
      <p:pic>
        <p:nvPicPr>
          <p:cNvPr id="3" name="Picture 2" descr="A figure shows the cross-section of a three-quarter floating axle with the wheel to the left and the axle extending out of the differential on the right. The wheel bearing can be seen mounted outside the axle housing."/>
          <p:cNvPicPr>
            <a:picLocks noChangeAspect="1" noChangeArrowheads="1"/>
          </p:cNvPicPr>
          <p:nvPr/>
        </p:nvPicPr>
        <p:blipFill rotWithShape="1">
          <a:blip r:embed="rId2">
            <a:extLst>
              <a:ext uri="{28A0092B-C50C-407E-A947-70E740481C1C}">
                <a14:useLocalDpi xmlns:a14="http://schemas.microsoft.com/office/drawing/2010/main" val="0"/>
              </a:ext>
            </a:extLst>
          </a:blip>
          <a:srcRect t="3365" b="4758"/>
          <a:stretch/>
        </p:blipFill>
        <p:spPr bwMode="auto">
          <a:xfrm>
            <a:off x="1629042" y="1600207"/>
            <a:ext cx="5885916" cy="468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1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102.27 A semi-floating rear axle housing is the most commonly used in light rear-wheel-drive vehicles</a:t>
            </a:r>
            <a:endParaRPr lang="en-US" dirty="0"/>
          </a:p>
        </p:txBody>
      </p:sp>
      <p:pic>
        <p:nvPicPr>
          <p:cNvPr id="3" name="Picture 2" descr="A figure shows the cross section of a semi-floating axle with the wheel to the left and axle extending out of the differential on the right. The wheel bearing can be seen mounted inside the axl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9462" y="2133600"/>
            <a:ext cx="5045077" cy="387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3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REAR AXLE BEARING AND SEAL REPLACEMENT (1 OF 2)</a:t>
            </a:r>
            <a:endParaRPr lang="en-US" dirty="0">
              <a:latin typeface="+mj-lt"/>
            </a:endParaRPr>
          </a:p>
        </p:txBody>
      </p:sp>
      <p:sp>
        <p:nvSpPr>
          <p:cNvPr id="3" name="Content Placeholder 2"/>
          <p:cNvSpPr>
            <a:spLocks noGrp="1"/>
          </p:cNvSpPr>
          <p:nvPr>
            <p:ph idx="1"/>
          </p:nvPr>
        </p:nvSpPr>
        <p:spPr/>
        <p:txBody>
          <a:bodyPr/>
          <a:lstStyle/>
          <a:p>
            <a:r>
              <a:rPr lang="en-US" dirty="0"/>
              <a:t>The rear axle must be removed from the vehicle to </a:t>
            </a:r>
            <a:r>
              <a:rPr lang="en-US" dirty="0" smtClean="0"/>
              <a:t>replace the </a:t>
            </a:r>
            <a:r>
              <a:rPr lang="en-US" dirty="0"/>
              <a:t>rear axle bearing</a:t>
            </a:r>
            <a:r>
              <a:rPr lang="en-US" dirty="0" smtClean="0"/>
              <a:t>.</a:t>
            </a:r>
          </a:p>
          <a:p>
            <a:r>
              <a:rPr lang="en-US" dirty="0"/>
              <a:t>There are two basic types of axle </a:t>
            </a:r>
            <a:r>
              <a:rPr lang="en-US" dirty="0" smtClean="0"/>
              <a:t>retaining methods:</a:t>
            </a:r>
          </a:p>
          <a:p>
            <a:pPr lvl="1"/>
            <a:r>
              <a:rPr lang="en-US" dirty="0"/>
              <a:t>Retainer </a:t>
            </a:r>
            <a:r>
              <a:rPr lang="en-US" dirty="0" smtClean="0"/>
              <a:t>plate-type</a:t>
            </a:r>
          </a:p>
          <a:p>
            <a:pPr lvl="1"/>
            <a:r>
              <a:rPr lang="en-US" dirty="0"/>
              <a:t>C-lock</a:t>
            </a:r>
            <a:endParaRPr lang="en-US" dirty="0"/>
          </a:p>
        </p:txBody>
      </p:sp>
    </p:spTree>
    <p:extLst>
      <p:ext uri="{BB962C8B-B14F-4D97-AF65-F5344CB8AC3E}">
        <p14:creationId xmlns:p14="http://schemas.microsoft.com/office/powerpoint/2010/main" val="346935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REAR AXLE BEARING AND SEAL </a:t>
            </a:r>
            <a:r>
              <a:rPr lang="en-US" dirty="0" smtClean="0">
                <a:latin typeface="+mj-lt"/>
              </a:rPr>
              <a:t>REPLACEMENT (2 OF 2)</a:t>
            </a:r>
            <a:endParaRPr lang="en-US" dirty="0">
              <a:latin typeface="+mj-lt"/>
            </a:endParaRPr>
          </a:p>
        </p:txBody>
      </p:sp>
      <p:sp>
        <p:nvSpPr>
          <p:cNvPr id="3" name="Content Placeholder 2"/>
          <p:cNvSpPr>
            <a:spLocks noGrp="1"/>
          </p:cNvSpPr>
          <p:nvPr>
            <p:ph idx="1"/>
          </p:nvPr>
        </p:nvSpPr>
        <p:spPr/>
        <p:txBody>
          <a:bodyPr/>
          <a:lstStyle/>
          <a:p>
            <a:r>
              <a:rPr lang="en-US" dirty="0" smtClean="0"/>
              <a:t>Retainer-Plate Type Rear Axles</a:t>
            </a:r>
          </a:p>
          <a:p>
            <a:pPr lvl="1"/>
            <a:r>
              <a:rPr lang="en-US" dirty="0"/>
              <a:t>The retainer </a:t>
            </a:r>
            <a:r>
              <a:rPr lang="en-US" dirty="0" smtClean="0"/>
              <a:t>plate type rear </a:t>
            </a:r>
            <a:r>
              <a:rPr lang="en-US" dirty="0"/>
              <a:t>axle uses four fasteners that retain the axle in the </a:t>
            </a:r>
            <a:r>
              <a:rPr lang="en-US" dirty="0" smtClean="0"/>
              <a:t>axle housing</a:t>
            </a:r>
            <a:r>
              <a:rPr lang="en-US" dirty="0"/>
              <a:t>. To remove the axle shaft and the rear axle bearing </a:t>
            </a:r>
            <a:r>
              <a:rPr lang="en-US" dirty="0" smtClean="0"/>
              <a:t>and seal</a:t>
            </a:r>
            <a:r>
              <a:rPr lang="en-US" dirty="0"/>
              <a:t>, the retainer bolts or nuts must be removed</a:t>
            </a:r>
            <a:r>
              <a:rPr lang="en-US" dirty="0" smtClean="0"/>
              <a:t>.</a:t>
            </a:r>
          </a:p>
          <a:p>
            <a:r>
              <a:rPr lang="en-US" dirty="0" smtClean="0"/>
              <a:t>C-Lock Type Axles</a:t>
            </a:r>
          </a:p>
          <a:p>
            <a:pPr lvl="1"/>
            <a:r>
              <a:rPr lang="en-US" dirty="0"/>
              <a:t>The C-lock-type rear axle retaining method requires that </a:t>
            </a:r>
            <a:r>
              <a:rPr lang="en-US" dirty="0" smtClean="0"/>
              <a:t>the differential </a:t>
            </a:r>
            <a:r>
              <a:rPr lang="en-US" dirty="0"/>
              <a:t>cover plate be removed. After removal of the </a:t>
            </a:r>
            <a:r>
              <a:rPr lang="en-US" dirty="0" smtClean="0"/>
              <a:t>cover, the </a:t>
            </a:r>
            <a:r>
              <a:rPr lang="en-US" dirty="0"/>
              <a:t>differential pinion shaft has to be removed before the </a:t>
            </a:r>
            <a:r>
              <a:rPr lang="en-US" dirty="0" smtClean="0"/>
              <a:t>C-lock that </a:t>
            </a:r>
            <a:r>
              <a:rPr lang="en-US" dirty="0"/>
              <a:t>retains the axle can be </a:t>
            </a:r>
            <a:r>
              <a:rPr lang="en-US" dirty="0" smtClean="0"/>
              <a:t>removed.</a:t>
            </a:r>
            <a:endParaRPr lang="en-US" dirty="0"/>
          </a:p>
        </p:txBody>
      </p:sp>
    </p:spTree>
    <p:extLst>
      <p:ext uri="{BB962C8B-B14F-4D97-AF65-F5344CB8AC3E}">
        <p14:creationId xmlns:p14="http://schemas.microsoft.com/office/powerpoint/2010/main" val="267556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102.28 A retainer plate-type rear axle bearing. Access to the fasteners is through a hole in the axle flange</a:t>
            </a:r>
            <a:endParaRPr lang="en-US" dirty="0"/>
          </a:p>
        </p:txBody>
      </p:sp>
      <p:pic>
        <p:nvPicPr>
          <p:cNvPr id="3" name="Picture 2" descr="The figure shows the following:&#10;To the left the hub can be seen with the mounted wheel studs. The axle shaft extends to the right into the axle housing. The axle bearing is mounted within the axle housing with a retainer plate to the left just outside the axle housing and a bearing retainer to the right. Further to the of the bearing retainer is a grease seal. The brake backing plate can be seen mounted below the axl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6983" y="1806627"/>
            <a:ext cx="4470035" cy="45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19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102.29 A slide-hammer-type axle puller can be used to remove an axle</a:t>
            </a:r>
            <a:endParaRPr lang="en-US" dirty="0"/>
          </a:p>
        </p:txBody>
      </p:sp>
      <p:pic>
        <p:nvPicPr>
          <p:cNvPr id="3" name="Picture 2" descr="A photo shows a technician using a slide hammer type axle puller to remove an 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5920" y="1882478"/>
            <a:ext cx="585216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10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924050"/>
            <a:ext cx="58769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70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87" y="304800"/>
            <a:ext cx="8229600" cy="1097280"/>
          </a:xfrm>
        </p:spPr>
        <p:txBody>
          <a:bodyPr/>
          <a:lstStyle/>
          <a:p>
            <a:r>
              <a:rPr lang="en-US" sz="1800" dirty="0">
                <a:latin typeface="Arial (Headings)"/>
              </a:rPr>
              <a:t>Figure 102.30 To remove the axle from this vehicle equipped with a retainer-plate rear axle, the brake drum was placed back onto the axle studs backward so that the drum itself can be used as a slide hammer to pull the axle out of the axle housing. A couple of pulls and the rear axle is pulled out of the axle housing</a:t>
            </a:r>
            <a:endParaRPr lang="en-US" sz="1800" dirty="0"/>
          </a:p>
        </p:txBody>
      </p:sp>
      <p:pic>
        <p:nvPicPr>
          <p:cNvPr id="3" name="Picture 2" descr="A photo shows a brake drum mounted backwards onto an axle. A technician is using the drum to pull the axle out of the axl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4179" y="2133600"/>
            <a:ext cx="4862416" cy="364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64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ANTIFRICTION </a:t>
            </a:r>
            <a:r>
              <a:rPr lang="en-US" dirty="0" smtClean="0">
                <a:latin typeface="+mj-lt"/>
              </a:rPr>
              <a:t>BEARINGS (3 OF 3)</a:t>
            </a:r>
            <a:endParaRPr lang="en-US" dirty="0">
              <a:latin typeface="+mj-lt"/>
            </a:endParaRPr>
          </a:p>
        </p:txBody>
      </p:sp>
      <p:sp>
        <p:nvSpPr>
          <p:cNvPr id="3" name="Content Placeholder 2"/>
          <p:cNvSpPr>
            <a:spLocks noGrp="1"/>
          </p:cNvSpPr>
          <p:nvPr>
            <p:ph idx="1"/>
          </p:nvPr>
        </p:nvSpPr>
        <p:spPr/>
        <p:txBody>
          <a:bodyPr/>
          <a:lstStyle/>
          <a:p>
            <a:r>
              <a:rPr lang="en-US" sz="2700" dirty="0" smtClean="0"/>
              <a:t>Inner and Outer Wheel Bearings</a:t>
            </a:r>
          </a:p>
          <a:p>
            <a:pPr lvl="1"/>
            <a:r>
              <a:rPr lang="en-US" sz="2300" dirty="0" smtClean="0"/>
              <a:t>Many vehicles use an inner and outer wheel bearing.</a:t>
            </a:r>
          </a:p>
          <a:p>
            <a:pPr lvl="1"/>
            <a:r>
              <a:rPr lang="en-US" sz="2300" dirty="0" smtClean="0"/>
              <a:t>The </a:t>
            </a:r>
            <a:r>
              <a:rPr lang="en-US" sz="2300" dirty="0"/>
              <a:t>inner wheel bearing is always the </a:t>
            </a:r>
            <a:r>
              <a:rPr lang="en-US" sz="2300" dirty="0" smtClean="0"/>
              <a:t>larger bearing </a:t>
            </a:r>
            <a:r>
              <a:rPr lang="en-US" sz="2300" dirty="0"/>
              <a:t>because it is designed to carry most of the vehicle </a:t>
            </a:r>
            <a:r>
              <a:rPr lang="en-US" sz="2300" dirty="0" smtClean="0"/>
              <a:t>weight and </a:t>
            </a:r>
            <a:r>
              <a:rPr lang="en-US" sz="2300" dirty="0"/>
              <a:t>transmit the weight to the suspension through to the spindle</a:t>
            </a:r>
            <a:r>
              <a:rPr lang="en-US" sz="2300" dirty="0" smtClean="0"/>
              <a:t>.</a:t>
            </a:r>
          </a:p>
          <a:p>
            <a:r>
              <a:rPr lang="en-US" sz="2700" dirty="0" smtClean="0"/>
              <a:t>Standard Bearing Sizes</a:t>
            </a:r>
          </a:p>
          <a:p>
            <a:pPr lvl="1"/>
            <a:r>
              <a:rPr lang="en-US" sz="2300" dirty="0" smtClean="0"/>
              <a:t>The standardization </a:t>
            </a:r>
            <a:r>
              <a:rPr lang="en-US" sz="2300" dirty="0"/>
              <a:t>of bearing sizes helps interchangeability</a:t>
            </a:r>
            <a:r>
              <a:rPr lang="en-US" sz="2300" dirty="0" smtClean="0"/>
              <a:t>.</a:t>
            </a:r>
          </a:p>
          <a:p>
            <a:r>
              <a:rPr lang="en-US" sz="2700" dirty="0" smtClean="0"/>
              <a:t>Sealed Front Wheel Drive Bearings</a:t>
            </a:r>
          </a:p>
          <a:p>
            <a:pPr lvl="1"/>
            <a:r>
              <a:rPr lang="en-US" sz="2300" dirty="0" smtClean="0"/>
              <a:t>A most common non-adjustable bearing.</a:t>
            </a:r>
            <a:endParaRPr lang="en-US" sz="2300" dirty="0"/>
          </a:p>
        </p:txBody>
      </p:sp>
    </p:spTree>
    <p:extLst>
      <p:ext uri="{BB962C8B-B14F-4D97-AF65-F5344CB8AC3E}">
        <p14:creationId xmlns:p14="http://schemas.microsoft.com/office/powerpoint/2010/main" val="92055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102.31 To remove the C-lock (clip), the lock bolt must be removed before the pinion shaft is taken out</a:t>
            </a:r>
            <a:endParaRPr lang="en-US" dirty="0"/>
          </a:p>
        </p:txBody>
      </p:sp>
      <p:pic>
        <p:nvPicPr>
          <p:cNvPr id="3" name="Picture 2" descr="A figure shows the internal assembly of a differential with the pinion shaft in the center. The lock bolt is to the right of the pinion shaft and mounted perpendicular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5781" y="1828800"/>
            <a:ext cx="4252436" cy="417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4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102.32 The axle must be pushed inward slightly to allow the C-lock to be removed. After the C-lock has been removed, the axle can be easily pulled out of the axle housing</a:t>
            </a:r>
            <a:endParaRPr lang="en-US" dirty="0"/>
          </a:p>
        </p:txBody>
      </p:sp>
      <p:pic>
        <p:nvPicPr>
          <p:cNvPr id="3" name="Picture 2" descr="A figure shows the internals of a differential with the pinion shaft removed. The axle shaft can be seen on the right with a c-lock mounted on it and offset slightly from the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1842" y="1981200"/>
            <a:ext cx="4120316" cy="424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92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102.33 Using a hydraulic press to press an axle bearing from the axle. When pressing a new bearing back onto the axle, pressure should only be on the inner bearing race to prevent damaging the bearing</a:t>
            </a:r>
            <a:endParaRPr lang="en-US" dirty="0"/>
          </a:p>
        </p:txBody>
      </p:sp>
      <p:pic>
        <p:nvPicPr>
          <p:cNvPr id="3" name="Picture 2" descr="The figure shows the following:&#10;The press ram is above the axle which is mounted such that the axle splines are to the top. The puller adapter is mounted on the press bed plate and is between the wheel hub and the bearing to be removed. As the press ram is pushed down the bearing slides along the axle and can be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4034" y="2133600"/>
            <a:ext cx="4075933" cy="391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4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102.34 Removing an axle seal using the axle shaft as the tool. While this procedure is done in some shops, the preferred and specified procedure is to use a seal puller</a:t>
            </a:r>
            <a:endParaRPr lang="en-US" dirty="0"/>
          </a:p>
        </p:txBody>
      </p:sp>
      <p:pic>
        <p:nvPicPr>
          <p:cNvPr id="3" name="Picture 2" descr="A photo shows an axle shaft being used to remove the axle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8305" y="2133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7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BEARING FAILURE ANALYSIS</a:t>
            </a:r>
            <a:endParaRPr lang="en-US" dirty="0">
              <a:latin typeface="+mj-lt"/>
            </a:endParaRPr>
          </a:p>
        </p:txBody>
      </p:sp>
      <p:sp>
        <p:nvSpPr>
          <p:cNvPr id="3" name="Content Placeholder 2"/>
          <p:cNvSpPr>
            <a:spLocks noGrp="1"/>
          </p:cNvSpPr>
          <p:nvPr>
            <p:ph idx="1"/>
          </p:nvPr>
        </p:nvSpPr>
        <p:spPr/>
        <p:txBody>
          <a:bodyPr/>
          <a:lstStyle/>
          <a:p>
            <a:r>
              <a:rPr lang="en-US" dirty="0"/>
              <a:t>A wheel bearing may also fail for reasons that include </a:t>
            </a:r>
            <a:r>
              <a:rPr lang="en-US" dirty="0" smtClean="0"/>
              <a:t>the following:</a:t>
            </a:r>
          </a:p>
          <a:p>
            <a:pPr lvl="1"/>
            <a:r>
              <a:rPr lang="en-US" dirty="0" smtClean="0"/>
              <a:t>Metal Fatigue</a:t>
            </a:r>
          </a:p>
          <a:p>
            <a:pPr lvl="1"/>
            <a:r>
              <a:rPr lang="en-US" dirty="0" smtClean="0"/>
              <a:t>Electrical Arcing</a:t>
            </a:r>
          </a:p>
          <a:p>
            <a:pPr lvl="1"/>
            <a:r>
              <a:rPr lang="en-US" dirty="0" smtClean="0"/>
              <a:t>Shock Loading</a:t>
            </a:r>
          </a:p>
          <a:p>
            <a:pPr lvl="1"/>
            <a:endParaRPr lang="en-US" dirty="0" smtClean="0"/>
          </a:p>
          <a:p>
            <a:pPr lvl="2"/>
            <a:endParaRPr lang="en-US" dirty="0"/>
          </a:p>
        </p:txBody>
      </p:sp>
    </p:spTree>
    <p:extLst>
      <p:ext uri="{BB962C8B-B14F-4D97-AF65-F5344CB8AC3E}">
        <p14:creationId xmlns:p14="http://schemas.microsoft.com/office/powerpoint/2010/main" val="102863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102.35 This bearing has a bent cage and must be replaced</a:t>
            </a:r>
            <a:endParaRPr lang="en-US" dirty="0"/>
          </a:p>
        </p:txBody>
      </p:sp>
      <p:pic>
        <p:nvPicPr>
          <p:cNvPr id="3" name="Picture 2" descr="A photo shows the plan view of a bearing with a dented outer cage. The part number and manufacturer’s name is visible on the side of the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1808" y="1505801"/>
            <a:ext cx="4800384" cy="479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36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809750"/>
            <a:ext cx="58483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102.36  To detect a possible defective wheel bearing, grasp the coil spring and then rotate the wheel. If there is roughness in the bearing, a vibration will be felt in the spring</a:t>
            </a:r>
            <a:endParaRPr lang="en-US" dirty="0"/>
          </a:p>
        </p:txBody>
      </p:sp>
      <p:pic>
        <p:nvPicPr>
          <p:cNvPr id="3" name="Picture 2" descr="A photo shows the coil spring of a suspension assembly next to the wheel r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9413" y="2043896"/>
            <a:ext cx="5225175" cy="425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89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495425"/>
            <a:ext cx="593407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102.37 A bearing/hub assembly that shows the </a:t>
            </a:r>
            <a:r>
              <a:rPr lang="en-US" sz="2400" dirty="0" err="1">
                <a:latin typeface="Arial (Headings)"/>
              </a:rPr>
              <a:t>reluctor</a:t>
            </a:r>
            <a:r>
              <a:rPr lang="en-US" sz="2400" dirty="0">
                <a:latin typeface="Arial (Headings)"/>
              </a:rPr>
              <a:t> (tone wheel) teeth used by the wheel speed sensor</a:t>
            </a:r>
            <a:endParaRPr lang="en-US" dirty="0"/>
          </a:p>
        </p:txBody>
      </p:sp>
      <p:pic>
        <p:nvPicPr>
          <p:cNvPr id="3" name="Picture 2" descr="A photo shows a wheel hub assembly with splines for the axle in the center. The reluctor teeth used by the wheel speed sensor are concentric to the axle and mounted just outside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5279" y="2057400"/>
            <a:ext cx="4913059" cy="388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2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102.1 Rolling contact bearings include (left to right) ball, roller, needle, and tapered </a:t>
            </a:r>
            <a:r>
              <a:rPr lang="en-US" sz="2400" dirty="0" smtClean="0">
                <a:latin typeface="Arial (Headings)"/>
              </a:rPr>
              <a:t>roller.</a:t>
            </a:r>
            <a:endParaRPr lang="en-US" sz="2400" dirty="0"/>
          </a:p>
        </p:txBody>
      </p:sp>
      <p:pic>
        <p:nvPicPr>
          <p:cNvPr id="5" name="Picture 2" descr="A photo shows four rolling contact bearings, ball, roller, needle, and tapered roll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652" y="2590800"/>
            <a:ext cx="8008697" cy="257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mj-lt"/>
              </a:rPr>
              <a:t>REAR AXLE BEARING SERVICE</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757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a:t>
            </a:r>
            <a:r>
              <a:rPr lang="en-US" sz="2400" dirty="0" smtClean="0">
                <a:latin typeface="+mj-lt"/>
              </a:rPr>
              <a:t>.</a:t>
            </a:r>
            <a:r>
              <a:rPr lang="en-US" sz="2400" b="0" dirty="0">
                <a:latin typeface="+mj-lt"/>
              </a:rPr>
              <a:t> After safely hoisting the vehicle, remove the rear </a:t>
            </a:r>
            <a:r>
              <a:rPr lang="en-US" sz="2400" b="0" dirty="0" smtClean="0">
                <a:latin typeface="+mj-lt"/>
              </a:rPr>
              <a:t>wheels and </a:t>
            </a:r>
            <a:r>
              <a:rPr lang="en-US" sz="2400" b="0" dirty="0">
                <a:latin typeface="+mj-lt"/>
              </a:rPr>
              <a:t>brake drums.</a:t>
            </a:r>
            <a:endParaRPr lang="en-US" sz="2400" dirty="0">
              <a:latin typeface="+mj-lt"/>
            </a:endParaRPr>
          </a:p>
        </p:txBody>
      </p:sp>
      <p:pic>
        <p:nvPicPr>
          <p:cNvPr id="3" name="Picture 2" descr="A photo shows an exposed wheel hub after removal of the brak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473723"/>
            <a:ext cx="6938772" cy="460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12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a:t>
            </a:r>
            <a:r>
              <a:rPr lang="en-US" sz="2400" dirty="0" smtClean="0">
                <a:latin typeface="+mj-lt"/>
              </a:rPr>
              <a:t>.</a:t>
            </a:r>
            <a:r>
              <a:rPr lang="en-US" sz="2400" b="0" dirty="0">
                <a:latin typeface="+mj-lt"/>
              </a:rPr>
              <a:t> Remove the rear differential cover and inspect the </a:t>
            </a:r>
            <a:r>
              <a:rPr lang="en-US" sz="2400" b="0" dirty="0" smtClean="0">
                <a:latin typeface="+mj-lt"/>
              </a:rPr>
              <a:t>magnet for </a:t>
            </a:r>
            <a:r>
              <a:rPr lang="en-US" sz="2400" b="0" dirty="0">
                <a:latin typeface="+mj-lt"/>
              </a:rPr>
              <a:t>metal particles that would indicate serious wear </a:t>
            </a:r>
            <a:r>
              <a:rPr lang="en-US" sz="2400" b="0" dirty="0" smtClean="0">
                <a:latin typeface="+mj-lt"/>
              </a:rPr>
              <a:t>or damage</a:t>
            </a:r>
            <a:r>
              <a:rPr lang="en-US" sz="2400" b="0" dirty="0">
                <a:latin typeface="+mj-lt"/>
              </a:rPr>
              <a:t>.</a:t>
            </a:r>
            <a:endParaRPr lang="en-US" sz="2400" dirty="0">
              <a:latin typeface="+mj-lt"/>
            </a:endParaRPr>
          </a:p>
        </p:txBody>
      </p:sp>
      <p:pic>
        <p:nvPicPr>
          <p:cNvPr id="3" name="Picture 2" descr="A photo shows the magnet inside a differential cover with metal residue attach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490353"/>
            <a:ext cx="6943725" cy="46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00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a:t>
            </a:r>
            <a:r>
              <a:rPr lang="en-US" sz="2400" dirty="0" smtClean="0">
                <a:latin typeface="+mj-lt"/>
              </a:rPr>
              <a:t>.</a:t>
            </a:r>
            <a:r>
              <a:rPr lang="en-US" sz="2400" b="0" dirty="0">
                <a:latin typeface="+mj-lt"/>
              </a:rPr>
              <a:t> Remove the retaining bolt and allow the pinion shaft </a:t>
            </a:r>
            <a:r>
              <a:rPr lang="en-US" sz="2400" b="0" dirty="0" smtClean="0">
                <a:latin typeface="+mj-lt"/>
              </a:rPr>
              <a:t>to be </a:t>
            </a:r>
            <a:r>
              <a:rPr lang="en-US" sz="2400" b="0" dirty="0">
                <a:latin typeface="+mj-lt"/>
              </a:rPr>
              <a:t>removed.</a:t>
            </a:r>
            <a:endParaRPr lang="en-US" sz="2400" dirty="0">
              <a:latin typeface="+mj-lt"/>
            </a:endParaRPr>
          </a:p>
        </p:txBody>
      </p:sp>
      <p:pic>
        <p:nvPicPr>
          <p:cNvPr id="3" name="Picture 2" descr="A photo shows a technician removing the retaining bolt from a different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600200"/>
            <a:ext cx="6867525" cy="455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3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4</a:t>
            </a:r>
            <a:r>
              <a:rPr lang="en-US" sz="2400" dirty="0" smtClean="0">
                <a:latin typeface="+mj-lt"/>
              </a:rPr>
              <a:t>.</a:t>
            </a:r>
            <a:r>
              <a:rPr lang="en-US" sz="2400" b="0" dirty="0">
                <a:latin typeface="+mj-lt"/>
              </a:rPr>
              <a:t> Push the axle inward toward the center of the vehicle </a:t>
            </a:r>
            <a:r>
              <a:rPr lang="en-US" sz="2400" b="0" dirty="0" smtClean="0">
                <a:latin typeface="+mj-lt"/>
              </a:rPr>
              <a:t>to free </a:t>
            </a:r>
            <a:r>
              <a:rPr lang="en-US" sz="2400" b="0" dirty="0">
                <a:latin typeface="+mj-lt"/>
              </a:rPr>
              <a:t>the axle clip.</a:t>
            </a:r>
            <a:endParaRPr lang="en-US" sz="2400" dirty="0">
              <a:latin typeface="+mj-lt"/>
            </a:endParaRPr>
          </a:p>
        </p:txBody>
      </p:sp>
      <p:pic>
        <p:nvPicPr>
          <p:cNvPr id="3" name="Picture 2" descr="A photo shows a differential with the retaining bolt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7673" y="1600200"/>
            <a:ext cx="7019925"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5</a:t>
            </a:r>
            <a:r>
              <a:rPr lang="en-US" sz="2400" dirty="0" smtClean="0">
                <a:latin typeface="+mj-lt"/>
              </a:rPr>
              <a:t>.</a:t>
            </a:r>
            <a:r>
              <a:rPr lang="en-US" sz="2400" b="0" dirty="0">
                <a:latin typeface="+mj-lt"/>
              </a:rPr>
              <a:t> After removing the clip, the axle can then be </a:t>
            </a:r>
            <a:r>
              <a:rPr lang="en-US" sz="2400" b="0" dirty="0" smtClean="0">
                <a:latin typeface="+mj-lt"/>
              </a:rPr>
              <a:t>removed. Note </a:t>
            </a:r>
            <a:r>
              <a:rPr lang="en-US" sz="2400" b="0" dirty="0">
                <a:latin typeface="+mj-lt"/>
              </a:rPr>
              <a:t>that the backing plate is wet, indicating that </a:t>
            </a:r>
            <a:r>
              <a:rPr lang="en-US" sz="2400" b="0" dirty="0" smtClean="0">
                <a:latin typeface="+mj-lt"/>
              </a:rPr>
              <a:t>the axle </a:t>
            </a:r>
            <a:r>
              <a:rPr lang="en-US" sz="2400" b="0" dirty="0">
                <a:latin typeface="+mj-lt"/>
              </a:rPr>
              <a:t>seal has been leaking.</a:t>
            </a:r>
            <a:endParaRPr lang="en-US" sz="2400" dirty="0">
              <a:latin typeface="+mj-lt"/>
            </a:endParaRPr>
          </a:p>
        </p:txBody>
      </p:sp>
      <p:pic>
        <p:nvPicPr>
          <p:cNvPr id="3" name="Picture 2" descr="A photo shows a wheel hub with the axle removed, the exposed back plate is wet with 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528046"/>
            <a:ext cx="6867525" cy="455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5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6</a:t>
            </a:r>
            <a:r>
              <a:rPr lang="en-US" sz="2400" dirty="0" smtClean="0">
                <a:latin typeface="+mj-lt"/>
              </a:rPr>
              <a:t>.</a:t>
            </a:r>
            <a:r>
              <a:rPr lang="en-US" sz="2400" b="0" dirty="0">
                <a:latin typeface="+mj-lt"/>
              </a:rPr>
              <a:t> A seal removal tool being used to remove the axle seal.</a:t>
            </a:r>
            <a:endParaRPr lang="en-US" sz="2400" dirty="0">
              <a:latin typeface="+mj-lt"/>
            </a:endParaRPr>
          </a:p>
        </p:txBody>
      </p:sp>
      <p:pic>
        <p:nvPicPr>
          <p:cNvPr id="3" name="Picture 2" descr="A photo shows a seal removal tool being used to remove an axle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458666"/>
            <a:ext cx="6943725" cy="46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7</a:t>
            </a:r>
            <a:r>
              <a:rPr lang="en-US" sz="2400" dirty="0" smtClean="0">
                <a:latin typeface="+mj-lt"/>
              </a:rPr>
              <a:t>.</a:t>
            </a:r>
            <a:r>
              <a:rPr lang="en-US" sz="2400" b="0" dirty="0">
                <a:latin typeface="+mj-lt"/>
              </a:rPr>
              <a:t> If a retainer-type axle is being serviced, the bearing </a:t>
            </a:r>
            <a:r>
              <a:rPr lang="en-US" sz="2400" b="0" dirty="0" smtClean="0">
                <a:latin typeface="+mj-lt"/>
              </a:rPr>
              <a:t>and seal </a:t>
            </a:r>
            <a:r>
              <a:rPr lang="en-US" sz="2400" b="0" dirty="0">
                <a:latin typeface="+mj-lt"/>
              </a:rPr>
              <a:t>need to be pressed off of the axle.</a:t>
            </a:r>
            <a:endParaRPr lang="en-US" sz="2400" dirty="0">
              <a:latin typeface="+mj-lt"/>
            </a:endParaRPr>
          </a:p>
        </p:txBody>
      </p:sp>
      <p:pic>
        <p:nvPicPr>
          <p:cNvPr id="3" name="Picture 2" descr="A photo shows the bearing and seal on an 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4655" y="1524000"/>
            <a:ext cx="7019925"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9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8</a:t>
            </a:r>
            <a:r>
              <a:rPr lang="en-US" sz="2400" dirty="0" smtClean="0">
                <a:latin typeface="+mj-lt"/>
              </a:rPr>
              <a:t>.</a:t>
            </a:r>
            <a:r>
              <a:rPr lang="en-US" sz="2400" b="0" dirty="0">
                <a:latin typeface="+mj-lt"/>
              </a:rPr>
              <a:t> After installing a new bearing and seal, insert the </a:t>
            </a:r>
            <a:r>
              <a:rPr lang="en-US" sz="2400" b="0" dirty="0" smtClean="0">
                <a:latin typeface="+mj-lt"/>
              </a:rPr>
              <a:t>axle and </a:t>
            </a:r>
            <a:r>
              <a:rPr lang="en-US" sz="2400" b="0" dirty="0">
                <a:latin typeface="+mj-lt"/>
              </a:rPr>
              <a:t>install the clip, then the pinion shaft.</a:t>
            </a:r>
            <a:endParaRPr lang="en-US" sz="2400" dirty="0">
              <a:latin typeface="+mj-lt"/>
            </a:endParaRPr>
          </a:p>
        </p:txBody>
      </p:sp>
      <p:pic>
        <p:nvPicPr>
          <p:cNvPr id="3" name="Picture 2" descr="A photo shows a technician inserting the pinion shaft into a different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40872"/>
            <a:ext cx="6867525" cy="455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1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9</a:t>
            </a:r>
            <a:r>
              <a:rPr lang="en-US" sz="2400" dirty="0" smtClean="0">
                <a:latin typeface="+mj-lt"/>
              </a:rPr>
              <a:t>.</a:t>
            </a:r>
            <a:r>
              <a:rPr lang="en-US" sz="2400" b="0" dirty="0">
                <a:latin typeface="+mj-lt"/>
              </a:rPr>
              <a:t> Clean the differential housing before installing </a:t>
            </a:r>
            <a:r>
              <a:rPr lang="en-US" sz="2400" b="0" dirty="0" smtClean="0">
                <a:latin typeface="+mj-lt"/>
              </a:rPr>
              <a:t>the cover </a:t>
            </a:r>
            <a:r>
              <a:rPr lang="en-US" sz="2400" b="0" dirty="0">
                <a:latin typeface="+mj-lt"/>
              </a:rPr>
              <a:t>gasket and cover. Refill the differential with </a:t>
            </a:r>
            <a:r>
              <a:rPr lang="en-US" sz="2400" b="0" dirty="0" smtClean="0">
                <a:latin typeface="+mj-lt"/>
              </a:rPr>
              <a:t>the specified </a:t>
            </a:r>
            <a:r>
              <a:rPr lang="en-US" sz="2400" b="0" dirty="0">
                <a:latin typeface="+mj-lt"/>
              </a:rPr>
              <a:t>fluid.</a:t>
            </a:r>
            <a:endParaRPr lang="en-US" sz="2400" dirty="0">
              <a:latin typeface="+mj-lt"/>
            </a:endParaRPr>
          </a:p>
        </p:txBody>
      </p:sp>
      <p:pic>
        <p:nvPicPr>
          <p:cNvPr id="3" name="Picture 2" descr="A photo shows a technician cleaning the differential housing with a brus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46153"/>
            <a:ext cx="6867525" cy="455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6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102.2 Ball bearing point contact</a:t>
            </a:r>
          </a:p>
        </p:txBody>
      </p:sp>
      <p:pic>
        <p:nvPicPr>
          <p:cNvPr id="6" name="Picture 2" descr="The sectional view shows each race has a rectangular cross section with an indentation on the inner side to hold the ball in place. The ball has a circular cross section with radius slightly lesser than that of the indentation resulting in two point contacts between the ball and the race, one at the top and one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514666"/>
            <a:ext cx="7795990" cy="47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102.3 Radial load is the vehicle weight pressing on the wheels. The thrust load occurs as the chassis components exert a side force during </a:t>
            </a:r>
            <a:r>
              <a:rPr lang="en-US" sz="2400" dirty="0" smtClean="0">
                <a:latin typeface="Arial (Headings)"/>
              </a:rPr>
              <a:t>cornering.</a:t>
            </a:r>
            <a:endParaRPr lang="en-US" sz="2400" dirty="0">
              <a:latin typeface="+mj-lt"/>
            </a:endParaRPr>
          </a:p>
        </p:txBody>
      </p:sp>
      <p:pic>
        <p:nvPicPr>
          <p:cNvPr id="4" name="Picture 2" descr="The figure shows a wheel hub and axle supported by a ball bearing. The wheel hub is to the left with the axle extending towards the right. A cross sectional view shows the position of the bearing. Thrust load acts from right to left along the axle, while radial load acts from the top dow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5893" y="2057400"/>
            <a:ext cx="5225410"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481</TotalTime>
  <Words>2321</Words>
  <Application>Microsoft Office PowerPoint</Application>
  <PresentationFormat>On-screen Show (4:3)</PresentationFormat>
  <Paragraphs>188</Paragraphs>
  <Slides>80</Slides>
  <Notes>0</Notes>
  <HiddenSlides>0</HiddenSlides>
  <MMClips>0</MMClips>
  <ScaleCrop>false</ScaleCrop>
  <HeadingPairs>
    <vt:vector size="4" baseType="variant">
      <vt:variant>
        <vt:lpstr>Theme</vt:lpstr>
      </vt:variant>
      <vt:variant>
        <vt:i4>6</vt:i4>
      </vt:variant>
      <vt:variant>
        <vt:lpstr>Slide Titles</vt:lpstr>
      </vt:variant>
      <vt:variant>
        <vt:i4>80</vt:i4>
      </vt:variant>
    </vt:vector>
  </HeadingPairs>
  <TitlesOfParts>
    <vt:vector size="8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ANTIFRICTION BEARINGS (1 OF 3)</vt:lpstr>
      <vt:lpstr>ANTIFRICTION BEARINGS (2 OF 3)</vt:lpstr>
      <vt:lpstr>ANTIFRICTION BEARINGS (3 OF 3)</vt:lpstr>
      <vt:lpstr>Figure 102.1 Rolling contact bearings include (left to right) ball, roller, needle, and tapered roller.</vt:lpstr>
      <vt:lpstr>Figure 102.2 Ball bearing point contact</vt:lpstr>
      <vt:lpstr>Figure 102.3 Radial load is the vehicle weight pressing on the wheels. The thrust load occurs as the chassis components exert a side force during cornering.</vt:lpstr>
      <vt:lpstr>Figure 102.4 Roller bearing line contact</vt:lpstr>
      <vt:lpstr>Figure 102.5 A tapered roller bearing will support a radial load and an axial load in only one direction.</vt:lpstr>
      <vt:lpstr>Figure 102.6 Many tapered roller bearings use a plastic cage to retain the rollers.</vt:lpstr>
      <vt:lpstr>Figure 102.7 Non-drive-wheel hub with inner and outer tapered roller bearings. By angling the inner and outer in opposite directions, axial (thrust) loads are supported in both directions.</vt:lpstr>
      <vt:lpstr>Figure 102.8 Sealed bearing and hub assemblies are used on the front and rear wheels of many vehicles. (a) A type using a double row of ball bearings.</vt:lpstr>
      <vt:lpstr>Figure 102.8 (b) A type using tapered roller bearings</vt:lpstr>
      <vt:lpstr>Figure 102.9 Sealed bearing and hub assemblies are serviced as a complete unit as shown. This hub assembly includes the wheel speed sensor.</vt:lpstr>
      <vt:lpstr>QUESTION 1: ?</vt:lpstr>
      <vt:lpstr>ANSWER 1:</vt:lpstr>
      <vt:lpstr>BEARING GREASES (1 OF 4)</vt:lpstr>
      <vt:lpstr>BEARING GREASES (2 OF 4)</vt:lpstr>
      <vt:lpstr>BEARING GREASES (3 OF 4)</vt:lpstr>
      <vt:lpstr>BEARING GREASES (4 OF 4)</vt:lpstr>
      <vt:lpstr>QUESTION 2: ?</vt:lpstr>
      <vt:lpstr>ANSWER 2:</vt:lpstr>
      <vt:lpstr>SEALS</vt:lpstr>
      <vt:lpstr>Figure 102.10 Typical lip seal with a garter spring</vt:lpstr>
      <vt:lpstr>Figure 102.11 A garter spring helps hold the sharp lip edge of the seal tight against the shaft.</vt:lpstr>
      <vt:lpstr>QUESTION 3: ?</vt:lpstr>
      <vt:lpstr>ANSWER 3:</vt:lpstr>
      <vt:lpstr>BEARING DIAGNOSIS (1 OF 2)</vt:lpstr>
      <vt:lpstr>BEARING DIAGNOSIS (2 OF 2)</vt:lpstr>
      <vt:lpstr>WHEEL BEARING SERVICE (1 OF 2)</vt:lpstr>
      <vt:lpstr>WHEEL BEARING SERVICE (2 OF 2)</vt:lpstr>
      <vt:lpstr>Figure 102.12 Removing the grease cap with grease cap pliers</vt:lpstr>
      <vt:lpstr>Figure 102.13 Using a seal puller to remove the grease seal</vt:lpstr>
      <vt:lpstr>Chart 102.1 Wheel bearing inspection chart. Replace the bearing if it has any of the faults shown.</vt:lpstr>
      <vt:lpstr>Figure 102.14 Cleaning a wheel bearing with a parts brush and solvent</vt:lpstr>
      <vt:lpstr>Figure 102.15 A wheel bearing race puller</vt:lpstr>
      <vt:lpstr>Figure 102.16 Installing a bearing race with a driver</vt:lpstr>
      <vt:lpstr>Figure 102.17 Notice the new blue grease has been forced through the bearing</vt:lpstr>
      <vt:lpstr>Figure 102.18 A commonly used hand-operated bearing packer</vt:lpstr>
      <vt:lpstr>Figure 102.19 The wheel bearing is placed between two nylon cones and then a grease gun is used to inject grease into the center of the bearing</vt:lpstr>
      <vt:lpstr>Figure 102.20 The wheel bearing adjustment procedure as specified for rear-wheel-drive vehicles. Always check service information for the specified procedure to follow</vt:lpstr>
      <vt:lpstr>Figure 102.21 A properly secured wheel bearing adjust nut</vt:lpstr>
      <vt:lpstr>SEALED BEARING REPLACEMENT</vt:lpstr>
      <vt:lpstr>Figure 102.22 A rear wheel sealed bearing hub assembly</vt:lpstr>
      <vt:lpstr>Figure 102.23 Removing the drive axle shaft hub nut. This nut is usually very tight and the drift (tapered) punch wedged into the cooling fins of the brake rotor keeps the hub from revolving when the nut is loosened. Never use an air impact wrench to loosen or tighten the drive axle shaft nut because the hammering action will damage the bearings</vt:lpstr>
      <vt:lpstr>Figure 102.24 A special puller makes the job of removing the hub bearing from the knuckle easy without damaging any component</vt:lpstr>
      <vt:lpstr>REAR DRIVE AXLE CLASSIFICATIONS (1 OF 2)</vt:lpstr>
      <vt:lpstr>REAR DRIVE AXLE CLASSIFICATIONS (2 OF 2)</vt:lpstr>
      <vt:lpstr>Figure 102.25 A typical full-floating rear axle assembly</vt:lpstr>
      <vt:lpstr>Figure 102.26 A three-quarter-floating rear axle</vt:lpstr>
      <vt:lpstr>Figure 102.27 A semi-floating rear axle housing is the most commonly used in light rear-wheel-drive vehicles</vt:lpstr>
      <vt:lpstr>REAR AXLE BEARING AND SEAL REPLACEMENT (1 OF 2)</vt:lpstr>
      <vt:lpstr>REAR AXLE BEARING AND SEAL REPLACEMENT (2 OF 2)</vt:lpstr>
      <vt:lpstr>Figure 102.28 A retainer plate-type rear axle bearing. Access to the fasteners is through a hole in the axle flange</vt:lpstr>
      <vt:lpstr>Figure 102.29 A slide-hammer-type axle puller can be used to remove an axle</vt:lpstr>
      <vt:lpstr>TECH TIP</vt:lpstr>
      <vt:lpstr>Figure 102.30 To remove the axle from this vehicle equipped with a retainer-plate rear axle, the brake drum was placed back onto the axle studs backward so that the drum itself can be used as a slide hammer to pull the axle out of the axle housing. A couple of pulls and the rear axle is pulled out of the axle housing</vt:lpstr>
      <vt:lpstr>Figure 102.31 To remove the C-lock (clip), the lock bolt must be removed before the pinion shaft is taken out</vt:lpstr>
      <vt:lpstr>Figure 102.32 The axle must be pushed inward slightly to allow the C-lock to be removed. After the C-lock has been removed, the axle can be easily pulled out of the axle housing</vt:lpstr>
      <vt:lpstr>Figure 102.33 Using a hydraulic press to press an axle bearing from the axle. When pressing a new bearing back onto the axle, pressure should only be on the inner bearing race to prevent damaging the bearing</vt:lpstr>
      <vt:lpstr>Figure 102.34 Removing an axle seal using the axle shaft as the tool. While this procedure is done in some shops, the preferred and specified procedure is to use a seal puller</vt:lpstr>
      <vt:lpstr>BEARING FAILURE ANALYSIS</vt:lpstr>
      <vt:lpstr>Figure 102.35 This bearing has a bent cage and must be replaced</vt:lpstr>
      <vt:lpstr>TECH TIP</vt:lpstr>
      <vt:lpstr>Figure 102.36  To detect a possible defective wheel bearing, grasp the coil spring and then rotate the wheel. If there is roughness in the bearing, a vibration will be felt in the spring</vt:lpstr>
      <vt:lpstr>Tech Tip </vt:lpstr>
      <vt:lpstr>Figure 102.37 A bearing/hub assembly that shows the reluctor (tone wheel) teeth used by the wheel speed sensor</vt:lpstr>
      <vt:lpstr>REAR AXLE BEARING SERVICE</vt:lpstr>
      <vt:lpstr>1. After safely hoisting the vehicle, remove the rear wheels and brake drums.</vt:lpstr>
      <vt:lpstr>2. Remove the rear differential cover and inspect the magnet for metal particles that would indicate serious wear or damage.</vt:lpstr>
      <vt:lpstr>3. Remove the retaining bolt and allow the pinion shaft to be removed.</vt:lpstr>
      <vt:lpstr>4. Push the axle inward toward the center of the vehicle to free the axle clip.</vt:lpstr>
      <vt:lpstr>5. After removing the clip, the axle can then be removed. Note that the backing plate is wet, indicating that the axle seal has been leaking.</vt:lpstr>
      <vt:lpstr>6. A seal removal tool being used to remove the axle seal.</vt:lpstr>
      <vt:lpstr>7. If a retainer-type axle is being serviced, the bearing and seal need to be pressed off of the axle.</vt:lpstr>
      <vt:lpstr>8. After installing a new bearing and seal, insert the axle and install the clip, then the pinion shaft.</vt:lpstr>
      <vt:lpstr>9. Clean the differential housing before installing the cover gasket and cover. Refill the differential with the specified fluid.</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102</dc:title>
  <dc:creator>Curt &amp; Tammy</dc:creator>
  <cp:lastModifiedBy>Curt &amp; Tammy</cp:lastModifiedBy>
  <cp:revision>56</cp:revision>
  <dcterms:created xsi:type="dcterms:W3CDTF">2018-09-25T19:30:15Z</dcterms:created>
  <dcterms:modified xsi:type="dcterms:W3CDTF">2019-07-02T19:34:00Z</dcterms:modified>
</cp:coreProperties>
</file>