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41" r:id="rId12"/>
    <p:sldId id="316" r:id="rId13"/>
    <p:sldId id="317" r:id="rId14"/>
    <p:sldId id="270" r:id="rId15"/>
    <p:sldId id="267" r:id="rId16"/>
    <p:sldId id="268" r:id="rId17"/>
    <p:sldId id="342" r:id="rId18"/>
    <p:sldId id="318" r:id="rId19"/>
    <p:sldId id="343" r:id="rId20"/>
    <p:sldId id="326" r:id="rId21"/>
    <p:sldId id="344" r:id="rId22"/>
    <p:sldId id="327" r:id="rId23"/>
    <p:sldId id="328" r:id="rId24"/>
    <p:sldId id="345" r:id="rId25"/>
    <p:sldId id="329" r:id="rId26"/>
    <p:sldId id="286" r:id="rId27"/>
    <p:sldId id="287" r:id="rId28"/>
    <p:sldId id="346" r:id="rId29"/>
    <p:sldId id="330" r:id="rId30"/>
    <p:sldId id="331" r:id="rId31"/>
    <p:sldId id="332" r:id="rId32"/>
    <p:sldId id="333" r:id="rId33"/>
    <p:sldId id="347" r:id="rId34"/>
    <p:sldId id="334" r:id="rId35"/>
    <p:sldId id="335" r:id="rId36"/>
    <p:sldId id="336" r:id="rId37"/>
    <p:sldId id="337" r:id="rId38"/>
    <p:sldId id="338" r:id="rId39"/>
    <p:sldId id="299" r:id="rId40"/>
    <p:sldId id="300" r:id="rId41"/>
    <p:sldId id="348" r:id="rId42"/>
    <p:sldId id="339" r:id="rId43"/>
    <p:sldId id="272" r:id="rId44"/>
    <p:sldId id="340" r:id="rId45"/>
    <p:sldId id="32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101</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Brake Bleeding Methods and Procedures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are methods for turning a frozen bleeder screw?</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pPr lvl="1"/>
            <a:r>
              <a:rPr lang="en-US" sz="4000" dirty="0">
                <a:solidFill>
                  <a:schemeClr val="tx2"/>
                </a:solidFill>
              </a:rPr>
              <a:t>Hit and tap </a:t>
            </a:r>
            <a:r>
              <a:rPr lang="en-US" sz="4000" dirty="0" smtClean="0">
                <a:solidFill>
                  <a:schemeClr val="tx2"/>
                </a:solidFill>
              </a:rPr>
              <a:t>method, Air </a:t>
            </a:r>
            <a:r>
              <a:rPr lang="en-US" sz="4000" dirty="0">
                <a:solidFill>
                  <a:schemeClr val="tx2"/>
                </a:solidFill>
              </a:rPr>
              <a:t>punch </a:t>
            </a:r>
            <a:r>
              <a:rPr lang="en-US" sz="4000" dirty="0" smtClean="0">
                <a:solidFill>
                  <a:schemeClr val="tx2"/>
                </a:solidFill>
              </a:rPr>
              <a:t>method, Heat </a:t>
            </a:r>
            <a:r>
              <a:rPr lang="en-US" sz="4000" dirty="0">
                <a:solidFill>
                  <a:schemeClr val="tx2"/>
                </a:solidFill>
              </a:rPr>
              <a:t>and tap </a:t>
            </a:r>
            <a:r>
              <a:rPr lang="en-US" sz="4000" dirty="0" smtClean="0">
                <a:solidFill>
                  <a:schemeClr val="tx2"/>
                </a:solidFill>
              </a:rPr>
              <a:t>method, and Wax method.</a:t>
            </a:r>
            <a:endParaRPr lang="en-US" sz="4000" dirty="0">
              <a:solidFill>
                <a:schemeClr val="tx2"/>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BLEEDING SEQUENCE</a:t>
            </a:r>
            <a:endParaRPr lang="en-US" dirty="0">
              <a:latin typeface="+mj-lt"/>
            </a:endParaRPr>
          </a:p>
        </p:txBody>
      </p:sp>
      <p:sp>
        <p:nvSpPr>
          <p:cNvPr id="3" name="Content Placeholder 2"/>
          <p:cNvSpPr>
            <a:spLocks noGrp="1"/>
          </p:cNvSpPr>
          <p:nvPr>
            <p:ph idx="1"/>
          </p:nvPr>
        </p:nvSpPr>
        <p:spPr/>
        <p:txBody>
          <a:bodyPr/>
          <a:lstStyle/>
          <a:p>
            <a:r>
              <a:rPr lang="en-US" dirty="0"/>
              <a:t>For most rear-wheel-drive vehicles equipped with a </a:t>
            </a:r>
            <a:r>
              <a:rPr lang="en-US" dirty="0" smtClean="0"/>
              <a:t>front/rear split </a:t>
            </a:r>
            <a:r>
              <a:rPr lang="en-US" dirty="0"/>
              <a:t>system, start the bleeding with the wheel farthest from the </a:t>
            </a:r>
            <a:r>
              <a:rPr lang="en-US" dirty="0" smtClean="0"/>
              <a:t>master cylinder </a:t>
            </a:r>
            <a:r>
              <a:rPr lang="en-US" dirty="0"/>
              <a:t>and work toward the </a:t>
            </a:r>
            <a:r>
              <a:rPr lang="en-US" dirty="0" smtClean="0"/>
              <a:t>closest.</a:t>
            </a:r>
          </a:p>
          <a:p>
            <a:r>
              <a:rPr lang="en-US" dirty="0"/>
              <a:t>For vehicles equipped with a diagonal split section or </a:t>
            </a:r>
            <a:r>
              <a:rPr lang="en-US" dirty="0" smtClean="0"/>
              <a:t>equipped with </a:t>
            </a:r>
            <a:r>
              <a:rPr lang="en-US" dirty="0"/>
              <a:t>ABS, follow the brake bleeding procedure </a:t>
            </a:r>
            <a:r>
              <a:rPr lang="en-US" dirty="0" smtClean="0"/>
              <a:t>recommended in the service </a:t>
            </a:r>
            <a:r>
              <a:rPr lang="en-US" dirty="0"/>
              <a:t>information for the vehicle.</a:t>
            </a:r>
            <a:endParaRPr lang="en-US" dirty="0"/>
          </a:p>
        </p:txBody>
      </p:sp>
    </p:spTree>
    <p:extLst>
      <p:ext uri="{BB962C8B-B14F-4D97-AF65-F5344CB8AC3E}">
        <p14:creationId xmlns:p14="http://schemas.microsoft.com/office/powerpoint/2010/main" val="3688092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101.5 Most vehicle manufacturers recommend  starting the brake bleeding process at the rear wheel farthest from the master cylinder</a:t>
            </a:r>
            <a:endParaRPr lang="en-US" dirty="0">
              <a:latin typeface="+mj-lt"/>
            </a:endParaRPr>
          </a:p>
        </p:txBody>
      </p:sp>
      <p:pic>
        <p:nvPicPr>
          <p:cNvPr id="6" name="Picture 2" descr="A photo shows the position of the bleeder valve on a wheel cylinder assembly. It is located at the top of the assembly with the brake line immediately below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3250" y="1905000"/>
            <a:ext cx="5477501" cy="4113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MANUAL BLEEDING</a:t>
            </a:r>
            <a:endParaRPr lang="en-US" dirty="0">
              <a:latin typeface="+mj-lt"/>
            </a:endParaRPr>
          </a:p>
        </p:txBody>
      </p:sp>
      <p:sp>
        <p:nvSpPr>
          <p:cNvPr id="3" name="Content Placeholder 2"/>
          <p:cNvSpPr>
            <a:spLocks noGrp="1"/>
          </p:cNvSpPr>
          <p:nvPr>
            <p:ph idx="1"/>
          </p:nvPr>
        </p:nvSpPr>
        <p:spPr/>
        <p:txBody>
          <a:bodyPr/>
          <a:lstStyle/>
          <a:p>
            <a:r>
              <a:rPr lang="en-US" dirty="0"/>
              <a:t>Manual bleeding is the most commonly used method and uses </a:t>
            </a:r>
            <a:r>
              <a:rPr lang="en-US" dirty="0" smtClean="0"/>
              <a:t>hydraulic pressure </a:t>
            </a:r>
            <a:r>
              <a:rPr lang="en-US" dirty="0"/>
              <a:t>created by the master cylinder to pump fresh </a:t>
            </a:r>
            <a:r>
              <a:rPr lang="en-US" dirty="0" smtClean="0"/>
              <a:t>fluid through </a:t>
            </a:r>
            <a:r>
              <a:rPr lang="en-US" dirty="0"/>
              <a:t>the brake system</a:t>
            </a:r>
            <a:r>
              <a:rPr lang="en-US" dirty="0" smtClean="0"/>
              <a:t>.</a:t>
            </a:r>
          </a:p>
          <a:p>
            <a:r>
              <a:rPr lang="en-US" dirty="0" smtClean="0"/>
              <a:t>Manual Bleeding Procedure</a:t>
            </a:r>
          </a:p>
          <a:p>
            <a:pPr lvl="1"/>
            <a:r>
              <a:rPr lang="en-US" dirty="0"/>
              <a:t>Discharge the vacuum or hydraulic power </a:t>
            </a:r>
            <a:r>
              <a:rPr lang="en-US" dirty="0" smtClean="0"/>
              <a:t>booster</a:t>
            </a:r>
          </a:p>
          <a:p>
            <a:pPr lvl="1"/>
            <a:r>
              <a:rPr lang="en-US" dirty="0"/>
              <a:t>Fill the master cylinder </a:t>
            </a:r>
            <a:r>
              <a:rPr lang="en-US" dirty="0" smtClean="0"/>
              <a:t>reservoir</a:t>
            </a:r>
          </a:p>
          <a:p>
            <a:pPr lvl="1"/>
            <a:r>
              <a:rPr lang="en-US" dirty="0"/>
              <a:t>Attach the plastic hose over the bleeder </a:t>
            </a:r>
            <a:r>
              <a:rPr lang="en-US" dirty="0" smtClean="0"/>
              <a:t>screw</a:t>
            </a:r>
          </a:p>
          <a:p>
            <a:pPr lvl="1"/>
            <a:r>
              <a:rPr lang="en-US" dirty="0" smtClean="0"/>
              <a:t>Loosen </a:t>
            </a:r>
            <a:r>
              <a:rPr lang="en-US" dirty="0"/>
              <a:t>the bleeder </a:t>
            </a:r>
            <a:r>
              <a:rPr lang="en-US" dirty="0" smtClean="0"/>
              <a:t>screw and depress the pedal</a:t>
            </a:r>
          </a:p>
          <a:p>
            <a:pPr lvl="1"/>
            <a:r>
              <a:rPr lang="en-US" dirty="0" smtClean="0"/>
              <a:t>Tighten the bleeder screw and release the pedal.</a:t>
            </a:r>
          </a:p>
          <a:p>
            <a:pPr lvl="1"/>
            <a:endParaRPr lang="en-US" dirty="0"/>
          </a:p>
        </p:txBody>
      </p:sp>
    </p:spTree>
    <p:extLst>
      <p:ext uri="{BB962C8B-B14F-4D97-AF65-F5344CB8AC3E}">
        <p14:creationId xmlns:p14="http://schemas.microsoft.com/office/powerpoint/2010/main" val="2776812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101.6 Bleeding brakes  using clear plastic tubing makes it easy to see air bubbles. Submerging the hose in a container of clean brake fluid helps ensure that all of the air will be purged by the system</a:t>
            </a:r>
            <a:endParaRPr lang="en-US" sz="2000" dirty="0"/>
          </a:p>
        </p:txBody>
      </p:sp>
      <p:pic>
        <p:nvPicPr>
          <p:cNvPr id="3" name="Picture 2" descr="A photo shows a caliper assembly being bled. A clear plastic tube is connected to the bleeder valve at one end with the other end being submerged in a transparent container of brake flui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0" y="2133600"/>
            <a:ext cx="27432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035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VACUUM BLEEDING</a:t>
            </a:r>
            <a:endParaRPr lang="en-US" dirty="0">
              <a:latin typeface="+mj-lt"/>
            </a:endParaRPr>
          </a:p>
        </p:txBody>
      </p:sp>
      <p:sp>
        <p:nvSpPr>
          <p:cNvPr id="3" name="Content Placeholder 2"/>
          <p:cNvSpPr>
            <a:spLocks noGrp="1"/>
          </p:cNvSpPr>
          <p:nvPr>
            <p:ph idx="1"/>
          </p:nvPr>
        </p:nvSpPr>
        <p:spPr/>
        <p:txBody>
          <a:bodyPr/>
          <a:lstStyle/>
          <a:p>
            <a:r>
              <a:rPr lang="en-US" sz="2600" dirty="0"/>
              <a:t>The </a:t>
            </a:r>
            <a:r>
              <a:rPr lang="en-US" sz="2600" dirty="0" smtClean="0"/>
              <a:t>vacuum pump </a:t>
            </a:r>
            <a:r>
              <a:rPr lang="en-US" sz="2600" dirty="0"/>
              <a:t>creates a low-pressure area at </a:t>
            </a:r>
            <a:r>
              <a:rPr lang="en-US" sz="2600" dirty="0" smtClean="0"/>
              <a:t>the bleeder </a:t>
            </a:r>
            <a:r>
              <a:rPr lang="en-US" sz="2600" dirty="0"/>
              <a:t>screw, which allows atmospheric pressure to force </a:t>
            </a:r>
            <a:r>
              <a:rPr lang="en-US" sz="2600" dirty="0" smtClean="0"/>
              <a:t>brake fluid </a:t>
            </a:r>
            <a:r>
              <a:rPr lang="en-US" sz="2600" dirty="0"/>
              <a:t>through the system when the bleeder screw is opened</a:t>
            </a:r>
            <a:r>
              <a:rPr lang="en-US" sz="2600" dirty="0" smtClean="0"/>
              <a:t>.</a:t>
            </a:r>
          </a:p>
          <a:p>
            <a:r>
              <a:rPr lang="en-US" sz="2600" dirty="0" smtClean="0"/>
              <a:t>Advantages of Vacuum Bleeding</a:t>
            </a:r>
          </a:p>
          <a:p>
            <a:pPr lvl="1"/>
            <a:r>
              <a:rPr lang="en-US" sz="2200" dirty="0" smtClean="0"/>
              <a:t>Requires only one technician and it is easy and the equipment needed is inexpensive.</a:t>
            </a:r>
          </a:p>
          <a:p>
            <a:r>
              <a:rPr lang="en-US" sz="2600" dirty="0" smtClean="0"/>
              <a:t>Disadvantages of Vacuum Bleeding</a:t>
            </a:r>
          </a:p>
          <a:p>
            <a:pPr lvl="1"/>
            <a:r>
              <a:rPr lang="en-US" sz="2200" dirty="0" smtClean="0"/>
              <a:t>Often </a:t>
            </a:r>
            <a:r>
              <a:rPr lang="en-US" sz="2200" dirty="0"/>
              <a:t>air can be drawn into the line between </a:t>
            </a:r>
            <a:r>
              <a:rPr lang="en-US" sz="2200" dirty="0" smtClean="0"/>
              <a:t>the bleeder </a:t>
            </a:r>
            <a:r>
              <a:rPr lang="en-US" sz="2200" dirty="0"/>
              <a:t>valve and the hose </a:t>
            </a:r>
            <a:r>
              <a:rPr lang="en-US" sz="2200" dirty="0" smtClean="0"/>
              <a:t>that </a:t>
            </a:r>
            <a:r>
              <a:rPr lang="en-US" sz="2200" dirty="0"/>
              <a:t>can </a:t>
            </a:r>
            <a:r>
              <a:rPr lang="en-US" sz="2200" dirty="0" smtClean="0"/>
              <a:t>be interpreted </a:t>
            </a:r>
            <a:r>
              <a:rPr lang="en-US" sz="2200" dirty="0"/>
              <a:t>by the technician as air in the system.</a:t>
            </a:r>
            <a:endParaRPr lang="en-US" sz="2200" dirty="0"/>
          </a:p>
        </p:txBody>
      </p:sp>
    </p:spTree>
    <p:extLst>
      <p:ext uri="{BB962C8B-B14F-4D97-AF65-F5344CB8AC3E}">
        <p14:creationId xmlns:p14="http://schemas.microsoft.com/office/powerpoint/2010/main" val="2547031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101.7 Using a compressed air-powered vacuum bleeder</a:t>
            </a:r>
            <a:endParaRPr lang="en-US" dirty="0"/>
          </a:p>
        </p:txBody>
      </p:sp>
      <p:pic>
        <p:nvPicPr>
          <p:cNvPr id="3" name="Picture 2" descr="A photo shows a brake caliper assembly with the bleeder valve connected to a suction pum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84376" y="1447800"/>
            <a:ext cx="6575249" cy="4937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217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101.8 Vacuum bleeding uses atmospheric pressure to force brake fluid through the hydraulic system</a:t>
            </a:r>
            <a:endParaRPr lang="en-US" dirty="0"/>
          </a:p>
        </p:txBody>
      </p:sp>
      <p:pic>
        <p:nvPicPr>
          <p:cNvPr id="3" name="Picture 2" descr="The figure consists of a master cylinder and pedal assembly, a wheel cylinder, a fluid catch bottle, and a vacuum pump.&#10;&#10;• The brake line connects the master cylinder to the wheel cylinder. The bleeder valve on the wheel cylinder is just above the brake line, is open, and is connected to the vacuum pump through a tube via the fluid catch bottle.&#10;• Escaping air bubbles can be seen inside the fluid catch bottl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39688" y="1882758"/>
            <a:ext cx="3464624" cy="443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451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GRAVITY BLEEDING</a:t>
            </a:r>
            <a:endParaRPr lang="en-US" dirty="0">
              <a:latin typeface="+mj-lt"/>
            </a:endParaRPr>
          </a:p>
        </p:txBody>
      </p:sp>
      <p:sp>
        <p:nvSpPr>
          <p:cNvPr id="3" name="Content Placeholder 2"/>
          <p:cNvSpPr>
            <a:spLocks noGrp="1"/>
          </p:cNvSpPr>
          <p:nvPr>
            <p:ph idx="1"/>
          </p:nvPr>
        </p:nvSpPr>
        <p:spPr/>
        <p:txBody>
          <a:bodyPr/>
          <a:lstStyle/>
          <a:p>
            <a:r>
              <a:rPr lang="en-US" dirty="0"/>
              <a:t>Gravity bleeding is a slow, but effective, method that will work </a:t>
            </a:r>
            <a:r>
              <a:rPr lang="en-US" dirty="0" smtClean="0"/>
              <a:t>on many </a:t>
            </a:r>
            <a:r>
              <a:rPr lang="en-US" dirty="0"/>
              <a:t>vehicles to rid the hydraulic system of air</a:t>
            </a:r>
            <a:r>
              <a:rPr lang="en-US" dirty="0" smtClean="0"/>
              <a:t>.</a:t>
            </a:r>
          </a:p>
          <a:p>
            <a:r>
              <a:rPr lang="en-US" dirty="0" smtClean="0"/>
              <a:t>Advantages of Gravity Bleeding</a:t>
            </a:r>
          </a:p>
          <a:p>
            <a:pPr lvl="1"/>
            <a:r>
              <a:rPr lang="en-US" dirty="0"/>
              <a:t>All </a:t>
            </a:r>
            <a:r>
              <a:rPr lang="en-US" dirty="0" smtClean="0"/>
              <a:t>four-wheel brakes </a:t>
            </a:r>
            <a:r>
              <a:rPr lang="en-US" dirty="0"/>
              <a:t>can be bled at one </a:t>
            </a:r>
            <a:r>
              <a:rPr lang="en-US" dirty="0" smtClean="0"/>
              <a:t>time.</a:t>
            </a:r>
          </a:p>
          <a:p>
            <a:r>
              <a:rPr lang="en-US" dirty="0" smtClean="0"/>
              <a:t>Disadvantages of Gravity Bleeding</a:t>
            </a:r>
          </a:p>
          <a:p>
            <a:pPr lvl="1"/>
            <a:r>
              <a:rPr lang="en-US" dirty="0" smtClean="0"/>
              <a:t>Gravity bleeding </a:t>
            </a:r>
            <a:r>
              <a:rPr lang="en-US" dirty="0"/>
              <a:t>is a slow process that can take an hour or more</a:t>
            </a:r>
            <a:r>
              <a:rPr lang="en-US" dirty="0" smtClean="0"/>
              <a:t>.</a:t>
            </a:r>
          </a:p>
          <a:p>
            <a:pPr marL="457200" lvl="1" indent="0">
              <a:buNone/>
            </a:pPr>
            <a:endParaRPr lang="en-US" dirty="0"/>
          </a:p>
        </p:txBody>
      </p:sp>
    </p:spTree>
    <p:extLst>
      <p:ext uri="{BB962C8B-B14F-4D97-AF65-F5344CB8AC3E}">
        <p14:creationId xmlns:p14="http://schemas.microsoft.com/office/powerpoint/2010/main" val="207622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101.1</a:t>
            </a:r>
            <a:r>
              <a:rPr lang="en-US" dirty="0" smtClean="0"/>
              <a:t> </a:t>
            </a:r>
            <a:r>
              <a:rPr lang="en-US" dirty="0"/>
              <a:t>Discuss the need for brake bleeding</a:t>
            </a:r>
            <a:r>
              <a:rPr lang="en-US" dirty="0" smtClean="0"/>
              <a:t>.</a:t>
            </a:r>
          </a:p>
          <a:p>
            <a:pPr marL="0" indent="0">
              <a:buNone/>
            </a:pPr>
            <a:r>
              <a:rPr lang="en-US" b="1" dirty="0" smtClean="0">
                <a:solidFill>
                  <a:srgbClr val="005A70"/>
                </a:solidFill>
              </a:rPr>
              <a:t>101.2 </a:t>
            </a:r>
            <a:r>
              <a:rPr lang="en-US" dirty="0"/>
              <a:t>Discuss the various methods of loosening the brake bleeder valve</a:t>
            </a:r>
            <a:r>
              <a:rPr lang="en-US" dirty="0" smtClean="0"/>
              <a:t>.</a:t>
            </a:r>
          </a:p>
          <a:p>
            <a:pPr marL="0" indent="0">
              <a:buNone/>
            </a:pPr>
            <a:r>
              <a:rPr lang="en-US" b="1" dirty="0" smtClean="0">
                <a:solidFill>
                  <a:srgbClr val="005A70"/>
                </a:solidFill>
              </a:rPr>
              <a:t>101.3 </a:t>
            </a:r>
            <a:r>
              <a:rPr lang="en-US" dirty="0"/>
              <a:t>Describe the bleeding sequence for most vehicles</a:t>
            </a:r>
            <a:r>
              <a:rPr lang="en-US" dirty="0" smtClean="0"/>
              <a:t>.</a:t>
            </a:r>
          </a:p>
          <a:p>
            <a:pPr marL="0" indent="0">
              <a:buNone/>
            </a:pPr>
            <a:r>
              <a:rPr lang="en-US" b="1" dirty="0" smtClean="0">
                <a:solidFill>
                  <a:schemeClr val="accent2"/>
                </a:solidFill>
              </a:rPr>
              <a:t>101.4</a:t>
            </a:r>
            <a:r>
              <a:rPr lang="en-US" dirty="0" smtClean="0"/>
              <a:t> </a:t>
            </a:r>
            <a:r>
              <a:rPr lang="en-US" dirty="0"/>
              <a:t>Describe the manual bleeding procedure</a:t>
            </a:r>
            <a:r>
              <a:rPr lang="en-US" dirty="0" smtClean="0"/>
              <a:t>.</a:t>
            </a:r>
          </a:p>
          <a:p>
            <a:pPr marL="0" indent="0">
              <a:buNone/>
            </a:pPr>
            <a:r>
              <a:rPr lang="en-US" b="1" dirty="0" smtClean="0">
                <a:solidFill>
                  <a:schemeClr val="accent2"/>
                </a:solidFill>
              </a:rPr>
              <a:t>101.5</a:t>
            </a:r>
            <a:r>
              <a:rPr lang="en-US" dirty="0" smtClean="0"/>
              <a:t> </a:t>
            </a:r>
            <a:r>
              <a:rPr lang="en-US" dirty="0"/>
              <a:t>Discuss how to vacuum bleed and gravity bleed the </a:t>
            </a:r>
            <a:r>
              <a:rPr lang="en-US" dirty="0" smtClean="0"/>
              <a:t>hydraulic brake </a:t>
            </a:r>
            <a:r>
              <a:rPr lang="en-US" dirty="0"/>
              <a:t>system.</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101.9 Gravity bleeding is simply opening the bleeder valve and allowing gravity to force the brake fluid out of the bleeder valve. Because air is lighter than brake fluid, all of the air escapes before the brake fluid runs out</a:t>
            </a:r>
            <a:endParaRPr lang="en-US" sz="2000" dirty="0"/>
          </a:p>
        </p:txBody>
      </p:sp>
      <p:pic>
        <p:nvPicPr>
          <p:cNvPr id="3" name="Picture 2" descr="A photo shows a wrench being used to open the bleeder valve of a brake calip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87698" y="2133600"/>
            <a:ext cx="4968605" cy="3731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397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advantage of gravity bleeding?</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All four wheels can be done at the same time.</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PRESSURE BLEEDING</a:t>
            </a:r>
            <a:endParaRPr lang="en-US" dirty="0">
              <a:latin typeface="+mj-lt"/>
            </a:endParaRPr>
          </a:p>
        </p:txBody>
      </p:sp>
      <p:sp>
        <p:nvSpPr>
          <p:cNvPr id="3" name="Content Placeholder 2"/>
          <p:cNvSpPr>
            <a:spLocks noGrp="1"/>
          </p:cNvSpPr>
          <p:nvPr>
            <p:ph idx="1"/>
          </p:nvPr>
        </p:nvSpPr>
        <p:spPr/>
        <p:txBody>
          <a:bodyPr/>
          <a:lstStyle/>
          <a:p>
            <a:r>
              <a:rPr lang="en-US" dirty="0" smtClean="0"/>
              <a:t>A </a:t>
            </a:r>
            <a:r>
              <a:rPr lang="en-US" dirty="0"/>
              <a:t>pressure bleeder attached to the master cylinder </a:t>
            </a:r>
            <a:r>
              <a:rPr lang="en-US" dirty="0" smtClean="0"/>
              <a:t>forces brake </a:t>
            </a:r>
            <a:r>
              <a:rPr lang="en-US" dirty="0"/>
              <a:t>fluid through the system under pressure to purge any </a:t>
            </a:r>
            <a:r>
              <a:rPr lang="en-US" dirty="0" smtClean="0"/>
              <a:t>trapped air.</a:t>
            </a:r>
          </a:p>
          <a:p>
            <a:r>
              <a:rPr lang="en-US" dirty="0" smtClean="0"/>
              <a:t>Adapters are attached to the master cylinder to create pressure and the system is bled one corner at a time.</a:t>
            </a:r>
          </a:p>
          <a:p>
            <a:r>
              <a:rPr lang="en-US" dirty="0" smtClean="0"/>
              <a:t>A metering valve override tool may be needed depending on the system design.</a:t>
            </a:r>
            <a:endParaRPr lang="en-US" dirty="0"/>
          </a:p>
        </p:txBody>
      </p:sp>
    </p:spTree>
    <p:extLst>
      <p:ext uri="{BB962C8B-B14F-4D97-AF65-F5344CB8AC3E}">
        <p14:creationId xmlns:p14="http://schemas.microsoft.com/office/powerpoint/2010/main" val="798420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Arial (Headings)"/>
              </a:rPr>
              <a:t>Figure 101.10 A typical pressure bleeder. The brake fluid inside is pressurized with air pressure in the air chamber. This air pressure is applied to the brake fluid in the upper section. A rubber diaphragm separates the air from the brake fluid</a:t>
            </a:r>
            <a:endParaRPr lang="en-US" sz="1800" dirty="0"/>
          </a:p>
        </p:txBody>
      </p:sp>
      <p:pic>
        <p:nvPicPr>
          <p:cNvPr id="3" name="Picture 2" descr="The figure contains two drawings of a pressure bleeder:&#10;&#10;• The first drawing shows the external appearance of the bleeder, which is a short metal cylinder with a pressure gauge and outlet at the top and wheels at the bottom.&#10;• The second drawing shows a sectional view of the pressure bleeder. The pressure gauge and outlet are connected to a brake fluid reservoir separated from a lower section by a diaphragm. The lower section can be filled with compressed air, through an inlet at the bottom, which pressurizes the brake fluid in the section above. This fluid can be supplied to the master cylinder through the outlet.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31514" y="1695269"/>
            <a:ext cx="2280973" cy="4620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31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97280"/>
          </a:xfrm>
        </p:spPr>
        <p:txBody>
          <a:bodyPr/>
          <a:lstStyle/>
          <a:p>
            <a:r>
              <a:rPr lang="en-US" sz="1800" dirty="0">
                <a:latin typeface="Arial (Headings)"/>
              </a:rPr>
              <a:t>Figure 101.11 Brake fluid under pressure from the power bleeder is applied to the top of the master cylinder. It is very important that the proper adapter be used for the master  cylinder. Failure to use the correct adapter or failure to release the pressure on the brake fluid before removing the adapter can cause fluid to escape under pressure</a:t>
            </a:r>
            <a:endParaRPr lang="en-US" sz="1800" dirty="0"/>
          </a:p>
        </p:txBody>
      </p:sp>
      <p:pic>
        <p:nvPicPr>
          <p:cNvPr id="3" name="Picture 2" descr="A photo shows a plastic master cylinder reservoir with a plate type adapter mounted for pressure bleed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29000" y="2057400"/>
            <a:ext cx="2286000" cy="3858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463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101.12 Metering valve override tool on a General  Motors vehicle</a:t>
            </a:r>
            <a:endParaRPr lang="en-US" dirty="0"/>
          </a:p>
        </p:txBody>
      </p:sp>
      <p:pic>
        <p:nvPicPr>
          <p:cNvPr id="3" name="Picture 2" descr="The tool is an L-shaped plate, mounted on the left side of the combination valve. A valve stem on the left of the combination valve is pushed to open the metering valve. The vertical section of the plate pushes the valve stem. The horizontal section contains a slot which is slipped under a flanged nut and used to hold the plate in pla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04691" y="1524000"/>
            <a:ext cx="6534618" cy="494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414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101.13 Pull-out-type metering valves being held out using a special override tool</a:t>
            </a:r>
            <a:endParaRPr lang="en-US" dirty="0"/>
          </a:p>
        </p:txBody>
      </p:sp>
      <p:pic>
        <p:nvPicPr>
          <p:cNvPr id="3" name="Picture 2" descr="A figure shows two drawings of metering valve override tools being used on pull-out type metering valves: &#10;• The first drawing shows a Chrysler combination valve with the metering valve stem on the left. This is held open by a U-shaped override tool which pushes against the body of the combination valve to hold the pull-out type valve stem in the open position.&#10;• The second drawing shows a Ford combination valve along with a side view of the pull-out type valve stem. An inverted U-shaped metering valve override tool is slotted around the valve stem. The two arms of the tool are pushed together before being inserted and as they move apart, the valve is held open.&#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24200" y="1600200"/>
            <a:ext cx="3035493" cy="4594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573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HYDRAULIC ABS SERVICE</a:t>
            </a:r>
            <a:endParaRPr lang="en-US" dirty="0">
              <a:latin typeface="+mj-lt"/>
            </a:endParaRPr>
          </a:p>
        </p:txBody>
      </p:sp>
      <p:sp>
        <p:nvSpPr>
          <p:cNvPr id="3" name="Content Placeholder 2"/>
          <p:cNvSpPr>
            <a:spLocks noGrp="1"/>
          </p:cNvSpPr>
          <p:nvPr>
            <p:ph idx="1"/>
          </p:nvPr>
        </p:nvSpPr>
        <p:spPr/>
        <p:txBody>
          <a:bodyPr/>
          <a:lstStyle/>
          <a:p>
            <a:r>
              <a:rPr lang="en-US" dirty="0" smtClean="0"/>
              <a:t>Check Service Information</a:t>
            </a:r>
          </a:p>
          <a:p>
            <a:pPr lvl="1"/>
            <a:r>
              <a:rPr lang="en-US" dirty="0"/>
              <a:t>Before doing any </a:t>
            </a:r>
            <a:r>
              <a:rPr lang="en-US" dirty="0" smtClean="0"/>
              <a:t>brake work </a:t>
            </a:r>
            <a:r>
              <a:rPr lang="en-US" dirty="0"/>
              <a:t>on a vehicle equipped with antilock brakes, always consult </a:t>
            </a:r>
            <a:r>
              <a:rPr lang="en-US" dirty="0" smtClean="0"/>
              <a:t>the appropriate </a:t>
            </a:r>
            <a:r>
              <a:rPr lang="en-US" dirty="0"/>
              <a:t>service information for the exact vehicle being serviced</a:t>
            </a:r>
            <a:r>
              <a:rPr lang="en-US" dirty="0" smtClean="0"/>
              <a:t>.</a:t>
            </a:r>
          </a:p>
          <a:p>
            <a:r>
              <a:rPr lang="en-US" dirty="0" smtClean="0"/>
              <a:t>Bleeding the Electronic-Hydraulic (E-H) Assembly</a:t>
            </a:r>
          </a:p>
          <a:p>
            <a:pPr lvl="1"/>
            <a:r>
              <a:rPr lang="en-US" dirty="0"/>
              <a:t>Some </a:t>
            </a:r>
            <a:r>
              <a:rPr lang="en-US" dirty="0" smtClean="0"/>
              <a:t>E-H units </a:t>
            </a:r>
            <a:r>
              <a:rPr lang="en-US" dirty="0"/>
              <a:t>can be bled through the use of a scan tool where the valves </a:t>
            </a:r>
            <a:r>
              <a:rPr lang="en-US" dirty="0" smtClean="0"/>
              <a:t>are pulsed </a:t>
            </a:r>
            <a:r>
              <a:rPr lang="en-US" dirty="0"/>
              <a:t>in sequence by the electronic brake controller (computer</a:t>
            </a:r>
            <a:r>
              <a:rPr lang="en-US" dirty="0" smtClean="0"/>
              <a:t>).</a:t>
            </a:r>
          </a:p>
          <a:p>
            <a:pPr lvl="1"/>
            <a:r>
              <a:rPr lang="en-US" dirty="0"/>
              <a:t>Some units are equipped with bleeder valves while others </a:t>
            </a:r>
            <a:r>
              <a:rPr lang="en-US" dirty="0" smtClean="0"/>
              <a:t>must be </a:t>
            </a:r>
            <a:r>
              <a:rPr lang="en-US" dirty="0"/>
              <a:t>bled by loosening the brake lines.</a:t>
            </a:r>
            <a:endParaRPr lang="en-US" dirty="0"/>
          </a:p>
        </p:txBody>
      </p:sp>
    </p:spTree>
    <p:extLst>
      <p:ext uri="{BB962C8B-B14F-4D97-AF65-F5344CB8AC3E}">
        <p14:creationId xmlns:p14="http://schemas.microsoft.com/office/powerpoint/2010/main" val="83969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101.14 Special bleed valve tools are often required when bleeding some ABS units such as the </a:t>
            </a:r>
            <a:r>
              <a:rPr lang="en-US" sz="2400" dirty="0" smtClean="0">
                <a:latin typeface="Arial (Headings)"/>
              </a:rPr>
              <a:t>Kelsey-Hayes </a:t>
            </a:r>
            <a:r>
              <a:rPr lang="en-US" sz="2400" dirty="0">
                <a:latin typeface="Arial (Headings)"/>
              </a:rPr>
              <a:t>4WAl system</a:t>
            </a:r>
            <a:endParaRPr lang="en-US" dirty="0"/>
          </a:p>
        </p:txBody>
      </p:sp>
      <p:pic>
        <p:nvPicPr>
          <p:cNvPr id="3" name="Picture 2" descr="The special tool consists of two plates connected by a common base. The lower plate is longer and slotted while the upper plate is plain and contains a winged nut used to adjust the distance between the plat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7651" y="2133600"/>
            <a:ext cx="8008697" cy="3760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845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101.6</a:t>
            </a:r>
            <a:r>
              <a:rPr lang="en-US" dirty="0" smtClean="0"/>
              <a:t> </a:t>
            </a:r>
            <a:r>
              <a:rPr lang="en-US" dirty="0"/>
              <a:t>Discuss how to pressure bleed the hydraulic brake system</a:t>
            </a:r>
            <a:r>
              <a:rPr lang="en-US" dirty="0" smtClean="0"/>
              <a:t>.</a:t>
            </a:r>
          </a:p>
          <a:p>
            <a:pPr marL="0" indent="0">
              <a:buNone/>
            </a:pPr>
            <a:r>
              <a:rPr lang="en-US" b="1" dirty="0" smtClean="0">
                <a:solidFill>
                  <a:srgbClr val="005A70"/>
                </a:solidFill>
              </a:rPr>
              <a:t>101.7</a:t>
            </a:r>
            <a:r>
              <a:rPr lang="en-US" dirty="0" smtClean="0"/>
              <a:t> </a:t>
            </a:r>
            <a:r>
              <a:rPr lang="en-US" dirty="0"/>
              <a:t>Describe how to service the hydraulic ABS and flush brake fluid</a:t>
            </a:r>
            <a:r>
              <a:rPr lang="en-US" dirty="0" smtClean="0"/>
              <a:t>.</a:t>
            </a:r>
          </a:p>
          <a:p>
            <a:pPr marL="0" indent="0">
              <a:buNone/>
            </a:pPr>
            <a:r>
              <a:rPr lang="en-US" b="1" dirty="0" smtClean="0">
                <a:solidFill>
                  <a:schemeClr val="accent2"/>
                </a:solidFill>
              </a:rPr>
              <a:t>101.8 </a:t>
            </a:r>
            <a:r>
              <a:rPr lang="en-US" dirty="0" smtClean="0"/>
              <a:t> </a:t>
            </a:r>
            <a:r>
              <a:rPr lang="en-US" dirty="0"/>
              <a:t>This chapter will help prepare for the Brakes (A5) ASE </a:t>
            </a:r>
            <a:r>
              <a:rPr lang="en-US" dirty="0" smtClean="0"/>
              <a:t>certification test </a:t>
            </a:r>
            <a:r>
              <a:rPr lang="en-US" dirty="0"/>
              <a:t>content area “A” (Hydraulic, Power Assist, </a:t>
            </a:r>
            <a:r>
              <a:rPr lang="en-US" dirty="0" smtClean="0"/>
              <a:t>and Parking </a:t>
            </a:r>
            <a:r>
              <a:rPr lang="en-US" dirty="0"/>
              <a:t>Brake Systems Diagnosis and Repair).</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101.15 Two bleed valve tools are needed to bleed the </a:t>
            </a:r>
            <a:r>
              <a:rPr lang="en-US" sz="2400" dirty="0" smtClean="0">
                <a:latin typeface="Arial (Headings)"/>
              </a:rPr>
              <a:t>Kelsey-Hayes </a:t>
            </a:r>
            <a:r>
              <a:rPr lang="en-US" sz="2400" dirty="0">
                <a:latin typeface="Arial (Headings)"/>
              </a:rPr>
              <a:t>4WAl system, which attaches to the bleeder valves on the accumulator</a:t>
            </a:r>
            <a:endParaRPr lang="en-US" dirty="0"/>
          </a:p>
        </p:txBody>
      </p:sp>
      <p:pic>
        <p:nvPicPr>
          <p:cNvPr id="3" name="Picture 2" descr="A drawing shows the Kelsey-Hayes 4WAL ABS unit that requires two accumulator bleed valves. At the bottom of the Kelsey-Hayes 4WAL ABS unit mounted in fixture, two accumulator bleed valves are shown on which the special tools are to be mount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59046" y="1981200"/>
            <a:ext cx="3225908" cy="4066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800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101.16 To perform an automated brake bleed procedure on an antilock brake system, first connect a factory or enhanced scan tool to the data link connector (DLC) located under the dash on this vehicle</a:t>
            </a:r>
            <a:endParaRPr lang="en-US" sz="2000" dirty="0"/>
          </a:p>
        </p:txBody>
      </p:sp>
      <p:pic>
        <p:nvPicPr>
          <p:cNvPr id="3" name="Picture 2" descr="A photo shows a data link connector or DLC located under the dashboard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7329" y="2209800"/>
            <a:ext cx="4887754" cy="3670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977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101.17 Access the menu that includes antilock brake system (ABS) functions</a:t>
            </a:r>
            <a:endParaRPr lang="en-US" dirty="0"/>
          </a:p>
        </p:txBody>
      </p:sp>
      <p:pic>
        <p:nvPicPr>
          <p:cNvPr id="3" name="Picture 2" descr="A photo shows a technician accessing the ABS function in a scan tool connected to a DLC under the vehicle dashboar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42140" y="1905968"/>
            <a:ext cx="5859720" cy="440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055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101.18 Scroll through the menus and select automated bleed procedure and follow the on-screen instructions</a:t>
            </a:r>
            <a:endParaRPr lang="en-US" dirty="0"/>
          </a:p>
        </p:txBody>
      </p:sp>
      <p:pic>
        <p:nvPicPr>
          <p:cNvPr id="3" name="Picture 2" descr="The following text is displayed on the screen for automated bleed:&#10;To perform the brake bleed procedure, follow the service manual and equipment manufacturers instructions.&#10;1. Connect the required brake bleed equipment.&#10;2. Raise and support the vehicle.&#10;3. Inspect the battery state of char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15439" y="1981200"/>
            <a:ext cx="5119159" cy="384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857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two methods of bleeding a electronic-hydraulic unit?</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With a scan tool or by opening bleeder valves.</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BRAKE FLUID REPLACEMENT/FLUSHING</a:t>
            </a:r>
            <a:endParaRPr lang="en-US" dirty="0">
              <a:latin typeface="+mj-lt"/>
            </a:endParaRPr>
          </a:p>
        </p:txBody>
      </p:sp>
      <p:sp>
        <p:nvSpPr>
          <p:cNvPr id="3" name="Content Placeholder 2"/>
          <p:cNvSpPr>
            <a:spLocks noGrp="1"/>
          </p:cNvSpPr>
          <p:nvPr>
            <p:ph idx="1"/>
          </p:nvPr>
        </p:nvSpPr>
        <p:spPr/>
        <p:txBody>
          <a:bodyPr/>
          <a:lstStyle/>
          <a:p>
            <a:r>
              <a:rPr lang="en-US" dirty="0"/>
              <a:t>Brake fluid flushing is a procedure where the old brake fluid is </a:t>
            </a:r>
            <a:r>
              <a:rPr lang="en-US" dirty="0" smtClean="0"/>
              <a:t>removed and </a:t>
            </a:r>
            <a:r>
              <a:rPr lang="en-US" dirty="0"/>
              <a:t>new brake fluid is added to the hydraulic system</a:t>
            </a:r>
            <a:r>
              <a:rPr lang="en-US" dirty="0" smtClean="0"/>
              <a:t>.</a:t>
            </a:r>
          </a:p>
          <a:p>
            <a:pPr lvl="1"/>
            <a:r>
              <a:rPr lang="en-US" dirty="0" smtClean="0"/>
              <a:t>Remove </a:t>
            </a:r>
            <a:r>
              <a:rPr lang="en-US" dirty="0"/>
              <a:t>the </a:t>
            </a:r>
            <a:r>
              <a:rPr lang="en-US" dirty="0" smtClean="0"/>
              <a:t>old brake </a:t>
            </a:r>
            <a:r>
              <a:rPr lang="en-US" dirty="0"/>
              <a:t>fluid from the master cylinder reservoir</a:t>
            </a:r>
            <a:r>
              <a:rPr lang="en-US" dirty="0" smtClean="0"/>
              <a:t>.</a:t>
            </a:r>
          </a:p>
          <a:p>
            <a:pPr lvl="1"/>
            <a:r>
              <a:rPr lang="en-US" dirty="0"/>
              <a:t>Fill the master cylinder reservoir with new brake </a:t>
            </a:r>
            <a:r>
              <a:rPr lang="en-US" dirty="0" smtClean="0"/>
              <a:t>fluid.</a:t>
            </a:r>
          </a:p>
          <a:p>
            <a:pPr lvl="1"/>
            <a:r>
              <a:rPr lang="en-US" dirty="0"/>
              <a:t>Slip the plastic hose over the bleeder screw of the </a:t>
            </a:r>
            <a:r>
              <a:rPr lang="en-US" dirty="0" smtClean="0"/>
              <a:t>wheel cylinder </a:t>
            </a:r>
            <a:r>
              <a:rPr lang="en-US" dirty="0"/>
              <a:t>or </a:t>
            </a:r>
            <a:r>
              <a:rPr lang="en-US" dirty="0" smtClean="0"/>
              <a:t>caliper.</a:t>
            </a:r>
          </a:p>
          <a:p>
            <a:pPr lvl="1"/>
            <a:r>
              <a:rPr lang="en-US" dirty="0" smtClean="0"/>
              <a:t>Open </a:t>
            </a:r>
            <a:r>
              <a:rPr lang="en-US" dirty="0"/>
              <a:t>the bleeder </a:t>
            </a:r>
            <a:r>
              <a:rPr lang="en-US" dirty="0" smtClean="0"/>
              <a:t>screw and depress the pedal.</a:t>
            </a:r>
          </a:p>
          <a:p>
            <a:pPr lvl="1"/>
            <a:r>
              <a:rPr lang="en-US" dirty="0" smtClean="0"/>
              <a:t>Close the bleeder screw and release the pedal.</a:t>
            </a:r>
          </a:p>
          <a:p>
            <a:pPr lvl="1"/>
            <a:r>
              <a:rPr lang="en-US" dirty="0" smtClean="0"/>
              <a:t>Repeat until new fluid emerges from the bleeder screw.</a:t>
            </a:r>
          </a:p>
          <a:p>
            <a:pPr lvl="1"/>
            <a:endParaRPr lang="en-US" dirty="0"/>
          </a:p>
        </p:txBody>
      </p:sp>
    </p:spTree>
    <p:extLst>
      <p:ext uri="{BB962C8B-B14F-4D97-AF65-F5344CB8AC3E}">
        <p14:creationId xmlns:p14="http://schemas.microsoft.com/office/powerpoint/2010/main" val="1212262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101.19 A turkey baster can be used to remove the old brake fluid from the master cylinder reservoir. A rubber hose was attached to the end of the turkey baster to get access to the brake fluid</a:t>
            </a:r>
            <a:endParaRPr lang="en-US" dirty="0"/>
          </a:p>
        </p:txBody>
      </p:sp>
      <p:pic>
        <p:nvPicPr>
          <p:cNvPr id="3" name="Picture 2" descr="A photo shows a turkey baster being used to remove old brake fluid from a master cylinder. The tapered end of the turkey bladder is connected to a long rubber tube which is inserted into the plastic brake fluid reservoir of a vehicle’s master cylind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6648" y="2286000"/>
            <a:ext cx="48707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639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035" y="1676400"/>
            <a:ext cx="584835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101.20 Using a plug at the outlet of the master cylinder is a common method when diagnosing a low brake pedal complaint</a:t>
            </a:r>
            <a:endParaRPr lang="en-US" dirty="0"/>
          </a:p>
        </p:txBody>
      </p:sp>
      <p:pic>
        <p:nvPicPr>
          <p:cNvPr id="3" name="Picture 2" descr="A photo shows a master cylinder with one of the brake lines disconnected and a temporary plug installed in its pla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16878" y="2209800"/>
            <a:ext cx="4510244" cy="3806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211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BRAKE BLEEDING</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sz="2600" dirty="0" smtClean="0"/>
              <a:t>The Need for Brake Bleeding</a:t>
            </a:r>
          </a:p>
          <a:p>
            <a:pPr lvl="1"/>
            <a:r>
              <a:rPr lang="en-US" sz="2200" dirty="0"/>
              <a:t>Brake bleeding </a:t>
            </a:r>
            <a:r>
              <a:rPr lang="en-US" sz="2200" dirty="0" smtClean="0"/>
              <a:t>is removing </a:t>
            </a:r>
            <a:r>
              <a:rPr lang="en-US" sz="2200" dirty="0"/>
              <a:t>any trapped air from the hydraulic system.</a:t>
            </a:r>
            <a:endParaRPr lang="en-US" sz="2200" dirty="0" smtClean="0"/>
          </a:p>
          <a:p>
            <a:r>
              <a:rPr lang="en-US" sz="2600" dirty="0" smtClean="0"/>
              <a:t>Bleeding the Master Cylinder</a:t>
            </a:r>
          </a:p>
          <a:p>
            <a:pPr lvl="1"/>
            <a:r>
              <a:rPr lang="en-US" sz="2200" dirty="0" smtClean="0"/>
              <a:t>Bench bleed the master cylinder.</a:t>
            </a:r>
          </a:p>
          <a:p>
            <a:pPr lvl="1"/>
            <a:r>
              <a:rPr lang="en-US" sz="2200" dirty="0" smtClean="0"/>
              <a:t>Fill </a:t>
            </a:r>
            <a:r>
              <a:rPr lang="en-US" sz="2200" dirty="0"/>
              <a:t>the master cylinder with clean brake </a:t>
            </a:r>
            <a:r>
              <a:rPr lang="en-US" sz="2200" dirty="0" smtClean="0"/>
              <a:t>fluid.</a:t>
            </a:r>
          </a:p>
          <a:p>
            <a:pPr lvl="1"/>
            <a:r>
              <a:rPr lang="en-US" sz="2200" dirty="0"/>
              <a:t>slowly depress the brake pedal as </a:t>
            </a:r>
            <a:r>
              <a:rPr lang="en-US" sz="2200" dirty="0" smtClean="0"/>
              <a:t>you “crack </a:t>
            </a:r>
            <a:r>
              <a:rPr lang="en-US" sz="2200" dirty="0"/>
              <a:t>open” the master cylinder bleed </a:t>
            </a:r>
            <a:r>
              <a:rPr lang="en-US" sz="2200" dirty="0" smtClean="0"/>
              <a:t>screw.</a:t>
            </a:r>
          </a:p>
          <a:p>
            <a:pPr lvl="1"/>
            <a:r>
              <a:rPr lang="en-US" sz="2200" dirty="0"/>
              <a:t>Repeat the procedure several times until a solid flow </a:t>
            </a:r>
            <a:r>
              <a:rPr lang="en-US" sz="2200" dirty="0" smtClean="0"/>
              <a:t>of brake </a:t>
            </a:r>
            <a:r>
              <a:rPr lang="en-US" sz="2200" dirty="0"/>
              <a:t>fluid is observed leaving the bleeder </a:t>
            </a:r>
            <a:r>
              <a:rPr lang="en-US" sz="2200" dirty="0" smtClean="0"/>
              <a:t>valve.</a:t>
            </a:r>
          </a:p>
          <a:p>
            <a:pPr lvl="1"/>
            <a:r>
              <a:rPr lang="en-US" sz="2200" dirty="0"/>
              <a:t>If </a:t>
            </a:r>
            <a:r>
              <a:rPr lang="en-US" sz="2200" dirty="0" smtClean="0"/>
              <a:t>the master </a:t>
            </a:r>
            <a:r>
              <a:rPr lang="en-US" sz="2200" dirty="0"/>
              <a:t>cylinder is not equipped with bleeder valves, </a:t>
            </a:r>
            <a:r>
              <a:rPr lang="en-US" sz="2200" dirty="0" smtClean="0"/>
              <a:t>the outlet </a:t>
            </a:r>
            <a:r>
              <a:rPr lang="en-US" sz="2200" dirty="0"/>
              <a:t>tube nuts can be loosened instead</a:t>
            </a:r>
            <a:r>
              <a:rPr lang="en-US" dirty="0"/>
              <a:t>.</a:t>
            </a:r>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101.1 Bench bleeding a master cylinder. Always clamp a master cylinder in a vise by the mounting flange to prevent distortion of the cylinder bore. Bench bleeding tubes can also be used that route the fluid back into the reservoir</a:t>
            </a:r>
            <a:endParaRPr lang="en-US" sz="2000" dirty="0"/>
          </a:p>
        </p:txBody>
      </p:sp>
      <p:pic>
        <p:nvPicPr>
          <p:cNvPr id="5" name="Picture 2" descr="A photo shows a technician bleeding a brake master cylinder that is held in a vis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87698" y="2057400"/>
            <a:ext cx="4968605" cy="3731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BRAKE BLEEDER VALVE LOSENING METHODS</a:t>
            </a:r>
            <a:endParaRPr lang="en-US" dirty="0">
              <a:latin typeface="+mj-lt"/>
            </a:endParaRPr>
          </a:p>
        </p:txBody>
      </p:sp>
      <p:sp>
        <p:nvSpPr>
          <p:cNvPr id="3" name="Content Placeholder 2"/>
          <p:cNvSpPr>
            <a:spLocks noGrp="1"/>
          </p:cNvSpPr>
          <p:nvPr>
            <p:ph idx="1"/>
          </p:nvPr>
        </p:nvSpPr>
        <p:spPr/>
        <p:txBody>
          <a:bodyPr/>
          <a:lstStyle/>
          <a:p>
            <a:r>
              <a:rPr lang="en-US" dirty="0"/>
              <a:t>Attempting to loosen a </a:t>
            </a:r>
            <a:r>
              <a:rPr lang="en-US" dirty="0" smtClean="0"/>
              <a:t>seized bleeder </a:t>
            </a:r>
            <a:r>
              <a:rPr lang="en-US" dirty="0"/>
              <a:t>valve often results in </a:t>
            </a:r>
            <a:r>
              <a:rPr lang="en-US" dirty="0" smtClean="0"/>
              <a:t>breaking (shearing </a:t>
            </a:r>
            <a:r>
              <a:rPr lang="en-US" dirty="0"/>
              <a:t>off) the bleeder valve</a:t>
            </a:r>
            <a:r>
              <a:rPr lang="en-US" dirty="0" smtClean="0"/>
              <a:t>.</a:t>
            </a:r>
          </a:p>
          <a:p>
            <a:r>
              <a:rPr lang="en-US" dirty="0" smtClean="0"/>
              <a:t>Procedures that can help prevent breaking the valve:</a:t>
            </a:r>
          </a:p>
          <a:p>
            <a:pPr lvl="1"/>
            <a:r>
              <a:rPr lang="en-US" dirty="0" smtClean="0"/>
              <a:t>Hit and tap method</a:t>
            </a:r>
          </a:p>
          <a:p>
            <a:pPr lvl="1"/>
            <a:r>
              <a:rPr lang="en-US" dirty="0" smtClean="0"/>
              <a:t>Air punch method</a:t>
            </a:r>
          </a:p>
          <a:p>
            <a:pPr lvl="1"/>
            <a:r>
              <a:rPr lang="en-US" dirty="0" smtClean="0"/>
              <a:t>Heat and tap method</a:t>
            </a:r>
          </a:p>
          <a:p>
            <a:pPr lvl="1"/>
            <a:r>
              <a:rPr lang="en-US" dirty="0" smtClean="0"/>
              <a:t>Wax method</a:t>
            </a:r>
            <a:endParaRPr lang="en-US" dirty="0"/>
          </a:p>
        </p:txBody>
      </p:sp>
    </p:spTree>
    <p:extLst>
      <p:ext uri="{BB962C8B-B14F-4D97-AF65-F5344CB8AC3E}">
        <p14:creationId xmlns:p14="http://schemas.microsoft.com/office/powerpoint/2010/main" val="2492920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097280"/>
          </a:xfrm>
        </p:spPr>
        <p:txBody>
          <a:bodyPr/>
          <a:lstStyle/>
          <a:p>
            <a:r>
              <a:rPr lang="en-US" sz="1800" dirty="0">
                <a:latin typeface="+mj-lt"/>
              </a:rPr>
              <a:t>Figure 101.2 Typical bleeder valve from a disc brake caliper. The arrows point to the taper section that does the actual sealing. </a:t>
            </a:r>
            <a:r>
              <a:rPr lang="en-US" sz="1800" dirty="0" smtClean="0">
                <a:latin typeface="+mj-lt"/>
              </a:rPr>
              <a:t>Once </a:t>
            </a:r>
            <a:r>
              <a:rPr lang="en-US" sz="1800" dirty="0">
                <a:latin typeface="+mj-lt"/>
              </a:rPr>
              <a:t>loosened, brake fluid flows around the taper and out through the hole in the side of the bleeder valve. The hole is clogged in this example and needs to be cleaned out</a:t>
            </a:r>
          </a:p>
        </p:txBody>
      </p:sp>
      <p:pic>
        <p:nvPicPr>
          <p:cNvPr id="6" name="Picture 2" descr="The bleeder valve is a threaded cylinder with a tapered section at the left end tapered and has a hole machined to the right of the tapered section. The hole in the photo shown is clogged shut with dirt and rust. The right end of the valve consists of a hexagonal head with an axial drai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2000" y="2286000"/>
            <a:ext cx="7620000" cy="342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101.3 Typical bleeder locations. Note that the combination valve and master cylinder shown do not have bleeder valves; therefore, bleeding is accomplished by loosening the brake line at the outlet ports</a:t>
            </a:r>
            <a:endParaRPr lang="en-US" sz="2000" dirty="0">
              <a:latin typeface="+mj-lt"/>
            </a:endParaRPr>
          </a:p>
        </p:txBody>
      </p:sp>
      <p:pic>
        <p:nvPicPr>
          <p:cNvPr id="4" name="Picture 2" descr="The first figure is that of a bleed screw. It is a threaded metal cylinder with a hexagonal head. &#10;&#10;The second and third figures show the location of the bleed screw on a drum brake wheel cylinder and a disc brake caliper. The wheel cylinder is a flat cylinder with the bleed screw located at the top. The caliper is a C-shaped component with extended sides, the right edge of the caliper contains the mounting flanges between which the bleed screw is located.  &#10;&#10;The fourth figure is that of a combination valve with outlets at both the left and right ends. &#10;&#10;The fifth figure is that of a master cylinder, with two outlets to the le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84396" y="1664962"/>
            <a:ext cx="3175209" cy="4646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855452"/>
          </a:xfrm>
        </p:spPr>
        <p:txBody>
          <a:bodyPr/>
          <a:lstStyle/>
          <a:p>
            <a:r>
              <a:rPr lang="en-US" sz="2400" dirty="0">
                <a:latin typeface="Arial (Headings)"/>
              </a:rPr>
              <a:t>Figure 101.4 Using an air punch next to the bleeder valve to help “break the taper” on the bleeder valve</a:t>
            </a:r>
            <a:endParaRPr lang="en-US" sz="2400" dirty="0">
              <a:latin typeface="+mj-lt"/>
            </a:endParaRPr>
          </a:p>
        </p:txBody>
      </p:sp>
      <p:pic>
        <p:nvPicPr>
          <p:cNvPr id="4" name="Picture 2" descr="A photo shows an air punch being used on bleeder valve of disc brake caliper. A wrench is being used to turn the bleeder valve as the air punch is operat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56187" y="1828800"/>
            <a:ext cx="5831626" cy="4379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1354</TotalTime>
  <Words>1476</Words>
  <Application>Microsoft Office PowerPoint</Application>
  <PresentationFormat>On-screen Show (4:3)</PresentationFormat>
  <Paragraphs>106</Paragraphs>
  <Slides>40</Slides>
  <Notes>0</Notes>
  <HiddenSlides>0</HiddenSlides>
  <MMClips>0</MMClips>
  <ScaleCrop>false</ScaleCrop>
  <HeadingPairs>
    <vt:vector size="4" baseType="variant">
      <vt:variant>
        <vt:lpstr>Theme</vt:lpstr>
      </vt:variant>
      <vt:variant>
        <vt:i4>6</vt:i4>
      </vt:variant>
      <vt:variant>
        <vt:lpstr>Slide Titles</vt:lpstr>
      </vt:variant>
      <vt:variant>
        <vt:i4>40</vt:i4>
      </vt:variant>
    </vt:vector>
  </HeadingPairs>
  <TitlesOfParts>
    <vt:vector size="46"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BRAKE BLEEDING</vt:lpstr>
      <vt:lpstr>Figure 101.1 Bench bleeding a master cylinder. Always clamp a master cylinder in a vise by the mounting flange to prevent distortion of the cylinder bore. Bench bleeding tubes can also be used that route the fluid back into the reservoir</vt:lpstr>
      <vt:lpstr>BRAKE BLEEDER VALVE LOSENING METHODS</vt:lpstr>
      <vt:lpstr>Figure 101.2 Typical bleeder valve from a disc brake caliper. The arrows point to the taper section that does the actual sealing. Once loosened, brake fluid flows around the taper and out through the hole in the side of the bleeder valve. The hole is clogged in this example and needs to be cleaned out</vt:lpstr>
      <vt:lpstr>Figure 101.3 Typical bleeder locations. Note that the combination valve and master cylinder shown do not have bleeder valves; therefore, bleeding is accomplished by loosening the brake line at the outlet ports</vt:lpstr>
      <vt:lpstr>Figure 101.4 Using an air punch next to the bleeder valve to help “break the taper” on the bleeder valve</vt:lpstr>
      <vt:lpstr>QUESTION 1: ?</vt:lpstr>
      <vt:lpstr>ANSWER 1:</vt:lpstr>
      <vt:lpstr>BLEEDING SEQUENCE</vt:lpstr>
      <vt:lpstr>Figure 101.5 Most vehicle manufacturers recommend  starting the brake bleeding process at the rear wheel farthest from the master cylinder</vt:lpstr>
      <vt:lpstr>MANUAL BLEEDING</vt:lpstr>
      <vt:lpstr>Figure 101.6 Bleeding brakes  using clear plastic tubing makes it easy to see air bubbles. Submerging the hose in a container of clean brake fluid helps ensure that all of the air will be purged by the system</vt:lpstr>
      <vt:lpstr>VACUUM BLEEDING</vt:lpstr>
      <vt:lpstr>Figure 101.7 Using a compressed air-powered vacuum bleeder</vt:lpstr>
      <vt:lpstr>Figure 101.8 Vacuum bleeding uses atmospheric pressure to force brake fluid through the hydraulic system</vt:lpstr>
      <vt:lpstr>GRAVITY BLEEDING</vt:lpstr>
      <vt:lpstr>Figure 101.9 Gravity bleeding is simply opening the bleeder valve and allowing gravity to force the brake fluid out of the bleeder valve. Because air is lighter than brake fluid, all of the air escapes before the brake fluid runs out</vt:lpstr>
      <vt:lpstr>QUESTION 2: ?</vt:lpstr>
      <vt:lpstr>ANSWER 2:</vt:lpstr>
      <vt:lpstr>PRESSURE BLEEDING</vt:lpstr>
      <vt:lpstr>Figure 101.10 A typical pressure bleeder. The brake fluid inside is pressurized with air pressure in the air chamber. This air pressure is applied to the brake fluid in the upper section. A rubber diaphragm separates the air from the brake fluid</vt:lpstr>
      <vt:lpstr>Figure 101.11 Brake fluid under pressure from the power bleeder is applied to the top of the master cylinder. It is very important that the proper adapter be used for the master  cylinder. Failure to use the correct adapter or failure to release the pressure on the brake fluid before removing the adapter can cause fluid to escape under pressure</vt:lpstr>
      <vt:lpstr>Figure 101.12 Metering valve override tool on a General  Motors vehicle</vt:lpstr>
      <vt:lpstr>Figure 101.13 Pull-out-type metering valves being held out using a special override tool</vt:lpstr>
      <vt:lpstr>HYDRAULIC ABS SERVICE</vt:lpstr>
      <vt:lpstr>Figure 101.14 Special bleed valve tools are often required when bleeding some ABS units such as the Kelsey-Hayes 4WAl system</vt:lpstr>
      <vt:lpstr>Figure 101.15 Two bleed valve tools are needed to bleed the Kelsey-Hayes 4WAl system, which attaches to the bleeder valves on the accumulator</vt:lpstr>
      <vt:lpstr>Figure 101.16 To perform an automated brake bleed procedure on an antilock brake system, first connect a factory or enhanced scan tool to the data link connector (DLC) located under the dash on this vehicle</vt:lpstr>
      <vt:lpstr>Figure 101.17 Access the menu that includes antilock brake system (ABS) functions</vt:lpstr>
      <vt:lpstr>Figure 101.18 Scroll through the menus and select automated bleed procedure and follow the on-screen instructions</vt:lpstr>
      <vt:lpstr>QUESTION 3: ?</vt:lpstr>
      <vt:lpstr>ANSWER 3:</vt:lpstr>
      <vt:lpstr>BRAKE FLUID REPLACEMENT/FLUSHING</vt:lpstr>
      <vt:lpstr>Figure 101.19 A turkey baster can be used to remove the old brake fluid from the master cylinder reservoir. A rubber hose was attached to the end of the turkey baster to get access to the brake fluid</vt:lpstr>
      <vt:lpstr>Tech Tip </vt:lpstr>
      <vt:lpstr>Figure 101.20 Using a plug at the outlet of the master cylinder is a common method when diagnosing a low brake pedal complaint</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101</dc:title>
  <dc:creator>Curt &amp; Tammy</dc:creator>
  <cp:lastModifiedBy>Curt &amp; Tammy</cp:lastModifiedBy>
  <cp:revision>54</cp:revision>
  <dcterms:created xsi:type="dcterms:W3CDTF">2018-09-25T19:30:15Z</dcterms:created>
  <dcterms:modified xsi:type="dcterms:W3CDTF">2019-07-01T18:46:04Z</dcterms:modified>
</cp:coreProperties>
</file>