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6" r:id="rId11"/>
    <p:sldId id="315" r:id="rId12"/>
    <p:sldId id="316" r:id="rId13"/>
    <p:sldId id="274" r:id="rId14"/>
    <p:sldId id="317" r:id="rId15"/>
    <p:sldId id="270" r:id="rId16"/>
    <p:sldId id="362" r:id="rId17"/>
    <p:sldId id="318" r:id="rId18"/>
    <p:sldId id="267" r:id="rId19"/>
    <p:sldId id="268" r:id="rId20"/>
    <p:sldId id="357" r:id="rId21"/>
    <p:sldId id="326" r:id="rId22"/>
    <p:sldId id="327" r:id="rId23"/>
    <p:sldId id="328" r:id="rId24"/>
    <p:sldId id="329" r:id="rId25"/>
    <p:sldId id="358" r:id="rId26"/>
    <p:sldId id="286" r:id="rId27"/>
    <p:sldId id="287" r:id="rId28"/>
    <p:sldId id="359" r:id="rId29"/>
    <p:sldId id="330" r:id="rId30"/>
    <p:sldId id="331" r:id="rId31"/>
    <p:sldId id="332" r:id="rId32"/>
    <p:sldId id="360" r:id="rId33"/>
    <p:sldId id="363" r:id="rId34"/>
    <p:sldId id="364" r:id="rId35"/>
    <p:sldId id="365" r:id="rId36"/>
    <p:sldId id="333" r:id="rId37"/>
    <p:sldId id="272"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61" r:id="rId53"/>
    <p:sldId id="348" r:id="rId54"/>
    <p:sldId id="349" r:id="rId55"/>
    <p:sldId id="350" r:id="rId56"/>
    <p:sldId id="351" r:id="rId57"/>
    <p:sldId id="352" r:id="rId58"/>
    <p:sldId id="353" r:id="rId59"/>
    <p:sldId id="354" r:id="rId60"/>
    <p:sldId id="355" r:id="rId61"/>
    <p:sldId id="299" r:id="rId62"/>
    <p:sldId id="300" r:id="rId63"/>
    <p:sldId id="32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Brake Fluid and Lines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Arial (Headings)"/>
              </a:rPr>
              <a:t>Figure 100.4 </a:t>
            </a:r>
            <a:r>
              <a:rPr lang="en-IN" sz="2400" dirty="0">
                <a:latin typeface="Arial (Headings)"/>
              </a:rPr>
              <a:t>DOT 5 brake fluid is used mostly in motorcycles because if spilled, it will not hurt painted surfaces</a:t>
            </a:r>
            <a:endParaRPr lang="en-US" sz="2400" dirty="0">
              <a:latin typeface="+mj-lt"/>
            </a:endParaRPr>
          </a:p>
        </p:txBody>
      </p:sp>
      <p:pic>
        <p:nvPicPr>
          <p:cNvPr id="4" name="Picture 2" descr="A photo shows a dot 5 cartel silicone brake fluid conta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40904" y="1784350"/>
            <a:ext cx="1642452" cy="447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solidFill>
                  <a:prstClr val="white"/>
                </a:solidFill>
                <a:latin typeface="Arial"/>
              </a:rPr>
              <a:t>FREQUENTLY ASKED QUESTION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446320" cy="491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41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100.5 </a:t>
            </a:r>
            <a:r>
              <a:rPr lang="en-IN" sz="2400" dirty="0">
                <a:latin typeface="Arial (Headings)"/>
              </a:rPr>
              <a:t>Both rubber sealing cups were exactly the same size. The cup on the left was exposed to mineral oil. Notice how the seal greatly expanded</a:t>
            </a:r>
            <a:endParaRPr lang="en-US" dirty="0">
              <a:latin typeface="+mj-lt"/>
            </a:endParaRPr>
          </a:p>
        </p:txBody>
      </p:sp>
      <p:pic>
        <p:nvPicPr>
          <p:cNvPr id="6" name="Picture 2" descr="A photo shows two rubber sealing cups. The cup on the left was exposed to mineral oil in brake fluid system and expand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7832" y="2692401"/>
            <a:ext cx="6539024" cy="293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is the difference between DOT 3, DOT 4, DOT </a:t>
            </a:r>
            <a:r>
              <a:rPr lang="en-US" sz="4000" dirty="0" smtClean="0"/>
              <a:t>5.1, and </a:t>
            </a:r>
            <a:r>
              <a:rPr lang="en-US" sz="4000" dirty="0"/>
              <a:t>DOT 5 brake fluid?</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The boiling point.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BRAKE FLUID SPECIFICATIONS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Brake Fluid Inspection and Testing</a:t>
            </a:r>
          </a:p>
          <a:p>
            <a:pPr lvl="1"/>
            <a:r>
              <a:rPr lang="en-US" dirty="0"/>
              <a:t>Proper level</a:t>
            </a:r>
            <a:r>
              <a:rPr lang="en-US" dirty="0" smtClean="0"/>
              <a:t>.</a:t>
            </a:r>
          </a:p>
          <a:p>
            <a:pPr lvl="1"/>
            <a:r>
              <a:rPr lang="en-US" dirty="0" smtClean="0"/>
              <a:t>Color/condition.</a:t>
            </a:r>
          </a:p>
          <a:p>
            <a:pPr lvl="1"/>
            <a:r>
              <a:rPr lang="en-US" dirty="0"/>
              <a:t>Tested using a tester or test strips</a:t>
            </a:r>
            <a:r>
              <a:rPr lang="en-US" dirty="0" smtClean="0"/>
              <a:t>.</a:t>
            </a:r>
          </a:p>
          <a:p>
            <a:pPr lvl="1"/>
            <a:r>
              <a:rPr lang="en-US" dirty="0"/>
              <a:t>Boiling point tester</a:t>
            </a:r>
            <a:r>
              <a:rPr lang="en-US" dirty="0" smtClean="0"/>
              <a:t>.</a:t>
            </a:r>
          </a:p>
          <a:p>
            <a:pPr lvl="1"/>
            <a:r>
              <a:rPr lang="en-US" dirty="0"/>
              <a:t>Brake fluid contamination test</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10056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100.6 </a:t>
            </a:r>
            <a:r>
              <a:rPr lang="en-IN" sz="2400" dirty="0">
                <a:latin typeface="Arial (Headings)"/>
              </a:rPr>
              <a:t>If the brake fluid is black in </a:t>
            </a:r>
            <a:r>
              <a:rPr lang="en-IN" sz="2400" dirty="0" err="1">
                <a:latin typeface="Arial (Headings)"/>
              </a:rPr>
              <a:t>color</a:t>
            </a:r>
            <a:r>
              <a:rPr lang="en-IN" sz="2400" dirty="0">
                <a:latin typeface="Arial (Headings)"/>
              </a:rPr>
              <a:t>, it should be replaced</a:t>
            </a:r>
            <a:endParaRPr lang="en-US" dirty="0"/>
          </a:p>
        </p:txBody>
      </p:sp>
      <p:pic>
        <p:nvPicPr>
          <p:cNvPr id="3" name="Picture 2" descr="A photo shows a blackish brake fluid in the reservo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2839" y="1893009"/>
            <a:ext cx="5198428" cy="415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5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100.7 </a:t>
            </a:r>
            <a:r>
              <a:rPr lang="en-IN" sz="2400" dirty="0">
                <a:latin typeface="Arial (Headings)"/>
              </a:rPr>
              <a:t>(a) A brake fluid test strip is being used to test the condition of the brake fluid</a:t>
            </a:r>
            <a:endParaRPr lang="en-US" dirty="0"/>
          </a:p>
        </p:txBody>
      </p:sp>
      <p:pic>
        <p:nvPicPr>
          <p:cNvPr id="3" name="Picture 2" descr="A photo shows a technician dipping brake fluid test strip into a brake fluid reservoi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24659" y="1880736"/>
            <a:ext cx="5294682" cy="429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0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100.7 </a:t>
            </a:r>
            <a:r>
              <a:rPr lang="en-IN" sz="2400" dirty="0">
                <a:latin typeface="Arial (Headings)"/>
              </a:rPr>
              <a:t>(b) The </a:t>
            </a:r>
            <a:r>
              <a:rPr lang="en-IN" sz="2400" dirty="0" err="1">
                <a:latin typeface="Arial (Headings)"/>
              </a:rPr>
              <a:t>color</a:t>
            </a:r>
            <a:r>
              <a:rPr lang="en-IN" sz="2400" dirty="0">
                <a:latin typeface="Arial (Headings)"/>
              </a:rPr>
              <a:t> of the test strip is then compared with a chart on the package, which indicates the condition and if the fluid should be replaced</a:t>
            </a:r>
            <a:endParaRPr lang="en-US" dirty="0"/>
          </a:p>
        </p:txBody>
      </p:sp>
      <p:pic>
        <p:nvPicPr>
          <p:cNvPr id="3" name="Picture 2" descr="A photo shows the comparison between a test strip and a chart on the strip packag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19900" y="1905000"/>
            <a:ext cx="4912918" cy="398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8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100.8 </a:t>
            </a:r>
            <a:r>
              <a:rPr lang="en-IN" sz="2400" dirty="0">
                <a:latin typeface="Arial (Headings)"/>
              </a:rPr>
              <a:t>An electronic tester that measures the boiling temperature of the brake fluid is useful to help determine if the brake fluid needs to be replaced</a:t>
            </a:r>
            <a:endParaRPr lang="en-US" dirty="0"/>
          </a:p>
        </p:txBody>
      </p:sp>
      <p:pic>
        <p:nvPicPr>
          <p:cNvPr id="3" name="Picture 2" descr="A figure shows a technician using an electronic tester used to measure the brake fluid boiling point. The tester reads 575.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862" y="2133600"/>
            <a:ext cx="5167578" cy="394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43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100.1</a:t>
            </a:r>
            <a:r>
              <a:rPr lang="en-US" dirty="0" smtClean="0"/>
              <a:t> </a:t>
            </a:r>
            <a:r>
              <a:rPr lang="en-US" dirty="0"/>
              <a:t>Discuss the purpose, function, and specifications of brake fluids</a:t>
            </a:r>
            <a:r>
              <a:rPr lang="en-US" dirty="0" smtClean="0"/>
              <a:t>.</a:t>
            </a:r>
          </a:p>
          <a:p>
            <a:pPr marL="0" indent="0">
              <a:buNone/>
            </a:pPr>
            <a:r>
              <a:rPr lang="en-US" b="1" dirty="0" smtClean="0">
                <a:solidFill>
                  <a:srgbClr val="005A70"/>
                </a:solidFill>
              </a:rPr>
              <a:t>100.2 </a:t>
            </a:r>
            <a:r>
              <a:rPr lang="en-US" dirty="0"/>
              <a:t>Describe brake service procedures and precautions</a:t>
            </a:r>
            <a:r>
              <a:rPr lang="en-US" dirty="0" smtClean="0"/>
              <a:t>.</a:t>
            </a:r>
          </a:p>
          <a:p>
            <a:pPr marL="0" indent="0">
              <a:buNone/>
            </a:pPr>
            <a:r>
              <a:rPr lang="en-US" b="1" dirty="0" smtClean="0">
                <a:solidFill>
                  <a:srgbClr val="005A70"/>
                </a:solidFill>
              </a:rPr>
              <a:t>100.3 </a:t>
            </a:r>
            <a:r>
              <a:rPr lang="en-US" dirty="0"/>
              <a:t>Discuss the types of rubber that are used in brake </a:t>
            </a:r>
            <a:r>
              <a:rPr lang="en-US" dirty="0" smtClean="0"/>
              <a:t>system components</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FLUID SERVICE PROCEDURES</a:t>
            </a:r>
            <a:endParaRPr lang="en-US" dirty="0">
              <a:latin typeface="+mj-lt"/>
            </a:endParaRPr>
          </a:p>
        </p:txBody>
      </p:sp>
      <p:sp>
        <p:nvSpPr>
          <p:cNvPr id="3" name="Content Placeholder 2"/>
          <p:cNvSpPr>
            <a:spLocks noGrp="1"/>
          </p:cNvSpPr>
          <p:nvPr>
            <p:ph idx="1"/>
          </p:nvPr>
        </p:nvSpPr>
        <p:spPr/>
        <p:txBody>
          <a:bodyPr/>
          <a:lstStyle/>
          <a:p>
            <a:r>
              <a:rPr lang="en-US" dirty="0" smtClean="0"/>
              <a:t>Storage of Brake Fluid</a:t>
            </a:r>
          </a:p>
          <a:p>
            <a:pPr lvl="1"/>
            <a:r>
              <a:rPr lang="en-US" sz="2200" dirty="0"/>
              <a:t>Store brake fluid only in its original container</a:t>
            </a:r>
            <a:r>
              <a:rPr lang="en-US" sz="2200" dirty="0" smtClean="0"/>
              <a:t>.</a:t>
            </a:r>
          </a:p>
          <a:p>
            <a:pPr lvl="1"/>
            <a:r>
              <a:rPr lang="en-US" sz="2200" dirty="0"/>
              <a:t>Before opening a brake fluid </a:t>
            </a:r>
            <a:r>
              <a:rPr lang="en-US" sz="2200" dirty="0" smtClean="0"/>
              <a:t>container clean </a:t>
            </a:r>
            <a:r>
              <a:rPr lang="en-US" sz="2200" dirty="0"/>
              <a:t>the top and outside of </a:t>
            </a:r>
            <a:r>
              <a:rPr lang="en-US" sz="2200" dirty="0" smtClean="0"/>
              <a:t>the container.</a:t>
            </a:r>
          </a:p>
          <a:p>
            <a:pPr lvl="1"/>
            <a:r>
              <a:rPr lang="en-US" sz="2200" dirty="0"/>
              <a:t>Do not reuse brake fluid that has been siphoned from </a:t>
            </a:r>
            <a:r>
              <a:rPr lang="en-US" sz="2200" dirty="0" smtClean="0"/>
              <a:t>another vehicle </a:t>
            </a:r>
            <a:r>
              <a:rPr lang="en-US" sz="2200" dirty="0"/>
              <a:t>or drawn out during a brake bleeding operation</a:t>
            </a:r>
            <a:r>
              <a:rPr lang="en-US" sz="2200" dirty="0" smtClean="0"/>
              <a:t>.</a:t>
            </a:r>
          </a:p>
          <a:p>
            <a:pPr lvl="1"/>
            <a:r>
              <a:rPr lang="en-US" sz="2200" dirty="0"/>
              <a:t>Use only fresh, new brake fluid for flushing the hydraulic </a:t>
            </a:r>
            <a:r>
              <a:rPr lang="en-US" sz="2200" dirty="0" smtClean="0"/>
              <a:t>brake system.</a:t>
            </a:r>
          </a:p>
          <a:p>
            <a:r>
              <a:rPr lang="en-US" dirty="0" smtClean="0"/>
              <a:t>Brake Fluid Handling and Disposal</a:t>
            </a:r>
          </a:p>
          <a:p>
            <a:pPr lvl="1"/>
            <a:r>
              <a:rPr lang="en-US" sz="2200" dirty="0" smtClean="0"/>
              <a:t>Dispose per regulations in your area.</a:t>
            </a:r>
            <a:endParaRPr lang="en-US" sz="2200" dirty="0"/>
          </a:p>
        </p:txBody>
      </p:sp>
    </p:spTree>
    <p:extLst>
      <p:ext uri="{BB962C8B-B14F-4D97-AF65-F5344CB8AC3E}">
        <p14:creationId xmlns:p14="http://schemas.microsoft.com/office/powerpoint/2010/main" val="190665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methods for testing and inspecting brake fluid?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pPr lvl="1"/>
            <a:r>
              <a:rPr lang="en-US" sz="4000" dirty="0"/>
              <a:t>Proper level.</a:t>
            </a:r>
          </a:p>
          <a:p>
            <a:pPr lvl="1"/>
            <a:r>
              <a:rPr lang="en-US" sz="4000" dirty="0"/>
              <a:t>Color/condition.</a:t>
            </a:r>
          </a:p>
          <a:p>
            <a:pPr lvl="1"/>
            <a:r>
              <a:rPr lang="en-US" sz="4000" dirty="0"/>
              <a:t>Tested using a tester or test strips.</a:t>
            </a:r>
          </a:p>
          <a:p>
            <a:pPr lvl="1"/>
            <a:r>
              <a:rPr lang="en-US" sz="4000" dirty="0"/>
              <a:t>Boiling point tester.</a:t>
            </a:r>
          </a:p>
          <a:p>
            <a:pPr lvl="1"/>
            <a:r>
              <a:rPr lang="en-US" sz="4000" dirty="0"/>
              <a:t>Brake fluid contamination test.</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RUBBER TYPES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Rubber products are called </a:t>
            </a:r>
            <a:r>
              <a:rPr lang="en-US" dirty="0" smtClean="0"/>
              <a:t>elastomers</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8077200" cy="369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64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100.9 </a:t>
            </a:r>
            <a:r>
              <a:rPr lang="en-IN" sz="2000" dirty="0">
                <a:latin typeface="Arial (Headings)"/>
              </a:rPr>
              <a:t>The master cylinder piston seals are usually constructed from EPDM rubber, and the diaphragm of the vacuum power brake booster is usually made from SBR</a:t>
            </a:r>
            <a:endParaRPr lang="en-US" sz="2000" dirty="0"/>
          </a:p>
        </p:txBody>
      </p:sp>
      <p:pic>
        <p:nvPicPr>
          <p:cNvPr id="3" name="Picture 3" descr="A figure shows a braking system with a pushrod connected from pedal to master cylinder. A drum and diaphragm encase the push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0620" y="2133600"/>
            <a:ext cx="6342760" cy="368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3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100.10 </a:t>
            </a:r>
            <a:r>
              <a:rPr lang="en-IN" sz="2400" dirty="0">
                <a:latin typeface="Arial (Headings)"/>
              </a:rPr>
              <a:t>Cross-sectional view of a typical drum brake wheel cylinder. Most wheel cylinder boots and cups are either SBR or EPDM rubber</a:t>
            </a:r>
            <a:endParaRPr lang="en-US" dirty="0"/>
          </a:p>
        </p:txBody>
      </p:sp>
      <p:pic>
        <p:nvPicPr>
          <p:cNvPr id="3" name="Picture 2" descr="A figure shows a cutaway view of a typical drum brake wheel cylinder. The wheel cylinder has a pushrod connected to two opposing pistons; a cup, a spring, and an expander at the center; an inlet port at the bottom; and rubber boots at the either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1747" y="2336800"/>
            <a:ext cx="6072982" cy="380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5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100.11 </a:t>
            </a:r>
            <a:r>
              <a:rPr lang="en-IN" sz="2400" dirty="0">
                <a:latin typeface="Arial (Headings)"/>
              </a:rPr>
              <a:t>Exploded view of a typical disc brake </a:t>
            </a:r>
            <a:r>
              <a:rPr lang="en-IN" sz="2400" dirty="0" err="1">
                <a:latin typeface="Arial (Headings)"/>
              </a:rPr>
              <a:t>caliper</a:t>
            </a:r>
            <a:r>
              <a:rPr lang="en-IN" sz="2400" dirty="0">
                <a:latin typeface="Arial (Headings)"/>
              </a:rPr>
              <a:t>. Both the </a:t>
            </a:r>
            <a:r>
              <a:rPr lang="en-IN" sz="2400" dirty="0" err="1">
                <a:latin typeface="Arial (Headings)"/>
              </a:rPr>
              <a:t>caliper</a:t>
            </a:r>
            <a:r>
              <a:rPr lang="en-IN" sz="2400" dirty="0">
                <a:latin typeface="Arial (Headings)"/>
              </a:rPr>
              <a:t> seal and dust boot are constructed of EPDM rubber</a:t>
            </a:r>
            <a:endParaRPr lang="en-US" dirty="0"/>
          </a:p>
        </p:txBody>
      </p:sp>
      <p:pic>
        <p:nvPicPr>
          <p:cNvPr id="3" name="Picture 2" descr="The figure shows the following components:&#10;• The caliper has an inboard and outboard shoe and lining connected to it with two pins, inner bushings, and outer bushings.&#10;• The caliper also houses a bleeder screw and an anti-rattle spring.&#10;• A seal, boot, and a piston are installed on the outer bushing.&#10;• An adapter seats on the caliper over the sho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1022" y="1828800"/>
            <a:ext cx="5029728" cy="419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LINES (1 OF 4) </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High-pressure double-walled steel </a:t>
            </a:r>
            <a:r>
              <a:rPr lang="en-US" dirty="0" smtClean="0"/>
              <a:t>brake lines </a:t>
            </a:r>
            <a:r>
              <a:rPr lang="en-US" dirty="0"/>
              <a:t>or high-strength flexible lines are used to connect the </a:t>
            </a:r>
            <a:r>
              <a:rPr lang="en-US" dirty="0" smtClean="0"/>
              <a:t>master cylinder </a:t>
            </a:r>
            <a:r>
              <a:rPr lang="en-US" dirty="0"/>
              <a:t>to each wheel</a:t>
            </a:r>
            <a:r>
              <a:rPr lang="en-US" dirty="0" smtClean="0"/>
              <a:t>.</a:t>
            </a:r>
          </a:p>
          <a:p>
            <a:r>
              <a:rPr lang="en-US" dirty="0" smtClean="0"/>
              <a:t>Steel Brake Line Coatings</a:t>
            </a:r>
          </a:p>
          <a:p>
            <a:pPr lvl="1"/>
            <a:r>
              <a:rPr lang="en-US" sz="2200" dirty="0"/>
              <a:t>Aluminum-rich paint (called </a:t>
            </a:r>
            <a:r>
              <a:rPr lang="en-US" sz="2200" dirty="0" err="1"/>
              <a:t>AlGal</a:t>
            </a:r>
            <a:r>
              <a:rPr lang="en-US" sz="2200" dirty="0" smtClean="0"/>
              <a:t>)</a:t>
            </a:r>
          </a:p>
          <a:p>
            <a:pPr lvl="1"/>
            <a:r>
              <a:rPr lang="en-US" sz="2200" dirty="0"/>
              <a:t>Nylon-coated (called </a:t>
            </a:r>
            <a:r>
              <a:rPr lang="en-US" sz="2200" dirty="0" err="1"/>
              <a:t>NyGal</a:t>
            </a:r>
            <a:r>
              <a:rPr lang="en-US" sz="2200" dirty="0" smtClean="0"/>
              <a:t>)</a:t>
            </a:r>
          </a:p>
          <a:p>
            <a:pPr lvl="1"/>
            <a:r>
              <a:rPr lang="en-US" sz="2200" dirty="0" smtClean="0"/>
              <a:t>Zinc</a:t>
            </a:r>
          </a:p>
          <a:p>
            <a:pPr lvl="1"/>
            <a:r>
              <a:rPr lang="en-US" sz="2200" dirty="0" err="1"/>
              <a:t>Terne</a:t>
            </a:r>
            <a:r>
              <a:rPr lang="en-US" sz="2200" dirty="0"/>
              <a:t> plate (lead and tin alloy</a:t>
            </a:r>
            <a:r>
              <a:rPr lang="en-US" sz="2200" dirty="0" smtClean="0"/>
              <a:t>)</a:t>
            </a:r>
          </a:p>
          <a:p>
            <a:pPr lvl="1"/>
            <a:r>
              <a:rPr lang="en-US" sz="2200" dirty="0" smtClean="0"/>
              <a:t>Epoxy</a:t>
            </a:r>
          </a:p>
          <a:p>
            <a:pPr lvl="1"/>
            <a:r>
              <a:rPr lang="en-US" sz="2200" dirty="0"/>
              <a:t>PVF (</a:t>
            </a:r>
            <a:r>
              <a:rPr lang="en-US" sz="2200" dirty="0" err="1"/>
              <a:t>Polyvinylfluoride</a:t>
            </a:r>
            <a:r>
              <a:rPr lang="en-US" sz="2200" dirty="0"/>
              <a:t>)—olive green color</a:t>
            </a:r>
            <a:endParaRPr lang="en-US" sz="2200" dirty="0"/>
          </a:p>
        </p:txBody>
      </p:sp>
    </p:spTree>
    <p:extLst>
      <p:ext uri="{BB962C8B-B14F-4D97-AF65-F5344CB8AC3E}">
        <p14:creationId xmlns:p14="http://schemas.microsoft.com/office/powerpoint/2010/main" val="284212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LINES (2 OF 4)</a:t>
            </a:r>
            <a:endParaRPr lang="en-US" dirty="0">
              <a:latin typeface="+mj-lt"/>
            </a:endParaRPr>
          </a:p>
        </p:txBody>
      </p:sp>
      <p:sp>
        <p:nvSpPr>
          <p:cNvPr id="3" name="Content Placeholder 2"/>
          <p:cNvSpPr>
            <a:spLocks noGrp="1"/>
          </p:cNvSpPr>
          <p:nvPr>
            <p:ph idx="1"/>
          </p:nvPr>
        </p:nvSpPr>
        <p:spPr/>
        <p:txBody>
          <a:bodyPr/>
          <a:lstStyle/>
          <a:p>
            <a:r>
              <a:rPr lang="en-US" dirty="0" smtClean="0"/>
              <a:t>Cooper-Nickel Brake Lines</a:t>
            </a:r>
          </a:p>
          <a:p>
            <a:pPr lvl="1"/>
            <a:r>
              <a:rPr lang="en-US" dirty="0"/>
              <a:t>Nickel-copper brake line </a:t>
            </a:r>
            <a:r>
              <a:rPr lang="en-US" dirty="0" smtClean="0"/>
              <a:t>is commonly </a:t>
            </a:r>
            <a:r>
              <a:rPr lang="en-US" dirty="0"/>
              <a:t>referred to as “90-10 copper” because it contains </a:t>
            </a:r>
            <a:r>
              <a:rPr lang="en-US" dirty="0" smtClean="0"/>
              <a:t>about 90</a:t>
            </a:r>
            <a:r>
              <a:rPr lang="en-US" dirty="0"/>
              <a:t>% copper and 10% nickel</a:t>
            </a:r>
            <a:r>
              <a:rPr lang="en-US" dirty="0" smtClean="0"/>
              <a:t>.</a:t>
            </a:r>
          </a:p>
          <a:p>
            <a:r>
              <a:rPr lang="en-US" dirty="0" smtClean="0"/>
              <a:t>Types of Flares</a:t>
            </a:r>
          </a:p>
          <a:p>
            <a:pPr lvl="1"/>
            <a:r>
              <a:rPr lang="en-US" dirty="0" smtClean="0"/>
              <a:t>Double flare</a:t>
            </a:r>
          </a:p>
          <a:p>
            <a:pPr lvl="1"/>
            <a:r>
              <a:rPr lang="en-US" dirty="0" smtClean="0"/>
              <a:t>ISO or bubble flare</a:t>
            </a:r>
          </a:p>
          <a:p>
            <a:r>
              <a:rPr lang="en-US" dirty="0" smtClean="0"/>
              <a:t>Brake Line Replacement</a:t>
            </a:r>
          </a:p>
          <a:p>
            <a:pPr lvl="1"/>
            <a:r>
              <a:rPr lang="en-US" dirty="0" smtClean="0"/>
              <a:t>Pre-made lines</a:t>
            </a:r>
          </a:p>
          <a:p>
            <a:pPr lvl="1"/>
            <a:r>
              <a:rPr lang="en-US" dirty="0"/>
              <a:t>Cut and flare lines to match what is needed.</a:t>
            </a:r>
            <a:endParaRPr lang="en-US" dirty="0"/>
          </a:p>
        </p:txBody>
      </p:sp>
    </p:spTree>
    <p:extLst>
      <p:ext uri="{BB962C8B-B14F-4D97-AF65-F5344CB8AC3E}">
        <p14:creationId xmlns:p14="http://schemas.microsoft.com/office/powerpoint/2010/main" val="41971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LINES (3 OF 4)</a:t>
            </a:r>
            <a:endParaRPr lang="en-US" dirty="0">
              <a:latin typeface="+mj-lt"/>
            </a:endParaRPr>
          </a:p>
        </p:txBody>
      </p:sp>
      <p:sp>
        <p:nvSpPr>
          <p:cNvPr id="3" name="Content Placeholder 2"/>
          <p:cNvSpPr>
            <a:spLocks noGrp="1"/>
          </p:cNvSpPr>
          <p:nvPr>
            <p:ph idx="1"/>
          </p:nvPr>
        </p:nvSpPr>
        <p:spPr/>
        <p:txBody>
          <a:bodyPr/>
          <a:lstStyle/>
          <a:p>
            <a:r>
              <a:rPr lang="en-US" dirty="0" smtClean="0"/>
              <a:t>Coiled Brake Line</a:t>
            </a:r>
          </a:p>
          <a:p>
            <a:pPr lvl="1"/>
            <a:r>
              <a:rPr lang="en-US" dirty="0"/>
              <a:t>Steel brake line is often coiled to </a:t>
            </a:r>
            <a:r>
              <a:rPr lang="en-US" dirty="0" smtClean="0"/>
              <a:t>allow movement </a:t>
            </a:r>
            <a:r>
              <a:rPr lang="en-US" dirty="0"/>
              <a:t>between the brake components without stress that </a:t>
            </a:r>
            <a:r>
              <a:rPr lang="en-US" dirty="0" smtClean="0"/>
              <a:t>could lead </a:t>
            </a:r>
            <a:r>
              <a:rPr lang="en-US" dirty="0"/>
              <a:t>to metal fatigue and brake line breakage</a:t>
            </a:r>
            <a:r>
              <a:rPr lang="en-US" dirty="0" smtClean="0"/>
              <a:t>.</a:t>
            </a:r>
          </a:p>
          <a:p>
            <a:r>
              <a:rPr lang="en-US" dirty="0" smtClean="0"/>
              <a:t>Armored Brake Line</a:t>
            </a:r>
          </a:p>
          <a:p>
            <a:pPr lvl="1"/>
            <a:r>
              <a:rPr lang="en-US" dirty="0" smtClean="0"/>
              <a:t>The </a:t>
            </a:r>
            <a:r>
              <a:rPr lang="en-US" dirty="0"/>
              <a:t>steel brake line is covered with a wire coil wrap</a:t>
            </a:r>
            <a:r>
              <a:rPr lang="en-US" dirty="0" smtClean="0"/>
              <a:t>.</a:t>
            </a:r>
          </a:p>
          <a:p>
            <a:pPr lvl="1"/>
            <a:r>
              <a:rPr lang="en-US" dirty="0"/>
              <a:t>This armor is designed </a:t>
            </a:r>
            <a:r>
              <a:rPr lang="en-US" dirty="0" smtClean="0"/>
              <a:t>to prevent </a:t>
            </a:r>
            <a:r>
              <a:rPr lang="en-US" dirty="0"/>
              <a:t>damage from stones and other debris that could dent </a:t>
            </a:r>
            <a:r>
              <a:rPr lang="en-US" dirty="0" smtClean="0"/>
              <a:t>or damage </a:t>
            </a:r>
            <a:r>
              <a:rPr lang="en-US" dirty="0"/>
              <a:t>the brake line.</a:t>
            </a:r>
            <a:endParaRPr lang="en-US" dirty="0"/>
          </a:p>
        </p:txBody>
      </p:sp>
    </p:spTree>
    <p:extLst>
      <p:ext uri="{BB962C8B-B14F-4D97-AF65-F5344CB8AC3E}">
        <p14:creationId xmlns:p14="http://schemas.microsoft.com/office/powerpoint/2010/main" val="383132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100.4</a:t>
            </a:r>
            <a:r>
              <a:rPr lang="en-US" dirty="0" smtClean="0"/>
              <a:t> </a:t>
            </a:r>
            <a:r>
              <a:rPr lang="en-US" dirty="0"/>
              <a:t>Discuss the use of brake lines</a:t>
            </a:r>
            <a:r>
              <a:rPr lang="en-US" dirty="0" smtClean="0"/>
              <a:t>.</a:t>
            </a:r>
          </a:p>
          <a:p>
            <a:pPr marL="0" indent="0">
              <a:buNone/>
            </a:pPr>
            <a:r>
              <a:rPr lang="en-US" b="1" dirty="0" smtClean="0">
                <a:solidFill>
                  <a:srgbClr val="005A70"/>
                </a:solidFill>
              </a:rPr>
              <a:t>100.5</a:t>
            </a:r>
            <a:r>
              <a:rPr lang="en-US" dirty="0" smtClean="0"/>
              <a:t> </a:t>
            </a:r>
            <a:r>
              <a:rPr lang="en-US" dirty="0"/>
              <a:t>This chapter will help prepare for the Brakes (A5) </a:t>
            </a:r>
            <a:r>
              <a:rPr lang="en-US" dirty="0" smtClean="0"/>
              <a:t>ASE certification </a:t>
            </a:r>
            <a:r>
              <a:rPr lang="en-US" dirty="0"/>
              <a:t>test content area “A” (Hydraulic, Power </a:t>
            </a:r>
            <a:r>
              <a:rPr lang="en-US" dirty="0" smtClean="0"/>
              <a:t>Assist, and </a:t>
            </a:r>
            <a:r>
              <a:rPr lang="en-US" dirty="0"/>
              <a:t>Parking Brake Systems 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LINES (4 OF 4)</a:t>
            </a:r>
            <a:endParaRPr lang="en-US" dirty="0">
              <a:latin typeface="+mj-lt"/>
            </a:endParaRPr>
          </a:p>
        </p:txBody>
      </p:sp>
      <p:sp>
        <p:nvSpPr>
          <p:cNvPr id="3" name="Content Placeholder 2"/>
          <p:cNvSpPr>
            <a:spLocks noGrp="1"/>
          </p:cNvSpPr>
          <p:nvPr>
            <p:ph idx="1"/>
          </p:nvPr>
        </p:nvSpPr>
        <p:spPr/>
        <p:txBody>
          <a:bodyPr/>
          <a:lstStyle/>
          <a:p>
            <a:r>
              <a:rPr lang="en-US" dirty="0" smtClean="0"/>
              <a:t>Flexible Brake Hose</a:t>
            </a:r>
          </a:p>
          <a:p>
            <a:pPr lvl="1"/>
            <a:r>
              <a:rPr lang="en-US" dirty="0"/>
              <a:t>Flexible brake hoses are used on </a:t>
            </a:r>
            <a:r>
              <a:rPr lang="en-US" dirty="0" smtClean="0"/>
              <a:t>each front </a:t>
            </a:r>
            <a:r>
              <a:rPr lang="en-US" dirty="0"/>
              <a:t>wheel to allow for steering and suspension </a:t>
            </a:r>
            <a:r>
              <a:rPr lang="en-US" dirty="0" smtClean="0"/>
              <a:t>movement and </a:t>
            </a:r>
            <a:r>
              <a:rPr lang="en-US" dirty="0"/>
              <a:t>at the rear to allow for rear suspension travel</a:t>
            </a:r>
            <a:r>
              <a:rPr lang="en-US" dirty="0" smtClean="0"/>
              <a:t>.</a:t>
            </a:r>
          </a:p>
          <a:p>
            <a:pPr lvl="1"/>
            <a:r>
              <a:rPr lang="en-US" dirty="0"/>
              <a:t>Flexible brake hose is made from synthetic yarn (poly </a:t>
            </a:r>
            <a:r>
              <a:rPr lang="en-US" dirty="0" smtClean="0"/>
              <a:t>vinyl alcohol</a:t>
            </a:r>
            <a:r>
              <a:rPr lang="en-US" dirty="0"/>
              <a:t>, abbreviated PVA) that is braided into position from </a:t>
            </a:r>
            <a:r>
              <a:rPr lang="en-US" dirty="0" smtClean="0"/>
              <a:t>multi-end yarn </a:t>
            </a:r>
            <a:r>
              <a:rPr lang="en-US" dirty="0"/>
              <a:t>spindles</a:t>
            </a:r>
            <a:r>
              <a:rPr lang="en-US" dirty="0" smtClean="0"/>
              <a:t>.</a:t>
            </a:r>
          </a:p>
          <a:p>
            <a:pPr lvl="1"/>
            <a:r>
              <a:rPr lang="en-US" dirty="0" smtClean="0"/>
              <a:t>Are able to withstand braking system </a:t>
            </a:r>
            <a:r>
              <a:rPr lang="en-US" dirty="0"/>
              <a:t>pressure over 1,000 PSI (6,900 </a:t>
            </a:r>
            <a:r>
              <a:rPr lang="en-US" dirty="0" err="1"/>
              <a:t>kPa</a:t>
            </a:r>
            <a:r>
              <a:rPr lang="en-US" dirty="0"/>
              <a:t>).</a:t>
            </a:r>
            <a:endParaRPr lang="en-US" dirty="0"/>
          </a:p>
        </p:txBody>
      </p:sp>
    </p:spTree>
    <p:extLst>
      <p:ext uri="{BB962C8B-B14F-4D97-AF65-F5344CB8AC3E}">
        <p14:creationId xmlns:p14="http://schemas.microsoft.com/office/powerpoint/2010/main" val="359620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100.12 </a:t>
            </a:r>
            <a:r>
              <a:rPr lang="en-IN" sz="2400" dirty="0">
                <a:latin typeface="Arial (Headings)"/>
              </a:rPr>
              <a:t>Steel brake tubing is double walled for strength and plated for corrosion resistance</a:t>
            </a:r>
            <a:endParaRPr lang="en-US" dirty="0"/>
          </a:p>
        </p:txBody>
      </p:sp>
      <p:pic>
        <p:nvPicPr>
          <p:cNvPr id="3" name="Picture 2" descr="A figure shows a seamless and multiple ply steel brake tubing. A seamless tubing has a raised surface, while multiple ply has two raised surfac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07804" y="2710952"/>
            <a:ext cx="6515396" cy="272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8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r>
              <a:rPr lang="en-US" sz="3400" dirty="0" smtClean="0">
                <a:latin typeface="+mj-lt"/>
              </a:rPr>
              <a:t> </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992" y="1600200"/>
            <a:ext cx="58197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100.13</a:t>
            </a:r>
            <a:r>
              <a:rPr lang="en-IN" sz="2000" dirty="0">
                <a:latin typeface="Arial (Headings)"/>
              </a:rPr>
              <a:t> The rust prone states are areas where snow and the use of salt contribute to the brake line rust. Vehicles that operate outside this area also rust, but not to the extent that they do in the states known for rust problems</a:t>
            </a:r>
            <a:endParaRPr lang="en-US" sz="2000" dirty="0"/>
          </a:p>
        </p:txBody>
      </p:sp>
      <p:pic>
        <p:nvPicPr>
          <p:cNvPr id="3" name="Picture 2" descr="A figure shows a map of the United States with the rust prone states highlighted. North eastern states are more prone to rus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9135" y="2133600"/>
            <a:ext cx="5352734" cy="384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100.14 </a:t>
            </a:r>
            <a:r>
              <a:rPr lang="en-IN" sz="2400" dirty="0">
                <a:latin typeface="Arial (Headings)"/>
              </a:rPr>
              <a:t>Because of the slight difference in flare angle, double-flare fitting seals cause a wedging action</a:t>
            </a:r>
            <a:endParaRPr lang="en-US" dirty="0"/>
          </a:p>
        </p:txBody>
      </p:sp>
      <p:pic>
        <p:nvPicPr>
          <p:cNvPr id="3" name="Picture 2" descr="A figure shows how a double-flare nut is fitted into the tubing seat because of the difference of flare angle. Angle on flare nut is 45 degrees and angle on tubing seat is 42 degre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3470" y="1871814"/>
            <a:ext cx="3044064" cy="429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2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100.15 </a:t>
            </a:r>
            <a:r>
              <a:rPr lang="en-IN" sz="2400" dirty="0">
                <a:latin typeface="Arial (Headings)"/>
              </a:rPr>
              <a:t>An ISO fitting, also called a ball or bubble flare</a:t>
            </a:r>
            <a:endParaRPr lang="en-US" dirty="0"/>
          </a:p>
        </p:txBody>
      </p:sp>
      <p:pic>
        <p:nvPicPr>
          <p:cNvPr id="3" name="Picture 2" descr="A figure shows a ball or bubble flare fitting. It's an International Standards Organization (ISO) fitting with 30 degrees tubing seat and 35 degrees angle on flare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2669" y="1725964"/>
            <a:ext cx="3145664" cy="450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1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100.16 </a:t>
            </a:r>
            <a:r>
              <a:rPr lang="en-IN" dirty="0">
                <a:latin typeface="Arial (Headings)"/>
              </a:rPr>
              <a:t>Double flaring the end of a brake line. (a) Clamp the line at the correct height above the surface of the clamping tool using the shoulder of the insert as a gauge</a:t>
            </a:r>
            <a:endParaRPr lang="en-US" dirty="0"/>
          </a:p>
        </p:txBody>
      </p:sp>
      <p:pic>
        <p:nvPicPr>
          <p:cNvPr id="3" name="Picture 2" descr="A photo shows a double flaring operation performed on the end of a brake line. The photo shows a technician holding a brake line and clamping it above the surface of the clamping tool using the shoulder of an inse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4309" y="2286000"/>
            <a:ext cx="4562386" cy="36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6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100.16 </a:t>
            </a:r>
            <a:r>
              <a:rPr lang="en-IN" sz="2400" dirty="0">
                <a:latin typeface="Arial (Headings)"/>
              </a:rPr>
              <a:t>Double flaring the end of a brake line. (b) The insert is pressed into the end of the tubing. This creates the first bend </a:t>
            </a:r>
            <a:endParaRPr lang="en-US" dirty="0"/>
          </a:p>
        </p:txBody>
      </p:sp>
      <p:pic>
        <p:nvPicPr>
          <p:cNvPr id="3" name="Picture 2" descr="A photo shows an insert pressed into the brake line tube and slight pressure applied on it using a pointed to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3478" y="2167466"/>
            <a:ext cx="5044048" cy="407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4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100.16 </a:t>
            </a:r>
            <a:r>
              <a:rPr lang="en-IN" sz="2400" dirty="0">
                <a:latin typeface="Arial (Headings)"/>
              </a:rPr>
              <a:t>Double flaring the end of a brake line. (c) Remove the insert and use the pointed tool to complete the overlap double flare</a:t>
            </a:r>
            <a:endParaRPr lang="en-US" dirty="0"/>
          </a:p>
        </p:txBody>
      </p:sp>
      <p:pic>
        <p:nvPicPr>
          <p:cNvPr id="3" name="Picture 2" descr="A photo shows an insert being removed by a technician and a pointed tool inserted in the brake line to complete the double fla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2871" y="1981200"/>
            <a:ext cx="5025262" cy="406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8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100.16 </a:t>
            </a:r>
            <a:r>
              <a:rPr lang="en-IN" sz="2400" dirty="0">
                <a:latin typeface="Arial (Headings)"/>
              </a:rPr>
              <a:t>Double flaring the end of a brake line. (d) The completed operation as it appears while still in the clamp</a:t>
            </a:r>
            <a:endParaRPr lang="en-US" dirty="0"/>
          </a:p>
        </p:txBody>
      </p:sp>
      <p:pic>
        <p:nvPicPr>
          <p:cNvPr id="3" name="Picture 2" descr="A photo shows a pointed tool used to remove material from the brake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272" y="1828337"/>
            <a:ext cx="5296459" cy="428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3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FLUID</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Brake fluid is designed to </a:t>
            </a:r>
            <a:r>
              <a:rPr lang="en-US" dirty="0" smtClean="0"/>
              <a:t>function in </a:t>
            </a:r>
            <a:r>
              <a:rPr lang="en-US" dirty="0"/>
              <a:t>the hydraulic brake system under all operating conditions</a:t>
            </a:r>
            <a:r>
              <a:rPr lang="en-US" dirty="0" smtClean="0"/>
              <a:t>.</a:t>
            </a:r>
          </a:p>
          <a:p>
            <a:r>
              <a:rPr lang="en-US" dirty="0" smtClean="0"/>
              <a:t>Physical Properties</a:t>
            </a:r>
          </a:p>
          <a:p>
            <a:pPr lvl="1"/>
            <a:r>
              <a:rPr lang="en-US" dirty="0"/>
              <a:t>Brake fluid is a </a:t>
            </a:r>
            <a:r>
              <a:rPr lang="en-US" dirty="0" err="1"/>
              <a:t>polyalkylene</a:t>
            </a:r>
            <a:r>
              <a:rPr lang="en-US" dirty="0"/>
              <a:t>-glycol-ether mixture called </a:t>
            </a:r>
            <a:r>
              <a:rPr lang="en-US" dirty="0" err="1" smtClean="0"/>
              <a:t>polyglycol</a:t>
            </a:r>
            <a:r>
              <a:rPr lang="en-US" dirty="0" smtClean="0"/>
              <a:t> for </a:t>
            </a:r>
            <a:r>
              <a:rPr lang="en-US" dirty="0"/>
              <a:t>short</a:t>
            </a:r>
            <a:r>
              <a:rPr lang="en-US" dirty="0" smtClean="0"/>
              <a:t>.</a:t>
            </a:r>
          </a:p>
          <a:p>
            <a:pPr lvl="1"/>
            <a:r>
              <a:rPr lang="en-US" dirty="0"/>
              <a:t>All </a:t>
            </a:r>
            <a:r>
              <a:rPr lang="en-US" dirty="0" err="1"/>
              <a:t>polyglycol</a:t>
            </a:r>
            <a:r>
              <a:rPr lang="en-US" dirty="0"/>
              <a:t> brake fluid is clear to amber in color</a:t>
            </a:r>
            <a:r>
              <a:rPr lang="en-US" dirty="0" smtClean="0"/>
              <a:t>.</a:t>
            </a:r>
          </a:p>
          <a:p>
            <a:pPr lvl="1"/>
            <a:r>
              <a:rPr lang="en-US" dirty="0" smtClean="0"/>
              <a:t>A high boiling point</a:t>
            </a:r>
          </a:p>
          <a:p>
            <a:pPr lvl="1"/>
            <a:r>
              <a:rPr lang="en-US" dirty="0" smtClean="0"/>
              <a:t>A low freezing point</a:t>
            </a:r>
          </a:p>
          <a:p>
            <a:pPr lvl="1"/>
            <a:r>
              <a:rPr lang="en-US" dirty="0" smtClean="0"/>
              <a:t>No ability to damage rubber parts in the system</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100.17 </a:t>
            </a:r>
            <a:r>
              <a:rPr lang="en-IN" sz="2400" dirty="0">
                <a:latin typeface="Arial (Headings)"/>
              </a:rPr>
              <a:t>Making an ISO flare requires a special tool. (a) Select the proper size forming mandrel</a:t>
            </a:r>
            <a:endParaRPr lang="en-US" dirty="0"/>
          </a:p>
        </p:txBody>
      </p:sp>
      <p:pic>
        <p:nvPicPr>
          <p:cNvPr id="3" name="Picture 2" descr="A photo shows a technician selecting a proper size forming mandrel to make an International Standards Organization fla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2737" y="1945591"/>
            <a:ext cx="5465530" cy="409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5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100.17 </a:t>
            </a:r>
            <a:r>
              <a:rPr lang="en-IN" sz="2400" dirty="0">
                <a:latin typeface="Arial (Headings)"/>
              </a:rPr>
              <a:t>Making an ISO flare requires a special tool. (b) Clamp the tubing flush with the split die and place the mandrel into the tool</a:t>
            </a:r>
            <a:endParaRPr lang="en-US" dirty="0"/>
          </a:p>
        </p:txBody>
      </p:sp>
      <p:pic>
        <p:nvPicPr>
          <p:cNvPr id="3" name="Picture 2" descr="A photo shows a brake line tube and mandrel inserted into a special tool for ISO fl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272" y="1828800"/>
            <a:ext cx="5296460" cy="397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100.17 </a:t>
            </a:r>
            <a:r>
              <a:rPr lang="en-IN" sz="2400" dirty="0">
                <a:latin typeface="Arial (Headings)"/>
              </a:rPr>
              <a:t>Making an ISO flare requires a special tool. (c) Thread the tool handle in until the mandrel pilot seats into </a:t>
            </a:r>
            <a:r>
              <a:rPr lang="en-IN" sz="2400" dirty="0" smtClean="0">
                <a:latin typeface="Arial (Headings)"/>
              </a:rPr>
              <a:t>the tubing</a:t>
            </a:r>
            <a:endParaRPr lang="en-US" dirty="0"/>
          </a:p>
        </p:txBody>
      </p:sp>
      <p:pic>
        <p:nvPicPr>
          <p:cNvPr id="3" name="Picture 2" descr="A photo shows a mandrel pilot fitted into the tub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272" y="2057400"/>
            <a:ext cx="5296460" cy="397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7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100.17 </a:t>
            </a:r>
            <a:r>
              <a:rPr lang="en-IN" sz="2400" dirty="0">
                <a:latin typeface="Arial (Headings)"/>
              </a:rPr>
              <a:t>Making an ISO flare requires a special tool. (d) Close the tool valve and pump the handle until the mandrel seats in the die</a:t>
            </a:r>
            <a:endParaRPr lang="en-US" dirty="0"/>
          </a:p>
        </p:txBody>
      </p:sp>
      <p:pic>
        <p:nvPicPr>
          <p:cNvPr id="3" name="Picture 2" descr="A photo shows a technician pressing the special tool in order to produce a flare on the brake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272" y="2220666"/>
            <a:ext cx="5296460" cy="397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3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100.17 </a:t>
            </a:r>
            <a:r>
              <a:rPr lang="en-IN" sz="2400" dirty="0">
                <a:latin typeface="Arial (Headings)"/>
              </a:rPr>
              <a:t>Making an ISO flare requires a special tool. (e) The strong hydraulic pressure forms the ISO flare</a:t>
            </a:r>
            <a:endParaRPr lang="en-US" dirty="0"/>
          </a:p>
        </p:txBody>
      </p:sp>
      <p:pic>
        <p:nvPicPr>
          <p:cNvPr id="3" name="Picture 2" descr="A photo shows a brake line flare after removal from a special tool set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4437" y="1803399"/>
            <a:ext cx="5822130"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3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100.18 </a:t>
            </a:r>
            <a:r>
              <a:rPr lang="en-IN" sz="2400" dirty="0">
                <a:latin typeface="Arial (Headings)"/>
              </a:rPr>
              <a:t>The coils in the brake line help prevent cracks caused by vibration</a:t>
            </a:r>
            <a:endParaRPr lang="en-US" dirty="0"/>
          </a:p>
        </p:txBody>
      </p:sp>
      <p:pic>
        <p:nvPicPr>
          <p:cNvPr id="3" name="Picture 2" descr="A photo shows a single coiled brake line fitted under the master cylinder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1970" y="1898788"/>
            <a:ext cx="6047064" cy="424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4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100.19 </a:t>
            </a:r>
            <a:r>
              <a:rPr lang="en-IN" dirty="0" err="1">
                <a:latin typeface="Arial (Headings)"/>
              </a:rPr>
              <a:t>Armored</a:t>
            </a:r>
            <a:r>
              <a:rPr lang="en-IN" dirty="0">
                <a:latin typeface="Arial (Headings)"/>
              </a:rPr>
              <a:t> brake line is usually used in the location where the line may be exposed to rock or road debris damage. Even </a:t>
            </a:r>
            <a:r>
              <a:rPr lang="en-IN" dirty="0" err="1">
                <a:latin typeface="Arial (Headings)"/>
              </a:rPr>
              <a:t>armored</a:t>
            </a:r>
            <a:r>
              <a:rPr lang="en-IN" dirty="0">
                <a:latin typeface="Arial (Headings)"/>
              </a:rPr>
              <a:t> brake line can leak and a visual inspection is an important part of any brake service</a:t>
            </a:r>
            <a:endParaRPr lang="en-US" dirty="0"/>
          </a:p>
        </p:txBody>
      </p:sp>
      <p:pic>
        <p:nvPicPr>
          <p:cNvPr id="3" name="Picture 2" descr="A photo shows a brake fluid leak on an armored brake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3937" y="1641020"/>
            <a:ext cx="3959740" cy="464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4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1" y="2202255"/>
            <a:ext cx="8915400" cy="333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98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100.20 </a:t>
            </a:r>
            <a:r>
              <a:rPr lang="en-IN" sz="2400" dirty="0">
                <a:latin typeface="Arial (Headings)"/>
              </a:rPr>
              <a:t>A tube bender being used to bend a brake line</a:t>
            </a:r>
            <a:endParaRPr lang="en-US" dirty="0"/>
          </a:p>
        </p:txBody>
      </p:sp>
      <p:pic>
        <p:nvPicPr>
          <p:cNvPr id="3" name="Picture 2" descr="A photo shows a technician using a special tube bending tool to bend the brake line tub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9671" y="1935433"/>
            <a:ext cx="5431662" cy="406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7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100.21 </a:t>
            </a:r>
            <a:r>
              <a:rPr lang="en-IN" sz="2400" dirty="0">
                <a:latin typeface="Arial (Headings)"/>
              </a:rPr>
              <a:t>A tubing cutter is the preferred tool to use to cut brake line because it leaves a clean edge</a:t>
            </a:r>
            <a:endParaRPr lang="en-US" dirty="0"/>
          </a:p>
        </p:txBody>
      </p:sp>
      <p:pic>
        <p:nvPicPr>
          <p:cNvPr id="3" name="Picture 2" descr="A photo shows a tubing cutter used to cut the brake line pip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1851" y="2142060"/>
            <a:ext cx="6287302" cy="365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5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FLUID SPECIFICATIONS (1 OF 2)</a:t>
            </a:r>
            <a:endParaRPr lang="en-US" dirty="0">
              <a:latin typeface="+mj-lt"/>
            </a:endParaRPr>
          </a:p>
        </p:txBody>
      </p:sp>
      <p:sp>
        <p:nvSpPr>
          <p:cNvPr id="3" name="Content Placeholder 2"/>
          <p:cNvSpPr>
            <a:spLocks noGrp="1"/>
          </p:cNvSpPr>
          <p:nvPr>
            <p:ph idx="1"/>
          </p:nvPr>
        </p:nvSpPr>
        <p:spPr/>
        <p:txBody>
          <a:bodyPr/>
          <a:lstStyle/>
          <a:p>
            <a:r>
              <a:rPr lang="en-US" dirty="0"/>
              <a:t>FMVSS </a:t>
            </a:r>
            <a:r>
              <a:rPr lang="en-US" dirty="0" smtClean="0"/>
              <a:t>116: </a:t>
            </a:r>
            <a:r>
              <a:rPr lang="en-US" dirty="0"/>
              <a:t>All automotive brake fluid must meet </a:t>
            </a:r>
            <a:r>
              <a:rPr lang="en-US" dirty="0" smtClean="0"/>
              <a:t>Federal Motor </a:t>
            </a:r>
            <a:r>
              <a:rPr lang="en-US" dirty="0"/>
              <a:t>Vehicle Safety Standard (FMVSS) 116.</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895600"/>
            <a:ext cx="58674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96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100.22 </a:t>
            </a:r>
            <a:r>
              <a:rPr lang="en-IN" sz="2400" dirty="0">
                <a:latin typeface="Arial (Headings)"/>
              </a:rPr>
              <a:t>Flexible brake hoses are used between the frame or body of the vehicle and the wheel brakes. Because of suspension and/or steering movement, these flexible brake lines must be strong enough to handle high brake fluid pressures, yet remain flexible</a:t>
            </a:r>
            <a:endParaRPr lang="en-US" dirty="0"/>
          </a:p>
        </p:txBody>
      </p:sp>
      <p:pic>
        <p:nvPicPr>
          <p:cNvPr id="3" name="Picture 2" descr="A photo shows a flexible brake line connected to a retaining clip on one side and a steel brake line on the other side of retaining clip.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5784" y="2286000"/>
            <a:ext cx="4686596" cy="35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9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100.23 </a:t>
            </a:r>
            <a:r>
              <a:rPr lang="en-IN" sz="2400" dirty="0">
                <a:latin typeface="Arial (Headings)"/>
              </a:rPr>
              <a:t>(a) Typical flexible brake hose showing the multiple layers of rubber and fabric</a:t>
            </a:r>
            <a:endParaRPr lang="en-US" dirty="0"/>
          </a:p>
        </p:txBody>
      </p:sp>
      <p:pic>
        <p:nvPicPr>
          <p:cNvPr id="3" name="Picture 2" descr="A photo shows a flexible brake line with multiple layers of rubber and fabr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116" y="3555984"/>
            <a:ext cx="7636772" cy="86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3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100.23 </a:t>
            </a:r>
            <a:r>
              <a:rPr lang="en-IN" sz="2400" dirty="0">
                <a:latin typeface="Arial (Headings)"/>
              </a:rPr>
              <a:t>(b) The inside diameter (ID) is printed on the hose (3 mm)</a:t>
            </a:r>
            <a:endParaRPr lang="en-US" dirty="0"/>
          </a:p>
        </p:txBody>
      </p:sp>
      <p:pic>
        <p:nvPicPr>
          <p:cNvPr id="3" name="Picture 2" descr="A photo shows a flexible brake hose with the inner diameter of the hose printed on the surface of the hose as 3 m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9737" y="3430257"/>
            <a:ext cx="7751530" cy="107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6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100.24 </a:t>
            </a:r>
            <a:r>
              <a:rPr lang="en-IN" sz="2400" dirty="0">
                <a:latin typeface="Arial (Headings)"/>
              </a:rPr>
              <a:t>Typical flexible brake hose faults. Many faults cannot be seen, yet can cause the brakes to remain applied after the brake pedal is released</a:t>
            </a:r>
            <a:endParaRPr lang="en-US" dirty="0"/>
          </a:p>
        </p:txBody>
      </p:sp>
      <p:pic>
        <p:nvPicPr>
          <p:cNvPr id="3" name="Picture 2" descr="A figure shows typical brake hose faults. A torn inner lining restricts flow and may act as a valve and fitting leakage forms a bub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1645" y="2590800"/>
            <a:ext cx="6205712" cy="314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0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100.25 </a:t>
            </a:r>
            <a:r>
              <a:rPr lang="en-IN" sz="2000" dirty="0">
                <a:latin typeface="Arial (Headings)"/>
              </a:rPr>
              <a:t>Flexible brake hose should be carefully inspected for cuts or other damage, especially near sections where the brake hose is attached to the vehicle. Notice the crack and cut hose next to the mounting bracket</a:t>
            </a:r>
            <a:endParaRPr lang="en-US" sz="2000" dirty="0"/>
          </a:p>
        </p:txBody>
      </p:sp>
      <p:pic>
        <p:nvPicPr>
          <p:cNvPr id="3" name="Picture 2" descr="A photo shows a flexible brake hose with cuts near the mounting bracke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57917" y="2438400"/>
            <a:ext cx="4807132" cy="312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7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100.26 </a:t>
            </a:r>
            <a:r>
              <a:rPr lang="en-IN" dirty="0">
                <a:latin typeface="Arial (Headings)"/>
              </a:rPr>
              <a:t>Whenever disconnecting or tightening a brake line, always use the correct size flare-nut wrench. A flare-nut wrench is also called a tube-nut wrench or a line wrench</a:t>
            </a:r>
            <a:endParaRPr lang="en-US" dirty="0"/>
          </a:p>
        </p:txBody>
      </p:sp>
      <p:pic>
        <p:nvPicPr>
          <p:cNvPr id="3" name="Picture 2" descr="A figure shows two line wrenches used to disconnect the brake 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2133600"/>
            <a:ext cx="4849558" cy="365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45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are the two types of flares used on brake lines?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Bubble and ISO.</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100.1 </a:t>
            </a:r>
            <a:r>
              <a:rPr lang="en-IN" dirty="0">
                <a:latin typeface="Arial (Headings)"/>
              </a:rPr>
              <a:t>Brake fluid can absorb moisture from the air even through plastic, so many experts recommend that brake fluid be purchased in metal containers, if possible</a:t>
            </a:r>
            <a:endParaRPr lang="en-US" dirty="0"/>
          </a:p>
        </p:txBody>
      </p:sp>
      <p:pic>
        <p:nvPicPr>
          <p:cNvPr id="5" name="Picture 2" descr="A photo shows a dot 3 brake fluid container; this fluid is used for the antilock braking system, disc, and drum brak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0257" y="2209800"/>
            <a:ext cx="4124964" cy="343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100.2 </a:t>
            </a:r>
            <a:r>
              <a:rPr lang="en-IN" sz="2400" dirty="0">
                <a:latin typeface="Arial (Headings)"/>
              </a:rPr>
              <a:t>Brake fluid absorbs moisture from the air at the rate of about 2% per year. As the brake fluid absorbs water, its boiling temperature decreases</a:t>
            </a:r>
            <a:endParaRPr lang="en-US" sz="2400" dirty="0">
              <a:latin typeface="+mj-lt"/>
            </a:endParaRPr>
          </a:p>
        </p:txBody>
      </p:sp>
      <p:pic>
        <p:nvPicPr>
          <p:cNvPr id="6" name="Picture 2" descr="The graphs show the following:&#10;&#10;• A graph shows time (months) on x-axis  and vapor formation temperature on y-axis . X-axis is graduated from 0 to 18 in the increments of 2 months and Y-axis is graduated from 200 to 450 in the increments of 50 degrees. The curve on graph follows a downward-sloping path from (0, 450) tot (18, 260). Critical vapor formation temperature is at 290 degrees for 12 months.&#10;&#10;• A graph shows time on x-axis and hygroscopicity on y axis respectively. X-axis is graduated from 0 to 18 in the increments of 2 months and Y -axis is graduated from 0 to 2 in the increments of 1 percent. The curve on graph follows an upward-sloping path from (0, 0) tot (18, 2.5).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8557" y="1616259"/>
            <a:ext cx="2728718" cy="468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109" y="1447800"/>
            <a:ext cx="59245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100.3 </a:t>
            </a:r>
            <a:r>
              <a:rPr lang="en-IN" sz="2800" dirty="0">
                <a:latin typeface="Arial (Headings)"/>
              </a:rPr>
              <a:t>This Ford Escape requires DOT 4 as stated on the cap of the master cylinder</a:t>
            </a:r>
            <a:endParaRPr lang="en-US" sz="2800" dirty="0">
              <a:latin typeface="+mj-lt"/>
            </a:endParaRPr>
          </a:p>
        </p:txBody>
      </p:sp>
      <p:pic>
        <p:nvPicPr>
          <p:cNvPr id="4" name="Picture 2" descr="A photo shows a cap of the master cylinder with the following warning: &quot;clean filler cap before removing. Use only dot 4 fluid from a sealed container&quot;. The same warning is inscribed in French on the cap.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9046" y="1938868"/>
            <a:ext cx="5508973" cy="413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1900</TotalTime>
  <Words>1610</Words>
  <Application>Microsoft Office PowerPoint</Application>
  <PresentationFormat>On-screen Show (4:3)</PresentationFormat>
  <Paragraphs>127</Paragraphs>
  <Slides>58</Slides>
  <Notes>0</Notes>
  <HiddenSlides>0</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BRAKE FLUID</vt:lpstr>
      <vt:lpstr>BRAKE FLUID SPECIFICATIONS (1 OF 2)</vt:lpstr>
      <vt:lpstr>Figure 100.1 Brake fluid can absorb moisture from the air even through plastic, so many experts recommend that brake fluid be purchased in metal containers, if possible</vt:lpstr>
      <vt:lpstr>Figure 100.2 Brake fluid absorbs moisture from the air at the rate of about 2% per year. As the brake fluid absorbs water, its boiling temperature decreases</vt:lpstr>
      <vt:lpstr>FREQUENTLY ASKED QUESTION</vt:lpstr>
      <vt:lpstr>Figure 100.3 This Ford Escape requires DOT 4 as stated on the cap of the master cylinder</vt:lpstr>
      <vt:lpstr>Figure 100.4 DOT 5 brake fluid is used mostly in motorcycles because if spilled, it will not hurt painted surfaces</vt:lpstr>
      <vt:lpstr>FREQUENTLY ASKED QUESTION</vt:lpstr>
      <vt:lpstr>Figure 100.5 Both rubber sealing cups were exactly the same size. The cup on the left was exposed to mineral oil. Notice how the seal greatly expanded</vt:lpstr>
      <vt:lpstr>QUESTION 1: ?</vt:lpstr>
      <vt:lpstr>ANSWER 1:</vt:lpstr>
      <vt:lpstr>BRAKE FLUID SPECIFICATIONS (2 OF 2)</vt:lpstr>
      <vt:lpstr>Figure 100.6 If the brake fluid is black in color, it should be replaced</vt:lpstr>
      <vt:lpstr>Figure 100.7 (a) A brake fluid test strip is being used to test the condition of the brake fluid</vt:lpstr>
      <vt:lpstr>Figure 100.7 (b) The color of the test strip is then compared with a chart on the package, which indicates the condition and if the fluid should be replaced</vt:lpstr>
      <vt:lpstr>Figure 100.8 An electronic tester that measures the boiling temperature of the brake fluid is useful to help determine if the brake fluid needs to be replaced</vt:lpstr>
      <vt:lpstr>BRAKE FLUID SERVICE PROCEDURES</vt:lpstr>
      <vt:lpstr>QUESTION 2: ?</vt:lpstr>
      <vt:lpstr>ANSWER 2:</vt:lpstr>
      <vt:lpstr>RUBBER TYPES</vt:lpstr>
      <vt:lpstr>Figure 100.9 The master cylinder piston seals are usually constructed from EPDM rubber, and the diaphragm of the vacuum power brake booster is usually made from SBR</vt:lpstr>
      <vt:lpstr>Figure 100.10 Cross-sectional view of a typical drum brake wheel cylinder. Most wheel cylinder boots and cups are either SBR or EPDM rubber</vt:lpstr>
      <vt:lpstr>Figure 100.11 Exploded view of a typical disc brake caliper. Both the caliper seal and dust boot are constructed of EPDM rubber</vt:lpstr>
      <vt:lpstr>BRAKE LINES (1 OF 4) </vt:lpstr>
      <vt:lpstr>BRAKE LINES (2 OF 4)</vt:lpstr>
      <vt:lpstr>BRAKE LINES (3 OF 4)</vt:lpstr>
      <vt:lpstr>BRAKE LINES (4 OF 4)</vt:lpstr>
      <vt:lpstr>Figure 100.12 Steel brake tubing is double walled for strength and plated for corrosion resistance</vt:lpstr>
      <vt:lpstr>FREQUENTLY ASKED QUESTION </vt:lpstr>
      <vt:lpstr>Figure 100.13 The rust prone states are areas where snow and the use of salt contribute to the brake line rust. Vehicles that operate outside this area also rust, but not to the extent that they do in the states known for rust problems</vt:lpstr>
      <vt:lpstr>Figure 100.14 Because of the slight difference in flare angle, double-flare fitting seals cause a wedging action</vt:lpstr>
      <vt:lpstr>Figure 100.15 An ISO fitting, also called a ball or bubble flare</vt:lpstr>
      <vt:lpstr>Figure 100.16 Double flaring the end of a brake line. (a) Clamp the line at the correct height above the surface of the clamping tool using the shoulder of the insert as a gauge</vt:lpstr>
      <vt:lpstr>Figure 100.16 Double flaring the end of a brake line. (b) The insert is pressed into the end of the tubing. This creates the first bend </vt:lpstr>
      <vt:lpstr>Figure 100.16 Double flaring the end of a brake line. (c) Remove the insert and use the pointed tool to complete the overlap double flare</vt:lpstr>
      <vt:lpstr>Figure 100.16 Double flaring the end of a brake line. (d) The completed operation as it appears while still in the clamp</vt:lpstr>
      <vt:lpstr>Figure 100.17 Making an ISO flare requires a special tool. (a) Select the proper size forming mandrel</vt:lpstr>
      <vt:lpstr>Figure 100.17 Making an ISO flare requires a special tool. (b) Clamp the tubing flush with the split die and place the mandrel into the tool</vt:lpstr>
      <vt:lpstr>Figure 100.17 Making an ISO flare requires a special tool. (c) Thread the tool handle in until the mandrel pilot seats into the tubing</vt:lpstr>
      <vt:lpstr>Figure 100.17 Making an ISO flare requires a special tool. (d) Close the tool valve and pump the handle until the mandrel seats in the die</vt:lpstr>
      <vt:lpstr>Figure 100.17 Making an ISO flare requires a special tool. (e) The strong hydraulic pressure forms the ISO flare</vt:lpstr>
      <vt:lpstr>Figure 100.18 The coils in the brake line help prevent cracks caused by vibration</vt:lpstr>
      <vt:lpstr>Figure 100.19 Armored brake line is usually used in the location where the line may be exposed to rock or road debris damage. Even armored brake line can leak and a visual inspection is an important part of any brake service</vt:lpstr>
      <vt:lpstr>TECH TIP</vt:lpstr>
      <vt:lpstr>Figure 100.20 A tube bender being used to bend a brake line</vt:lpstr>
      <vt:lpstr>Figure 100.21 A tubing cutter is the preferred tool to use to cut brake line because it leaves a clean edge</vt:lpstr>
      <vt:lpstr>Figure 100.22 Flexible brake hoses are used between the frame or body of the vehicle and the wheel brakes. Because of suspension and/or steering movement, these flexible brake lines must be strong enough to handle high brake fluid pressures, yet remain flexible</vt:lpstr>
      <vt:lpstr>Figure 100.23 (a) Typical flexible brake hose showing the multiple layers of rubber and fabric</vt:lpstr>
      <vt:lpstr>Figure 100.23 (b) The inside diameter (ID) is printed on the hose (3 mm)</vt:lpstr>
      <vt:lpstr>Figure 100.24 Typical flexible brake hose faults. Many faults cannot be seen, yet can cause the brakes to remain applied after the brake pedal is released</vt:lpstr>
      <vt:lpstr>Figure 100.25 Flexible brake hose should be carefully inspected for cuts or other damage, especially near sections where the brake hose is attached to the vehicle. Notice the crack and cut hose next to the mounting bracket</vt:lpstr>
      <vt:lpstr>Figure 100.26 Whenever disconnecting or tightening a brake line, always use the correct size flare-nut wrench. A flare-nut wrench is also called a tube-nut wrench or a line wrench</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100</dc:title>
  <dc:creator>Curt &amp; Tammy</dc:creator>
  <cp:lastModifiedBy>Curt &amp; Tammy</cp:lastModifiedBy>
  <cp:revision>53</cp:revision>
  <dcterms:created xsi:type="dcterms:W3CDTF">2018-09-25T19:30:15Z</dcterms:created>
  <dcterms:modified xsi:type="dcterms:W3CDTF">2019-06-30T21:15:00Z</dcterms:modified>
</cp:coreProperties>
</file>