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26" r:id="rId12"/>
    <p:sldId id="267" r:id="rId13"/>
    <p:sldId id="268" r:id="rId14"/>
    <p:sldId id="263" r:id="rId15"/>
    <p:sldId id="327" r:id="rId16"/>
    <p:sldId id="328" r:id="rId17"/>
    <p:sldId id="329" r:id="rId18"/>
    <p:sldId id="330" r:id="rId19"/>
    <p:sldId id="331" r:id="rId20"/>
    <p:sldId id="332" r:id="rId21"/>
    <p:sldId id="269" r:id="rId22"/>
    <p:sldId id="363" r:id="rId23"/>
    <p:sldId id="333" r:id="rId24"/>
    <p:sldId id="286" r:id="rId25"/>
    <p:sldId id="287" r:id="rId26"/>
    <p:sldId id="334" r:id="rId27"/>
    <p:sldId id="335" r:id="rId28"/>
    <p:sldId id="336" r:id="rId29"/>
    <p:sldId id="272" r:id="rId30"/>
    <p:sldId id="337" r:id="rId31"/>
    <p:sldId id="338" r:id="rId32"/>
    <p:sldId id="339" r:id="rId33"/>
    <p:sldId id="364" r:id="rId34"/>
    <p:sldId id="321"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7" r:id="rId51"/>
    <p:sldId id="355" r:id="rId52"/>
    <p:sldId id="356" r:id="rId53"/>
    <p:sldId id="358" r:id="rId54"/>
    <p:sldId id="359" r:id="rId55"/>
    <p:sldId id="360" r:id="rId56"/>
    <p:sldId id="361" r:id="rId57"/>
    <p:sldId id="362" r:id="rId58"/>
    <p:sldId id="299" r:id="rId59"/>
    <p:sldId id="300" r:id="rId60"/>
    <p:sldId id="3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Power Tools and Shop Equipment</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10.3 A typical 1/2 inch drive impact wrench</a:t>
            </a:r>
            <a:endParaRPr lang="en-US" sz="2800" dirty="0"/>
          </a:p>
        </p:txBody>
      </p:sp>
      <p:pic>
        <p:nvPicPr>
          <p:cNvPr id="3" name="Picture 2" descr="Photo of a half inch drive impact wrench that can be connected to an air hose at the 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82416"/>
            <a:ext cx="5079604" cy="468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04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10.4 This impact wrench features a variable torque setting using a rotary knob. The direction of rotation can be changed by pressing the buttons at the bottom</a:t>
            </a:r>
            <a:endParaRPr lang="en-US" dirty="0"/>
          </a:p>
        </p:txBody>
      </p:sp>
      <p:pic>
        <p:nvPicPr>
          <p:cNvPr id="3" name="Picture 2" descr="Photo of an impact wrench that has a rotary switch for different torque settings and two buttons to change the direction of r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901943"/>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9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10.5 A typical battery-powered 1/2 inch drive impact wrench</a:t>
            </a:r>
            <a:endParaRPr lang="en-US" sz="2800" dirty="0"/>
          </a:p>
        </p:txBody>
      </p:sp>
      <p:pic>
        <p:nvPicPr>
          <p:cNvPr id="3" name="Picture 2" descr="Photo of a battery-powered half inch drive impact wrench that houses the battery unit at the base of g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15041"/>
            <a:ext cx="4931429" cy="453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5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dirty="0">
                <a:latin typeface="Arial (Headings)"/>
              </a:rPr>
              <a:t>Figure 10.6 A black impact socket. Always use impact-type sockets whenever using an impact wrench to avoid the possibility of shattering the socket, which can cause personal injury</a:t>
            </a:r>
            <a:endParaRPr lang="en-US" dirty="0"/>
          </a:p>
        </p:txBody>
      </p:sp>
      <p:pic>
        <p:nvPicPr>
          <p:cNvPr id="3" name="Picture 2" descr="Photo of an impact socket that resembles a cylinder with 6 points to fit over the hexagonal head of a bolt or nut fast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152" y="1859608"/>
            <a:ext cx="4425696"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7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304800"/>
            <a:ext cx="8229600" cy="1097280"/>
          </a:xfrm>
        </p:spPr>
        <p:txBody>
          <a:bodyPr/>
          <a:lstStyle/>
          <a:p>
            <a:r>
              <a:rPr lang="en-US" dirty="0">
                <a:latin typeface="Arial (Headings)"/>
              </a:rPr>
              <a:t>Figure 10.7 An air ratchet is a very useful tool that allows fast removal and installation of fasteners, especially in areas that are difficult to reach or do not have room enough to move a hand ratchet wrench</a:t>
            </a:r>
            <a:endParaRPr lang="en-US" dirty="0"/>
          </a:p>
        </p:txBody>
      </p:sp>
      <p:pic>
        <p:nvPicPr>
          <p:cNvPr id="3" name="Picture 2" descr="Photo of an air ratchet that is similar to a normal ratchet, but is operated by means of 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784" y="2314786"/>
            <a:ext cx="624284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2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10.8 This typical die grinder surface preparation kit includes the air-operated die grinder, as well as a variety of sanding discs for smoothing surfaces or removing rust</a:t>
            </a:r>
            <a:endParaRPr lang="en-US" dirty="0"/>
          </a:p>
        </p:txBody>
      </p:sp>
      <p:pic>
        <p:nvPicPr>
          <p:cNvPr id="3" name="Picture 2" descr="Photo of a die grinder surface preparation kit that includes an air-operated die grinder, different sizes of sanding discs, and wre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885009"/>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5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TROUBLE LIGHTS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Incandescent: U</a:t>
            </a:r>
            <a:r>
              <a:rPr lang="en-US" dirty="0" smtClean="0"/>
              <a:t>ses </a:t>
            </a:r>
            <a:r>
              <a:rPr lang="en-US" dirty="0"/>
              <a:t>a filament </a:t>
            </a:r>
            <a:r>
              <a:rPr lang="en-US" dirty="0" smtClean="0"/>
              <a:t>that produces </a:t>
            </a:r>
            <a:r>
              <a:rPr lang="en-US" dirty="0"/>
              <a:t>light when electric current flows through the bulb.</a:t>
            </a:r>
            <a:endParaRPr lang="en-US" dirty="0" smtClean="0"/>
          </a:p>
          <a:p>
            <a:r>
              <a:rPr lang="en-US" dirty="0" smtClean="0"/>
              <a:t>Fluorescent: Light tubes are protected with plastic sleeves and are less likely to break.</a:t>
            </a:r>
          </a:p>
          <a:p>
            <a:r>
              <a:rPr lang="en-US" dirty="0" smtClean="0"/>
              <a:t>LED: Light-emitting diode trouble lights are brighter, longer lasting, and do not represent a fire hazard.</a:t>
            </a:r>
            <a:endParaRPr lang="en-US" dirty="0" smtClean="0"/>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WARNING</a:t>
            </a:r>
            <a:endParaRPr lang="en-US"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8287" y="2648744"/>
            <a:ext cx="60674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55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10.9 A battery-powered LED trouble light</a:t>
            </a:r>
            <a:endParaRPr lang="en-US" sz="2800" dirty="0"/>
          </a:p>
        </p:txBody>
      </p:sp>
      <p:pic>
        <p:nvPicPr>
          <p:cNvPr id="3" name="Picture 2" descr="Photo of a battery-powered LED trouble light used to illuminate obscure pl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715" y="1426666"/>
            <a:ext cx="6482570"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3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Which trouble light design(s) is (are) the recommended type for</a:t>
            </a:r>
          </a:p>
          <a:p>
            <a:r>
              <a:rPr lang="en-US" sz="4000" dirty="0"/>
              <a:t>maximum safety?</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10.1</a:t>
            </a:r>
            <a:r>
              <a:rPr lang="en-US" dirty="0" smtClean="0"/>
              <a:t> </a:t>
            </a:r>
            <a:r>
              <a:rPr lang="en-US" dirty="0"/>
              <a:t>Describe the purpose of the air compressor, and other air </a:t>
            </a:r>
            <a:r>
              <a:rPr lang="en-US" dirty="0" smtClean="0"/>
              <a:t>and electrically </a:t>
            </a:r>
            <a:r>
              <a:rPr lang="en-US" dirty="0"/>
              <a:t>operated tools</a:t>
            </a:r>
            <a:r>
              <a:rPr lang="en-US" dirty="0" smtClean="0"/>
              <a:t>.</a:t>
            </a:r>
          </a:p>
          <a:p>
            <a:pPr marL="0" indent="0">
              <a:buNone/>
            </a:pPr>
            <a:r>
              <a:rPr lang="en-US" b="1" dirty="0" smtClean="0">
                <a:solidFill>
                  <a:srgbClr val="005A70"/>
                </a:solidFill>
              </a:rPr>
              <a:t>10.2  </a:t>
            </a:r>
            <a:r>
              <a:rPr lang="en-US" dirty="0"/>
              <a:t>Compare the different types of trouble lights</a:t>
            </a:r>
            <a:r>
              <a:rPr lang="en-US" dirty="0" smtClean="0"/>
              <a:t>.</a:t>
            </a:r>
          </a:p>
          <a:p>
            <a:pPr marL="0" indent="0">
              <a:buNone/>
            </a:pPr>
            <a:r>
              <a:rPr lang="en-US" b="1" dirty="0" smtClean="0">
                <a:solidFill>
                  <a:srgbClr val="005A70"/>
                </a:solidFill>
              </a:rPr>
              <a:t>10.3  </a:t>
            </a:r>
            <a:r>
              <a:rPr lang="en-US" dirty="0"/>
              <a:t>Describe the purpose of the bench/pedestal grinder and the </a:t>
            </a:r>
            <a:r>
              <a:rPr lang="en-US" dirty="0" smtClean="0"/>
              <a:t>bench vise</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LED trouble lights do not represent a fire hazard.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10.10 A typical pedestal grinder with a wire wheel on the left side and a stone wheel on the right side. Even though this machine is equipped with guards, safety glasses or a face shield should always be worn when using a grinder or wire wheel</a:t>
            </a:r>
            <a:endParaRPr lang="en-US" sz="2000" dirty="0"/>
          </a:p>
        </p:txBody>
      </p:sp>
      <p:pic>
        <p:nvPicPr>
          <p:cNvPr id="3" name="Picture 2" descr="Photo of a pedestal grinder equipped with safety glass over the wire wheel on the left and over the stone wheel on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678" y="2841728"/>
            <a:ext cx="5015057"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2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10.11 A typical vise mounted to a workbench</a:t>
            </a:r>
            <a:endParaRPr lang="en-US" sz="2800" dirty="0"/>
          </a:p>
        </p:txBody>
      </p:sp>
      <p:pic>
        <p:nvPicPr>
          <p:cNvPr id="3" name="Picture 2" descr="Photo of a vise with a movable and fixed jaw mounted to a workb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19960"/>
            <a:ext cx="6289285" cy="47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86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10.12 A hydraulic press is usually used to press bearings on and off of rear axles and transmissions</a:t>
            </a:r>
            <a:endParaRPr lang="en-US" dirty="0"/>
          </a:p>
        </p:txBody>
      </p:sp>
      <p:pic>
        <p:nvPicPr>
          <p:cNvPr id="3" name="Picture 2" descr="Photo of a hydraulic press that resembles a H-frame and includes a piston rod, pressure gauge, and workben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364" y="1732603"/>
            <a:ext cx="331927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8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857375"/>
            <a:ext cx="62388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10.13 A typical portable crane used to lift and move heavy assemblies, such as engines and transmissions</a:t>
            </a:r>
            <a:endParaRPr lang="en-US" dirty="0"/>
          </a:p>
        </p:txBody>
      </p:sp>
      <p:pic>
        <p:nvPicPr>
          <p:cNvPr id="3" name="Picture 2" descr="Photo of a portable crane that has a central boom with a steel hook attached to it. A hand-operated hydraulic cylinder is attached to the b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34" y="1741070"/>
            <a:ext cx="415293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5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10.14 Two engines on engine stands. The plastic bags over the engines help keep dirt from getting onto these engines and engine parts</a:t>
            </a:r>
            <a:endParaRPr lang="en-US" dirty="0"/>
          </a:p>
        </p:txBody>
      </p:sp>
      <p:pic>
        <p:nvPicPr>
          <p:cNvPr id="3" name="Picture 2" descr="Photo of two engines covered with plastic bags and mounted on separate engine st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253" y="2145451"/>
            <a:ext cx="535749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13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10.15 An engine stand that grasps the engine from the sides rather than the end</a:t>
            </a:r>
            <a:endParaRPr lang="en-US" sz="2800" dirty="0"/>
          </a:p>
        </p:txBody>
      </p:sp>
      <p:pic>
        <p:nvPicPr>
          <p:cNvPr id="3" name="Picture 2" descr="Photo of an engine stand with an engine mounted to the stand using the engine mounting holes in the b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066" y="1859620"/>
            <a:ext cx="6557868"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5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latin typeface="+mj-lt"/>
              </a:rPr>
              <a:t>SETUP AND USE OF A TORCH</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10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0" dirty="0">
                <a:latin typeface="+mj-lt"/>
              </a:rPr>
              <a:t>Inspect the cart and make sure the tanks are </a:t>
            </a:r>
            <a:r>
              <a:rPr lang="en-US" sz="2800" b="0" dirty="0" smtClean="0">
                <a:latin typeface="+mj-lt"/>
              </a:rPr>
              <a:t>chained properly </a:t>
            </a:r>
            <a:r>
              <a:rPr lang="en-US" sz="2800" b="0" dirty="0">
                <a:latin typeface="+mj-lt"/>
              </a:rPr>
              <a:t>before moving it to the work location.</a:t>
            </a:r>
            <a:endParaRPr lang="en-US" sz="2800" dirty="0">
              <a:latin typeface="+mj-lt"/>
            </a:endParaRPr>
          </a:p>
        </p:txBody>
      </p:sp>
      <p:pic>
        <p:nvPicPr>
          <p:cNvPr id="4" name="Picture 2" descr="Photo of a technician securing an acetylene tank to a cart with the help of a 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52638"/>
            <a:ext cx="7175679" cy="475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10.4</a:t>
            </a:r>
            <a:r>
              <a:rPr lang="en-US" dirty="0" smtClean="0"/>
              <a:t> </a:t>
            </a:r>
            <a:r>
              <a:rPr lang="en-US" dirty="0"/>
              <a:t>Discuss the purpose of hydraulic presses, portable crane </a:t>
            </a:r>
            <a:r>
              <a:rPr lang="en-US" dirty="0" smtClean="0"/>
              <a:t>and chain </a:t>
            </a:r>
            <a:r>
              <a:rPr lang="en-US" dirty="0"/>
              <a:t>hoist, and engine stands</a:t>
            </a:r>
            <a:r>
              <a:rPr lang="en-US" dirty="0" smtClean="0"/>
              <a:t>.</a:t>
            </a:r>
          </a:p>
          <a:p>
            <a:pPr marL="0" indent="0">
              <a:buNone/>
            </a:pPr>
            <a:r>
              <a:rPr lang="en-US" b="1" dirty="0" smtClean="0">
                <a:solidFill>
                  <a:srgbClr val="005A70"/>
                </a:solidFill>
              </a:rPr>
              <a:t>10.5</a:t>
            </a:r>
            <a:r>
              <a:rPr lang="en-US" dirty="0" smtClean="0"/>
              <a:t> </a:t>
            </a:r>
            <a:r>
              <a:rPr lang="en-US" dirty="0"/>
              <a:t>Describe proper care and maintenance of shop equipment.</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152400"/>
            <a:ext cx="8229600" cy="1097280"/>
          </a:xfrm>
        </p:spPr>
        <p:txBody>
          <a:bodyPr/>
          <a:lstStyle/>
          <a:p>
            <a:r>
              <a:rPr lang="en-US" b="0" dirty="0">
                <a:latin typeface="+mj-lt"/>
              </a:rPr>
              <a:t>Start by attaching the appropriate work tip to the </a:t>
            </a:r>
            <a:r>
              <a:rPr lang="en-US" b="0" dirty="0" smtClean="0">
                <a:latin typeface="+mj-lt"/>
              </a:rPr>
              <a:t>torch handle</a:t>
            </a:r>
            <a:r>
              <a:rPr lang="en-US" b="0" dirty="0">
                <a:latin typeface="+mj-lt"/>
              </a:rPr>
              <a:t>. The fitting should only be tightened hand </a:t>
            </a:r>
            <a:r>
              <a:rPr lang="en-US" b="0" dirty="0" smtClean="0">
                <a:latin typeface="+mj-lt"/>
              </a:rPr>
              <a:t>tight. Make </a:t>
            </a:r>
            <a:r>
              <a:rPr lang="en-US" b="0" dirty="0">
                <a:latin typeface="+mj-lt"/>
              </a:rPr>
              <a:t>sure the valves on the torch handle are closed </a:t>
            </a:r>
            <a:r>
              <a:rPr lang="en-US" b="0" dirty="0" smtClean="0">
                <a:latin typeface="+mj-lt"/>
              </a:rPr>
              <a:t>at this </a:t>
            </a:r>
            <a:r>
              <a:rPr lang="en-US" b="0" dirty="0">
                <a:latin typeface="+mj-lt"/>
              </a:rPr>
              <a:t>time.</a:t>
            </a:r>
            <a:endParaRPr lang="en-US" dirty="0">
              <a:latin typeface="+mj-lt"/>
            </a:endParaRPr>
          </a:p>
        </p:txBody>
      </p:sp>
      <p:pic>
        <p:nvPicPr>
          <p:cNvPr id="3" name="Picture 2" descr="Photo of a technician attaching a work tip to the torch handle of an acetylene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0316"/>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0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Each tank has a regulator assembly with two </a:t>
            </a:r>
            <a:r>
              <a:rPr lang="en-US" b="0" dirty="0" smtClean="0">
                <a:latin typeface="+mj-lt"/>
              </a:rPr>
              <a:t>gauges. The </a:t>
            </a:r>
            <a:r>
              <a:rPr lang="en-US" b="0" dirty="0">
                <a:latin typeface="+mj-lt"/>
              </a:rPr>
              <a:t>high-pressure gauge shows tank pressure, and </a:t>
            </a:r>
            <a:r>
              <a:rPr lang="en-US" b="0" dirty="0" smtClean="0">
                <a:latin typeface="+mj-lt"/>
              </a:rPr>
              <a:t>the low-pressure </a:t>
            </a:r>
            <a:r>
              <a:rPr lang="en-US" b="0" dirty="0">
                <a:latin typeface="+mj-lt"/>
              </a:rPr>
              <a:t>gauge indicates working pressure.</a:t>
            </a:r>
            <a:endParaRPr lang="en-US" dirty="0">
              <a:latin typeface="+mj-lt"/>
            </a:endParaRPr>
          </a:p>
        </p:txBody>
      </p:sp>
      <p:pic>
        <p:nvPicPr>
          <p:cNvPr id="3" name="Picture 2" descr="Photo of a regulator assembly with two pressure gauges connected to an acetylene tank. The pressure gauge on the left is graduated from 0 to 30 and the pressure gauge on the right is graduated from 0 to 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8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latin typeface="+mj-lt"/>
              </a:rPr>
              <a:t>Open the oxygen tank valve fully open, and open </a:t>
            </a:r>
            <a:r>
              <a:rPr lang="en-US" sz="2800" b="0" dirty="0" smtClean="0">
                <a:latin typeface="+mj-lt"/>
              </a:rPr>
              <a:t>the </a:t>
            </a:r>
            <a:r>
              <a:rPr lang="da-DK" sz="2800" b="0" dirty="0" smtClean="0">
                <a:latin typeface="+mj-lt"/>
              </a:rPr>
              <a:t>acetylene </a:t>
            </a:r>
            <a:r>
              <a:rPr lang="da-DK" sz="2800" b="0" dirty="0">
                <a:latin typeface="+mj-lt"/>
              </a:rPr>
              <a:t>tank valve 1/2 turn.</a:t>
            </a:r>
            <a:endParaRPr lang="en-US" sz="2800" dirty="0">
              <a:latin typeface="+mj-lt"/>
            </a:endParaRPr>
          </a:p>
        </p:txBody>
      </p:sp>
      <p:pic>
        <p:nvPicPr>
          <p:cNvPr id="3" name="Picture 2" descr="Photo of a technician opening an oxygen tank va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10285"/>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4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latin typeface="+mj-lt"/>
              </a:rPr>
              <a:t>Open the oxygen valve on the torch handle 1/4 turn </a:t>
            </a:r>
            <a:r>
              <a:rPr lang="en-US" sz="2800" b="0" dirty="0" smtClean="0">
                <a:latin typeface="+mj-lt"/>
              </a:rPr>
              <a:t>in preparation </a:t>
            </a:r>
            <a:r>
              <a:rPr lang="en-US" sz="2800" b="0" dirty="0">
                <a:latin typeface="+mj-lt"/>
              </a:rPr>
              <a:t>for adjusting oxygen gas pressure.</a:t>
            </a:r>
            <a:endParaRPr lang="en-US" sz="2800" dirty="0">
              <a:latin typeface="+mj-lt"/>
            </a:endParaRPr>
          </a:p>
        </p:txBody>
      </p:sp>
      <p:pic>
        <p:nvPicPr>
          <p:cNvPr id="3" name="Picture 2" descr="Photo of a technician opening the oxygen valve on a torch 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7637"/>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7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Turn the oxygen regulator valve clockwise and </a:t>
            </a:r>
            <a:r>
              <a:rPr lang="en-US" sz="2400" b="0" dirty="0" smtClean="0">
                <a:latin typeface="+mj-lt"/>
              </a:rPr>
              <a:t>adjust oxygen </a:t>
            </a:r>
            <a:r>
              <a:rPr lang="en-US" sz="2400" b="0" dirty="0">
                <a:latin typeface="+mj-lt"/>
              </a:rPr>
              <a:t>gas pressure to 20 PSI. Close the oxygen </a:t>
            </a:r>
            <a:r>
              <a:rPr lang="en-US" sz="2400" b="0" dirty="0" smtClean="0">
                <a:latin typeface="+mj-lt"/>
              </a:rPr>
              <a:t>valve on </a:t>
            </a:r>
            <a:r>
              <a:rPr lang="en-US" sz="2400" b="0" dirty="0">
                <a:latin typeface="+mj-lt"/>
              </a:rPr>
              <a:t>the torch handle.</a:t>
            </a:r>
            <a:endParaRPr lang="en-US" sz="2400" dirty="0">
              <a:latin typeface="+mj-lt"/>
            </a:endParaRPr>
          </a:p>
        </p:txBody>
      </p:sp>
      <p:pic>
        <p:nvPicPr>
          <p:cNvPr id="3" name="Picture 2" descr="Photo of a technician turning the oxygen regulator valve clockwise. The oxygen gas pressure on the regulator assembly reads 20 P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55358"/>
            <a:ext cx="6947079" cy="4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4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Open the acetylene valve on the torch handle 1/4 </a:t>
            </a:r>
            <a:r>
              <a:rPr lang="en-US" sz="2400" b="0" dirty="0" smtClean="0">
                <a:latin typeface="+mj-lt"/>
              </a:rPr>
              <a:t>turn and </a:t>
            </a:r>
            <a:r>
              <a:rPr lang="en-US" sz="2400" b="0" dirty="0">
                <a:latin typeface="+mj-lt"/>
              </a:rPr>
              <a:t>adjust acetylene gas pressure to 7 PSI. Close </a:t>
            </a:r>
            <a:r>
              <a:rPr lang="en-US" sz="2400" b="0" dirty="0" smtClean="0">
                <a:latin typeface="+mj-lt"/>
              </a:rPr>
              <a:t>the acetylene </a:t>
            </a:r>
            <a:r>
              <a:rPr lang="en-US" sz="2400" b="0" dirty="0">
                <a:latin typeface="+mj-lt"/>
              </a:rPr>
              <a:t>valve on the torch handle.</a:t>
            </a:r>
            <a:endParaRPr lang="en-US" sz="2400" dirty="0">
              <a:latin typeface="+mj-lt"/>
            </a:endParaRPr>
          </a:p>
        </p:txBody>
      </p:sp>
      <p:pic>
        <p:nvPicPr>
          <p:cNvPr id="3" name="Picture 2" descr="Photo of a technician turning the acetylene regulator valve clockwise. The acetylene gas pressure on the regulator assembly reads 7 P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1818"/>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7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Open the oxygen valve on the torch handle 1/4 turn </a:t>
            </a:r>
            <a:r>
              <a:rPr lang="en-US" sz="2400" b="0" dirty="0" smtClean="0">
                <a:latin typeface="+mj-lt"/>
              </a:rPr>
              <a:t>and use </a:t>
            </a:r>
            <a:r>
              <a:rPr lang="en-US" sz="2400" b="0" dirty="0">
                <a:latin typeface="+mj-lt"/>
              </a:rPr>
              <a:t>an appropriate size tip cleaner to clean the </a:t>
            </a:r>
            <a:r>
              <a:rPr lang="en-US" sz="2400" b="0" dirty="0" smtClean="0">
                <a:latin typeface="+mj-lt"/>
              </a:rPr>
              <a:t>tip orifice</a:t>
            </a:r>
            <a:r>
              <a:rPr lang="en-US" sz="2400" b="0" dirty="0">
                <a:latin typeface="+mj-lt"/>
              </a:rPr>
              <a:t>. Finish by closing the oxygen valve.</a:t>
            </a:r>
            <a:endParaRPr lang="en-US" sz="2400" dirty="0">
              <a:latin typeface="+mj-lt"/>
            </a:endParaRPr>
          </a:p>
        </p:txBody>
      </p:sp>
      <p:pic>
        <p:nvPicPr>
          <p:cNvPr id="3" name="Picture 2" descr="Photo of a technician cleaning the tip orifice of a torch handle with a tip clea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0807"/>
            <a:ext cx="6947079" cy="4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9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latin typeface="+mj-lt"/>
              </a:rPr>
              <a:t>Put on leather gloves and open the acetylene valve </a:t>
            </a:r>
            <a:r>
              <a:rPr lang="en-US" sz="2400" b="0" dirty="0" smtClean="0">
                <a:latin typeface="+mj-lt"/>
              </a:rPr>
              <a:t>on the </a:t>
            </a:r>
            <a:r>
              <a:rPr lang="en-US" sz="2400" b="0" dirty="0">
                <a:latin typeface="+mj-lt"/>
              </a:rPr>
              <a:t>torch handle 1/4 turn. Use a flint striker to ignite </a:t>
            </a:r>
            <a:r>
              <a:rPr lang="en-US" sz="2400" b="0" dirty="0" smtClean="0">
                <a:latin typeface="+mj-lt"/>
              </a:rPr>
              <a:t>the acetylene </a:t>
            </a:r>
            <a:r>
              <a:rPr lang="en-US" sz="2400" b="0" dirty="0">
                <a:latin typeface="+mj-lt"/>
              </a:rPr>
              <a:t>gas exiting the torch tip.</a:t>
            </a:r>
            <a:endParaRPr lang="en-US" sz="2400" dirty="0">
              <a:latin typeface="+mj-lt"/>
            </a:endParaRPr>
          </a:p>
        </p:txBody>
      </p:sp>
      <p:pic>
        <p:nvPicPr>
          <p:cNvPr id="3" name="Picture 2" descr="Photo of a technician wearing leather gloves and using a flint striker to ignite the acetylene gas exiting the torch 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81479"/>
            <a:ext cx="6947079" cy="4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1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Adjust the acetylene valve until the base of </a:t>
            </a:r>
            <a:r>
              <a:rPr lang="en-US" b="0" dirty="0" smtClean="0">
                <a:latin typeface="+mj-lt"/>
              </a:rPr>
              <a:t>the flame </a:t>
            </a:r>
            <a:r>
              <a:rPr lang="en-US" b="0" dirty="0">
                <a:latin typeface="+mj-lt"/>
              </a:rPr>
              <a:t>just touches the torch tip. Slowly open </a:t>
            </a:r>
            <a:r>
              <a:rPr lang="en-US" b="0" dirty="0" smtClean="0">
                <a:latin typeface="+mj-lt"/>
              </a:rPr>
              <a:t>the oxygen </a:t>
            </a:r>
            <a:r>
              <a:rPr lang="en-US" b="0" dirty="0">
                <a:latin typeface="+mj-lt"/>
              </a:rPr>
              <a:t>valve on the torch handle and adjust for </a:t>
            </a:r>
            <a:r>
              <a:rPr lang="en-US" b="0" dirty="0" smtClean="0">
                <a:latin typeface="+mj-lt"/>
              </a:rPr>
              <a:t>a neutral </a:t>
            </a:r>
            <a:r>
              <a:rPr lang="en-US" b="0" dirty="0">
                <a:latin typeface="+mj-lt"/>
              </a:rPr>
              <a:t>flame (blue cone is well-defined).</a:t>
            </a:r>
            <a:endParaRPr lang="en-US" dirty="0">
              <a:latin typeface="+mj-lt"/>
            </a:endParaRPr>
          </a:p>
        </p:txBody>
      </p:sp>
      <p:pic>
        <p:nvPicPr>
          <p:cNvPr id="3" name="Picture 2" descr="Photo of a technician adjusting the acetylene valve of a torch tip to adjust the flame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5206"/>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9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Once work is complete, extinguish the flame </a:t>
            </a:r>
            <a:r>
              <a:rPr lang="en-US" b="0" dirty="0" smtClean="0">
                <a:latin typeface="+mj-lt"/>
              </a:rPr>
              <a:t>by quickly </a:t>
            </a:r>
            <a:r>
              <a:rPr lang="en-US" b="0" dirty="0">
                <a:latin typeface="+mj-lt"/>
              </a:rPr>
              <a:t>closing the acetylene valve on the torch </a:t>
            </a:r>
            <a:r>
              <a:rPr lang="en-US" b="0" dirty="0" smtClean="0">
                <a:latin typeface="+mj-lt"/>
              </a:rPr>
              <a:t>handle. Be </a:t>
            </a:r>
            <a:r>
              <a:rPr lang="en-US" b="0" dirty="0">
                <a:latin typeface="+mj-lt"/>
              </a:rPr>
              <a:t>prepared to hear a loud “pop” when the </a:t>
            </a:r>
            <a:r>
              <a:rPr lang="en-US" b="0" dirty="0" smtClean="0">
                <a:latin typeface="+mj-lt"/>
              </a:rPr>
              <a:t>flame goes </a:t>
            </a:r>
            <a:r>
              <a:rPr lang="en-US" b="0" dirty="0">
                <a:latin typeface="+mj-lt"/>
              </a:rPr>
              <a:t>out. Close the oxygen valve on the torch handle.</a:t>
            </a:r>
            <a:endParaRPr lang="en-US" dirty="0">
              <a:latin typeface="+mj-lt"/>
            </a:endParaRPr>
          </a:p>
        </p:txBody>
      </p:sp>
      <p:pic>
        <p:nvPicPr>
          <p:cNvPr id="3" name="Picture 2" descr="Photo of a technician closing the acetylene valve on the torch handle to extinguish the fl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03906"/>
            <a:ext cx="6718479" cy="445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9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COMPRESSOR</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Typically located in a separate room.</a:t>
            </a:r>
          </a:p>
          <a:p>
            <a:r>
              <a:rPr lang="en-US" dirty="0" smtClean="0"/>
              <a:t>Powered by a 220-volt AC electric motor.</a:t>
            </a:r>
          </a:p>
          <a:p>
            <a:r>
              <a:rPr lang="en-US" dirty="0" smtClean="0"/>
              <a:t>Includes the storage tank and the compressor.</a:t>
            </a:r>
          </a:p>
          <a:p>
            <a:r>
              <a:rPr lang="en-US" dirty="0" smtClean="0"/>
              <a:t>Maintains a minimum air pressure.</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mj-lt"/>
              </a:rPr>
              <a:t>Close the valves on both tanks and turn the </a:t>
            </a:r>
            <a:r>
              <a:rPr lang="en-US" sz="1800" b="0" dirty="0" smtClean="0">
                <a:latin typeface="+mj-lt"/>
              </a:rPr>
              <a:t>regulator handles </a:t>
            </a:r>
            <a:r>
              <a:rPr lang="en-US" sz="1800" b="0" dirty="0">
                <a:latin typeface="+mj-lt"/>
              </a:rPr>
              <a:t>counterclockwise until they no </a:t>
            </a:r>
            <a:r>
              <a:rPr lang="en-US" sz="1800" b="0" dirty="0" smtClean="0">
                <a:latin typeface="+mj-lt"/>
              </a:rPr>
              <a:t>longer contact </a:t>
            </a:r>
            <a:r>
              <a:rPr lang="en-US" sz="1800" b="0" dirty="0">
                <a:latin typeface="+mj-lt"/>
              </a:rPr>
              <a:t>the internal springs. Open the gas </a:t>
            </a:r>
            <a:r>
              <a:rPr lang="en-US" sz="1800" b="0" dirty="0" smtClean="0">
                <a:latin typeface="+mj-lt"/>
              </a:rPr>
              <a:t>valves briefly </a:t>
            </a:r>
            <a:r>
              <a:rPr lang="en-US" sz="1800" b="0" dirty="0">
                <a:latin typeface="+mj-lt"/>
              </a:rPr>
              <a:t>on the torch handle to release gas </a:t>
            </a:r>
            <a:r>
              <a:rPr lang="en-US" sz="1800" b="0" dirty="0" smtClean="0">
                <a:latin typeface="+mj-lt"/>
              </a:rPr>
              <a:t>pressure from </a:t>
            </a:r>
            <a:r>
              <a:rPr lang="en-US" sz="1800" b="0" dirty="0">
                <a:latin typeface="+mj-lt"/>
              </a:rPr>
              <a:t>the hoses. Close the gas valves on the </a:t>
            </a:r>
            <a:r>
              <a:rPr lang="en-US" sz="1800" b="0" dirty="0" smtClean="0">
                <a:latin typeface="+mj-lt"/>
              </a:rPr>
              <a:t>torch handle </a:t>
            </a:r>
            <a:r>
              <a:rPr lang="en-US" sz="1800" b="0" dirty="0">
                <a:latin typeface="+mj-lt"/>
              </a:rPr>
              <a:t>and put away the </a:t>
            </a:r>
            <a:r>
              <a:rPr lang="en-US" sz="1800" b="0" dirty="0" smtClean="0">
                <a:latin typeface="+mj-lt"/>
              </a:rPr>
              <a:t>torch assembly</a:t>
            </a:r>
            <a:r>
              <a:rPr lang="en-US" sz="1800" b="0" dirty="0">
                <a:latin typeface="+mj-lt"/>
              </a:rPr>
              <a:t>.</a:t>
            </a:r>
            <a:endParaRPr lang="en-US" sz="1800" dirty="0">
              <a:latin typeface="+mj-lt"/>
            </a:endParaRPr>
          </a:p>
        </p:txBody>
      </p:sp>
      <p:pic>
        <p:nvPicPr>
          <p:cNvPr id="3" name="Picture 2" descr="Photo of a technician closing the regulator valve of an oxygen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66078"/>
            <a:ext cx="7606461" cy="451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6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b="0" dirty="0">
                <a:latin typeface="+mj-lt"/>
              </a:rPr>
              <a:t>Heating attachments include ordinary heating </a:t>
            </a:r>
            <a:r>
              <a:rPr lang="en-US" b="0" dirty="0" smtClean="0">
                <a:latin typeface="+mj-lt"/>
              </a:rPr>
              <a:t>tips, middle </a:t>
            </a:r>
            <a:r>
              <a:rPr lang="en-US" b="0" dirty="0">
                <a:latin typeface="+mj-lt"/>
              </a:rPr>
              <a:t>and right and a “rosebud” (left). </a:t>
            </a:r>
            <a:r>
              <a:rPr lang="en-US" b="0" dirty="0" smtClean="0">
                <a:latin typeface="+mj-lt"/>
              </a:rPr>
              <a:t>Ordinary heating </a:t>
            </a:r>
            <a:r>
              <a:rPr lang="en-US" b="0" dirty="0">
                <a:latin typeface="+mj-lt"/>
              </a:rPr>
              <a:t>tips work fine for most purposes, </a:t>
            </a:r>
            <a:r>
              <a:rPr lang="en-US" b="0" dirty="0" smtClean="0">
                <a:latin typeface="+mj-lt"/>
              </a:rPr>
              <a:t>but occasionally </a:t>
            </a:r>
            <a:r>
              <a:rPr lang="en-US" b="0" dirty="0">
                <a:latin typeface="+mj-lt"/>
              </a:rPr>
              <a:t>the rosebud is utilized when a </a:t>
            </a:r>
            <a:r>
              <a:rPr lang="en-US" b="0" dirty="0" smtClean="0">
                <a:latin typeface="+mj-lt"/>
              </a:rPr>
              <a:t>great deal </a:t>
            </a:r>
            <a:r>
              <a:rPr lang="en-US" b="0" dirty="0">
                <a:latin typeface="+mj-lt"/>
              </a:rPr>
              <a:t>of heat is needed.</a:t>
            </a:r>
            <a:endParaRPr lang="en-US" dirty="0">
              <a:latin typeface="+mj-lt"/>
            </a:endParaRPr>
          </a:p>
        </p:txBody>
      </p:sp>
      <p:pic>
        <p:nvPicPr>
          <p:cNvPr id="3" name="Picture 2" descr="A photo shows two different sized ordinary heating tips that tapered near the tip and a rosebud tip that has a cylindrical surface at its 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2862"/>
            <a:ext cx="6870879" cy="455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5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mj-lt"/>
              </a:rPr>
              <a:t>Note that while acetylene tank pressures are </a:t>
            </a:r>
            <a:r>
              <a:rPr lang="en-US" sz="1800" b="0" dirty="0" smtClean="0">
                <a:latin typeface="+mj-lt"/>
              </a:rPr>
              <a:t>relatively low</a:t>
            </a:r>
            <a:r>
              <a:rPr lang="en-US" sz="1800" b="0" dirty="0">
                <a:latin typeface="+mj-lt"/>
              </a:rPr>
              <a:t>, the oxygen tank can be filled to </a:t>
            </a:r>
            <a:r>
              <a:rPr lang="en-US" sz="1800" b="0" dirty="0" smtClean="0">
                <a:latin typeface="+mj-lt"/>
              </a:rPr>
              <a:t>over 2,000 </a:t>
            </a:r>
            <a:r>
              <a:rPr lang="en-US" sz="1800" b="0" dirty="0">
                <a:latin typeface="+mj-lt"/>
              </a:rPr>
              <a:t>PSI. This can represent a serious hazard </a:t>
            </a:r>
            <a:r>
              <a:rPr lang="en-US" sz="1800" b="0" dirty="0" smtClean="0">
                <a:latin typeface="+mj-lt"/>
              </a:rPr>
              <a:t>if precautions </a:t>
            </a:r>
            <a:r>
              <a:rPr lang="en-US" sz="1800" b="0" dirty="0">
                <a:latin typeface="+mj-lt"/>
              </a:rPr>
              <a:t>are not taken. Be absolutely </a:t>
            </a:r>
            <a:r>
              <a:rPr lang="en-US" sz="1800" b="0" dirty="0" smtClean="0">
                <a:latin typeface="+mj-lt"/>
              </a:rPr>
              <a:t>certain that </a:t>
            </a:r>
            <a:r>
              <a:rPr lang="en-US" sz="1800" b="0" dirty="0">
                <a:latin typeface="+mj-lt"/>
              </a:rPr>
              <a:t>the tanks are chained properly to the </a:t>
            </a:r>
            <a:r>
              <a:rPr lang="en-US" sz="1800" b="0" dirty="0" smtClean="0">
                <a:latin typeface="+mj-lt"/>
              </a:rPr>
              <a:t>cart before </a:t>
            </a:r>
            <a:r>
              <a:rPr lang="en-US" sz="1800" b="0" dirty="0">
                <a:latin typeface="+mj-lt"/>
              </a:rPr>
              <a:t>attempting to move them!</a:t>
            </a:r>
            <a:endParaRPr lang="en-US" sz="1800" dirty="0">
              <a:latin typeface="+mj-lt"/>
            </a:endParaRPr>
          </a:p>
        </p:txBody>
      </p:sp>
      <p:pic>
        <p:nvPicPr>
          <p:cNvPr id="3" name="Picture 2" descr="Photo of a technician making sure that the oxygen tank is secured properly to the c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34" y="1639483"/>
            <a:ext cx="80465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mj-lt"/>
              </a:rPr>
              <a:t>Any time heating or cutting operations are </a:t>
            </a:r>
            <a:r>
              <a:rPr lang="en-US" sz="1800" b="0" dirty="0" smtClean="0">
                <a:latin typeface="+mj-lt"/>
              </a:rPr>
              <a:t>being performed</a:t>
            </a:r>
            <a:r>
              <a:rPr lang="en-US" sz="1800" b="0" dirty="0">
                <a:latin typeface="+mj-lt"/>
              </a:rPr>
              <a:t>, be sure that any flammables have </a:t>
            </a:r>
            <a:r>
              <a:rPr lang="en-US" sz="1800" b="0" dirty="0" smtClean="0">
                <a:latin typeface="+mj-lt"/>
              </a:rPr>
              <a:t>been removed </a:t>
            </a:r>
            <a:r>
              <a:rPr lang="en-US" sz="1800" b="0" dirty="0">
                <a:latin typeface="+mj-lt"/>
              </a:rPr>
              <a:t>from the immediate area. A fire </a:t>
            </a:r>
            <a:r>
              <a:rPr lang="en-US" sz="1800" b="0" dirty="0" smtClean="0">
                <a:latin typeface="+mj-lt"/>
              </a:rPr>
              <a:t>blanket may </a:t>
            </a:r>
            <a:r>
              <a:rPr lang="en-US" sz="1800" b="0" dirty="0">
                <a:latin typeface="+mj-lt"/>
              </a:rPr>
              <a:t>be placed over floor drains or other objects </a:t>
            </a:r>
            <a:r>
              <a:rPr lang="en-US" sz="1800" b="0" dirty="0" smtClean="0">
                <a:latin typeface="+mj-lt"/>
              </a:rPr>
              <a:t>to prevent </a:t>
            </a:r>
            <a:r>
              <a:rPr lang="en-US" sz="1800" b="0" dirty="0">
                <a:latin typeface="+mj-lt"/>
              </a:rPr>
              <a:t>fires. A fire extinguisher should be on </a:t>
            </a:r>
            <a:r>
              <a:rPr lang="en-US" sz="1800" b="0" dirty="0" smtClean="0">
                <a:latin typeface="+mj-lt"/>
              </a:rPr>
              <a:t>hand in </a:t>
            </a:r>
            <a:r>
              <a:rPr lang="en-US" sz="1800" b="0" dirty="0">
                <a:latin typeface="+mj-lt"/>
              </a:rPr>
              <a:t>case of an emergency.</a:t>
            </a:r>
            <a:endParaRPr lang="en-US" sz="1800" dirty="0">
              <a:latin typeface="+mj-lt"/>
            </a:endParaRPr>
          </a:p>
        </p:txBody>
      </p:sp>
      <p:pic>
        <p:nvPicPr>
          <p:cNvPr id="3" name="Picture 2" descr="Photo of a technician placing a fire blanket over a floor d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54" y="1579159"/>
            <a:ext cx="766429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7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Be sure to wear appropriate personal </a:t>
            </a:r>
            <a:r>
              <a:rPr lang="en-US" b="0" dirty="0" smtClean="0">
                <a:latin typeface="+mj-lt"/>
              </a:rPr>
              <a:t>protective equipment </a:t>
            </a:r>
            <a:r>
              <a:rPr lang="en-US" b="0" dirty="0">
                <a:latin typeface="+mj-lt"/>
              </a:rPr>
              <a:t>during heating and cutting operations.</a:t>
            </a:r>
            <a:endParaRPr lang="en-US" dirty="0">
              <a:latin typeface="+mj-lt"/>
            </a:endParaRPr>
          </a:p>
        </p:txBody>
      </p:sp>
      <p:pic>
        <p:nvPicPr>
          <p:cNvPr id="3" name="Picture 2" descr="Photo of a technician wearing safety goggles, leather gloves, and head gear while heating a compo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04961"/>
            <a:ext cx="6718479" cy="445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Note that heating operations should be </a:t>
            </a:r>
            <a:r>
              <a:rPr lang="en-US" b="0" dirty="0" smtClean="0">
                <a:latin typeface="+mj-lt"/>
              </a:rPr>
              <a:t>performed over </a:t>
            </a:r>
            <a:r>
              <a:rPr lang="en-US" b="0" dirty="0">
                <a:latin typeface="+mj-lt"/>
              </a:rPr>
              <a:t>steel or firebrick. Never heat or cut steel close </a:t>
            </a:r>
            <a:r>
              <a:rPr lang="en-US" b="0" dirty="0" smtClean="0">
                <a:latin typeface="+mj-lt"/>
              </a:rPr>
              <a:t>to concrete</a:t>
            </a:r>
            <a:r>
              <a:rPr lang="en-US" b="0" dirty="0">
                <a:latin typeface="+mj-lt"/>
              </a:rPr>
              <a:t>, as it could cause the concrete to explode.</a:t>
            </a:r>
            <a:endParaRPr lang="en-US" dirty="0">
              <a:latin typeface="+mj-lt"/>
            </a:endParaRPr>
          </a:p>
        </p:txBody>
      </p:sp>
      <p:pic>
        <p:nvPicPr>
          <p:cNvPr id="3" name="Picture 2" descr="Photo of a technician heating a component placed on firebri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8224"/>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39" y="304800"/>
            <a:ext cx="8229600" cy="1097280"/>
          </a:xfrm>
        </p:spPr>
        <p:txBody>
          <a:bodyPr/>
          <a:lstStyle/>
          <a:p>
            <a:r>
              <a:rPr lang="en-US" b="0" dirty="0">
                <a:latin typeface="+mj-lt"/>
              </a:rPr>
              <a:t>When heating steel, move the torch in a circular </a:t>
            </a:r>
            <a:r>
              <a:rPr lang="en-US" b="0" dirty="0" smtClean="0">
                <a:latin typeface="+mj-lt"/>
              </a:rPr>
              <a:t>pattern to </a:t>
            </a:r>
            <a:r>
              <a:rPr lang="en-US" b="0" dirty="0">
                <a:latin typeface="+mj-lt"/>
              </a:rPr>
              <a:t>prevent melting of the metal. Don’t hold </a:t>
            </a:r>
            <a:r>
              <a:rPr lang="en-US" b="0" dirty="0" smtClean="0">
                <a:latin typeface="+mj-lt"/>
              </a:rPr>
              <a:t>the torch </a:t>
            </a:r>
            <a:r>
              <a:rPr lang="en-US" b="0" dirty="0">
                <a:latin typeface="+mj-lt"/>
              </a:rPr>
              <a:t>too close to the work as this will cause a “</a:t>
            </a:r>
            <a:r>
              <a:rPr lang="en-US" b="0" dirty="0" smtClean="0">
                <a:latin typeface="+mj-lt"/>
              </a:rPr>
              <a:t>snapping” or </a:t>
            </a:r>
            <a:r>
              <a:rPr lang="en-US" b="0" dirty="0">
                <a:latin typeface="+mj-lt"/>
              </a:rPr>
              <a:t>“backfire” that can extinguish the flame.</a:t>
            </a:r>
            <a:endParaRPr lang="en-US" dirty="0">
              <a:latin typeface="+mj-lt"/>
            </a:endParaRPr>
          </a:p>
        </p:txBody>
      </p:sp>
      <p:pic>
        <p:nvPicPr>
          <p:cNvPr id="3" name="Picture 2" descr="Photo of a technician holding the torch tip at a distance from the component being heated and moving the torch in a circular patt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71502"/>
            <a:ext cx="6947079" cy="4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51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Affix the cutting attachment to the torch </a:t>
            </a:r>
            <a:r>
              <a:rPr lang="en-US" b="0" dirty="0" smtClean="0">
                <a:latin typeface="+mj-lt"/>
              </a:rPr>
              <a:t>handle. Note </a:t>
            </a:r>
            <a:r>
              <a:rPr lang="en-US" b="0" dirty="0">
                <a:latin typeface="+mj-lt"/>
              </a:rPr>
              <a:t>that the cutting attachment has a </a:t>
            </a:r>
            <a:r>
              <a:rPr lang="en-US" b="0" dirty="0" smtClean="0">
                <a:latin typeface="+mj-lt"/>
              </a:rPr>
              <a:t>cutting handle </a:t>
            </a:r>
            <a:r>
              <a:rPr lang="en-US" b="0" dirty="0">
                <a:latin typeface="+mj-lt"/>
              </a:rPr>
              <a:t>and a separate oxygen valve.</a:t>
            </a:r>
            <a:endParaRPr lang="en-US" dirty="0">
              <a:latin typeface="+mj-lt"/>
            </a:endParaRPr>
          </a:p>
        </p:txBody>
      </p:sp>
      <p:pic>
        <p:nvPicPr>
          <p:cNvPr id="3" name="Picture 2" descr="Photo of a technician attaching a cutting attachment to the torch 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1859"/>
            <a:ext cx="6947079" cy="460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1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Fully open the oxygen valve on the torch </a:t>
            </a:r>
            <a:r>
              <a:rPr lang="en-US" b="0" dirty="0" smtClean="0">
                <a:latin typeface="+mj-lt"/>
              </a:rPr>
              <a:t>handle. Oxygen </a:t>
            </a:r>
            <a:r>
              <a:rPr lang="en-US" b="0" dirty="0">
                <a:latin typeface="+mj-lt"/>
              </a:rPr>
              <a:t>flow will now be controlled with the </a:t>
            </a:r>
            <a:r>
              <a:rPr lang="en-US" b="0" dirty="0" smtClean="0">
                <a:latin typeface="+mj-lt"/>
              </a:rPr>
              <a:t>valve on </a:t>
            </a:r>
            <a:r>
              <a:rPr lang="en-US" b="0" dirty="0">
                <a:latin typeface="+mj-lt"/>
              </a:rPr>
              <a:t>the cutting attachment.</a:t>
            </a:r>
            <a:endParaRPr lang="en-US" dirty="0">
              <a:latin typeface="+mj-lt"/>
            </a:endParaRPr>
          </a:p>
        </p:txBody>
      </p:sp>
      <p:pic>
        <p:nvPicPr>
          <p:cNvPr id="3" name="Picture 2" descr="Photo of a technician opening the oxygen valve on the torch handle connected to a cutting attach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62906"/>
            <a:ext cx="6794679" cy="450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2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Oxygen gas pressure should be adjusted to 30 </a:t>
            </a:r>
            <a:r>
              <a:rPr lang="en-US" b="0" dirty="0" smtClean="0">
                <a:latin typeface="+mj-lt"/>
              </a:rPr>
              <a:t>PSI whenever </a:t>
            </a:r>
            <a:r>
              <a:rPr lang="en-US" b="0" dirty="0">
                <a:latin typeface="+mj-lt"/>
              </a:rPr>
              <a:t>using the cutting attachment. </a:t>
            </a:r>
            <a:r>
              <a:rPr lang="en-US" b="0" dirty="0" smtClean="0">
                <a:latin typeface="+mj-lt"/>
              </a:rPr>
              <a:t>Acetylene pressure </a:t>
            </a:r>
            <a:r>
              <a:rPr lang="en-US" b="0" dirty="0">
                <a:latin typeface="+mj-lt"/>
              </a:rPr>
              <a:t>is kept at 7 PSI.</a:t>
            </a:r>
            <a:endParaRPr lang="en-US" dirty="0">
              <a:latin typeface="+mj-lt"/>
            </a:endParaRPr>
          </a:p>
        </p:txBody>
      </p:sp>
      <p:pic>
        <p:nvPicPr>
          <p:cNvPr id="3" name="Picture 2" descr="Photo of a technician adjusting the oxygen regulator valve of an oxygen tank. The oxygen gas pressure on the regulator assembly reads 30 P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2874"/>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6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10.1 A typical shop compressor. It is usually placed out of the way, yet accessible to provide for maintenance to the unit</a:t>
            </a:r>
            <a:endParaRPr lang="en-US" sz="2800" dirty="0"/>
          </a:p>
        </p:txBody>
      </p:sp>
      <p:pic>
        <p:nvPicPr>
          <p:cNvPr id="5" name="Picture 2" descr="Photo of a typical shop air compressor run by a mo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741070"/>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30" y="304800"/>
            <a:ext cx="8229600" cy="1097280"/>
          </a:xfrm>
        </p:spPr>
        <p:txBody>
          <a:bodyPr/>
          <a:lstStyle/>
          <a:p>
            <a:r>
              <a:rPr lang="en-US" b="0" dirty="0">
                <a:latin typeface="+mj-lt"/>
              </a:rPr>
              <a:t>Open the acetylene valve on the torch handle </a:t>
            </a:r>
            <a:r>
              <a:rPr lang="en-US" b="0" dirty="0" smtClean="0">
                <a:latin typeface="+mj-lt"/>
              </a:rPr>
              <a:t>¼ turn </a:t>
            </a:r>
            <a:r>
              <a:rPr lang="en-US" b="0" dirty="0">
                <a:latin typeface="+mj-lt"/>
              </a:rPr>
              <a:t>and light the torch. Adjust the flame until </a:t>
            </a:r>
            <a:r>
              <a:rPr lang="en-US" b="0" dirty="0" smtClean="0">
                <a:latin typeface="+mj-lt"/>
              </a:rPr>
              <a:t>its base </a:t>
            </a:r>
            <a:r>
              <a:rPr lang="en-US" b="0" dirty="0">
                <a:latin typeface="+mj-lt"/>
              </a:rPr>
              <a:t>just touches the cutting tip. Slowly open </a:t>
            </a:r>
            <a:r>
              <a:rPr lang="en-US" b="0" dirty="0" smtClean="0">
                <a:latin typeface="+mj-lt"/>
              </a:rPr>
              <a:t>the oxygen </a:t>
            </a:r>
            <a:r>
              <a:rPr lang="en-US" b="0" dirty="0">
                <a:latin typeface="+mj-lt"/>
              </a:rPr>
              <a:t>valve on the cutting attachment and </a:t>
            </a:r>
            <a:r>
              <a:rPr lang="en-US" b="0" dirty="0" smtClean="0">
                <a:latin typeface="+mj-lt"/>
              </a:rPr>
              <a:t>adjust the </a:t>
            </a:r>
            <a:r>
              <a:rPr lang="en-US" b="0" dirty="0">
                <a:latin typeface="+mj-lt"/>
              </a:rPr>
              <a:t>flame until the blue cone is well-defined.</a:t>
            </a:r>
            <a:endParaRPr lang="en-US" dirty="0">
              <a:latin typeface="+mj-lt"/>
            </a:endParaRPr>
          </a:p>
        </p:txBody>
      </p:sp>
      <p:pic>
        <p:nvPicPr>
          <p:cNvPr id="3" name="Picture 2" descr="Photo of a technician adjusting the oxygen valve on a cutting attachment to adjust the flame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9284"/>
            <a:ext cx="7835061" cy="465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9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j-lt"/>
              </a:rPr>
              <a:t>Direct the flame onto a thin spot or sharp edge </a:t>
            </a:r>
            <a:r>
              <a:rPr lang="en-US" b="0" dirty="0" smtClean="0">
                <a:latin typeface="+mj-lt"/>
              </a:rPr>
              <a:t>of the </a:t>
            </a:r>
            <a:r>
              <a:rPr lang="en-US" b="0" dirty="0">
                <a:latin typeface="+mj-lt"/>
              </a:rPr>
              <a:t>metal to be cut. This will build the heat </a:t>
            </a:r>
            <a:r>
              <a:rPr lang="en-US" b="0" dirty="0" smtClean="0">
                <a:latin typeface="+mj-lt"/>
              </a:rPr>
              <a:t>quicker in </a:t>
            </a:r>
            <a:r>
              <a:rPr lang="en-US" b="0" dirty="0">
                <a:latin typeface="+mj-lt"/>
              </a:rPr>
              <a:t>order to get the cut started.</a:t>
            </a:r>
            <a:endParaRPr lang="en-US" dirty="0">
              <a:latin typeface="+mj-lt"/>
            </a:endParaRPr>
          </a:p>
        </p:txBody>
      </p:sp>
      <p:pic>
        <p:nvPicPr>
          <p:cNvPr id="3" name="Picture 2" descr="Photo of a technician directing the flame from cutting attachment onto the edge of the metal being c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96082"/>
            <a:ext cx="7023279" cy="465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6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0" dirty="0">
                <a:latin typeface="+mj-lt"/>
              </a:rPr>
              <a:t>When the metal glows red, depress the </a:t>
            </a:r>
            <a:r>
              <a:rPr lang="en-US" sz="1800" b="0" dirty="0" smtClean="0">
                <a:latin typeface="+mj-lt"/>
              </a:rPr>
              <a:t>cutting handle </a:t>
            </a:r>
            <a:r>
              <a:rPr lang="en-US" sz="1800" b="0" dirty="0">
                <a:latin typeface="+mj-lt"/>
              </a:rPr>
              <a:t>and move the torch to advance the cut. </a:t>
            </a:r>
            <a:r>
              <a:rPr lang="en-US" sz="1800" b="0" dirty="0" smtClean="0">
                <a:latin typeface="+mj-lt"/>
              </a:rPr>
              <a:t>You will </a:t>
            </a:r>
            <a:r>
              <a:rPr lang="en-US" sz="1800" b="0" dirty="0">
                <a:latin typeface="+mj-lt"/>
              </a:rPr>
              <a:t>need to move the torch faster when cutting</a:t>
            </a:r>
            <a:br>
              <a:rPr lang="en-US" sz="1800" b="0" dirty="0">
                <a:latin typeface="+mj-lt"/>
              </a:rPr>
            </a:br>
            <a:r>
              <a:rPr lang="en-US" sz="1800" b="0" dirty="0">
                <a:latin typeface="+mj-lt"/>
              </a:rPr>
              <a:t>thinner pieces of steel. On thicker pieces, point </a:t>
            </a:r>
            <a:r>
              <a:rPr lang="en-US" sz="1800" b="0" dirty="0" smtClean="0">
                <a:latin typeface="+mj-lt"/>
              </a:rPr>
              <a:t>the cutting </a:t>
            </a:r>
            <a:r>
              <a:rPr lang="en-US" sz="1800" b="0" dirty="0">
                <a:latin typeface="+mj-lt"/>
              </a:rPr>
              <a:t>tip into the direction of the cut.</a:t>
            </a:r>
            <a:endParaRPr lang="en-US" sz="1800" dirty="0">
              <a:latin typeface="+mj-lt"/>
            </a:endParaRPr>
          </a:p>
        </p:txBody>
      </p:sp>
      <p:pic>
        <p:nvPicPr>
          <p:cNvPr id="3" name="Picture 2" descr="Photo of a technician depressing the cutting handle and moving the torch to advance the cut in the metal. The cut portion of the metal is glowing 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69285"/>
            <a:ext cx="7099479" cy="470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9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safety precautions must be taken when using a torch?</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Use personal protective equipment.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10.2 Always use an air nozzle that is OSHA approved. The openings in the side are used to allow air to escape if the nozzle tip were to become clogged</a:t>
            </a:r>
            <a:endParaRPr lang="en-US" dirty="0">
              <a:latin typeface="+mj-lt"/>
            </a:endParaRPr>
          </a:p>
        </p:txBody>
      </p:sp>
      <p:pic>
        <p:nvPicPr>
          <p:cNvPr id="3" name="Picture 2" descr="The nozzle has a discharge tip as well as a side vent opening. The nozzle is in turn connected to the body, which also houses the air nozzle trigger at the top and is connected to the air hose connector on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316" y="2204715"/>
            <a:ext cx="6115368"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When using a blow gun, what precautions need to be taken?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t>Automotive air-blow guns should meet OSHA </a:t>
            </a:r>
            <a:r>
              <a:rPr lang="en-US" sz="4000" dirty="0" smtClean="0"/>
              <a:t>requirements.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AND ELECTRICALLY OPERATED TOOLS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These tools include:</a:t>
            </a:r>
          </a:p>
          <a:p>
            <a:pPr lvl="1"/>
            <a:r>
              <a:rPr lang="en-US" dirty="0" smtClean="0"/>
              <a:t>Impact wrench</a:t>
            </a:r>
          </a:p>
          <a:p>
            <a:pPr lvl="1"/>
            <a:r>
              <a:rPr lang="en-US" dirty="0" smtClean="0"/>
              <a:t>Air ratchet</a:t>
            </a:r>
          </a:p>
          <a:p>
            <a:pPr lvl="1"/>
            <a:r>
              <a:rPr lang="en-US" dirty="0" smtClean="0"/>
              <a:t>Die grinder</a:t>
            </a:r>
          </a:p>
          <a:p>
            <a:pPr lvl="1"/>
            <a:r>
              <a:rPr lang="en-US" dirty="0" smtClean="0"/>
              <a:t>Air drill</a:t>
            </a:r>
          </a:p>
          <a:p>
            <a:pPr lvl="1"/>
            <a:r>
              <a:rPr lang="en-US" dirty="0" smtClean="0"/>
              <a:t>Air-blow gun</a:t>
            </a:r>
          </a:p>
          <a:p>
            <a:pPr lvl="1"/>
            <a:r>
              <a:rPr lang="en-US" dirty="0" smtClean="0"/>
              <a:t>Air operated grease gun</a:t>
            </a:r>
          </a:p>
          <a:p>
            <a:pPr lvl="1"/>
            <a:r>
              <a:rPr lang="en-US" dirty="0" smtClean="0"/>
              <a:t>Battery powered grease gun</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2963</TotalTime>
  <Words>1437</Words>
  <Application>Microsoft Office PowerPoint</Application>
  <PresentationFormat>On-screen Show (4:3)</PresentationFormat>
  <Paragraphs>86</Paragraphs>
  <Slides>55</Slides>
  <Notes>0</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AIR COMPRESSOR</vt:lpstr>
      <vt:lpstr>Figure 10.1 A typical shop compressor. It is usually placed out of the way, yet accessible to provide for maintenance to the unit</vt:lpstr>
      <vt:lpstr>Figure 10.2 Always use an air nozzle that is OSHA approved. The openings in the side are used to allow air to escape if the nozzle tip were to become clogged</vt:lpstr>
      <vt:lpstr>QUESTION 1: ?</vt:lpstr>
      <vt:lpstr>ANSWER 1:</vt:lpstr>
      <vt:lpstr>AIR AND ELECTRICALLY OPERATED TOOLS</vt:lpstr>
      <vt:lpstr>Figure 10.3 A typical 1/2 inch drive impact wrench</vt:lpstr>
      <vt:lpstr>Figure 10.4 This impact wrench features a variable torque setting using a rotary knob. The direction of rotation can be changed by pressing the buttons at the bottom</vt:lpstr>
      <vt:lpstr>Figure 10.5 A typical battery-powered 1/2 inch drive impact wrench</vt:lpstr>
      <vt:lpstr>Figure 10.6 A black impact socket. Always use impact-type sockets whenever using an impact wrench to avoid the possibility of shattering the socket, which can cause personal injury</vt:lpstr>
      <vt:lpstr>Figure 10.7 An air ratchet is a very useful tool that allows fast removal and installation of fasteners, especially in areas that are difficult to reach or do not have room enough to move a hand ratchet wrench</vt:lpstr>
      <vt:lpstr>Figure 10.8 This typical die grinder surface preparation kit includes the air-operated die grinder, as well as a variety of sanding discs for smoothing surfaces or removing rust</vt:lpstr>
      <vt:lpstr>TROUBLE LIGHTS</vt:lpstr>
      <vt:lpstr>WARNING</vt:lpstr>
      <vt:lpstr>Figure 10.9 A battery-powered LED trouble light</vt:lpstr>
      <vt:lpstr>QUESTION 2: ?</vt:lpstr>
      <vt:lpstr>ANSWER 2:</vt:lpstr>
      <vt:lpstr>Figure 10.10 A typical pedestal grinder with a wire wheel on the left side and a stone wheel on the right side. Even though this machine is equipped with guards, safety glasses or a face shield should always be worn when using a grinder or wire wheel</vt:lpstr>
      <vt:lpstr>Figure 10.11 A typical vise mounted to a workbench</vt:lpstr>
      <vt:lpstr>Figure 10.12 A hydraulic press is usually used to press bearings on and off of rear axles and transmissions</vt:lpstr>
      <vt:lpstr>Tech Tip </vt:lpstr>
      <vt:lpstr>Figure 10.13 A typical portable crane used to lift and move heavy assemblies, such as engines and transmissions</vt:lpstr>
      <vt:lpstr>Figure 10.14 Two engines on engine stands. The plastic bags over the engines help keep dirt from getting onto these engines and engine parts</vt:lpstr>
      <vt:lpstr>Figure 10.15 An engine stand that grasps the engine from the sides rather than the end</vt:lpstr>
      <vt:lpstr>SETUP AND USE OF A TORCH</vt:lpstr>
      <vt:lpstr>Inspect the cart and make sure the tanks are chained properly before moving it to the work location.</vt:lpstr>
      <vt:lpstr>Start by attaching the appropriate work tip to the torch handle. The fitting should only be tightened hand tight. Make sure the valves on the torch handle are closed at this time.</vt:lpstr>
      <vt:lpstr>Each tank has a regulator assembly with two gauges. The high-pressure gauge shows tank pressure, and the low-pressure gauge indicates working pressure.</vt:lpstr>
      <vt:lpstr>Open the oxygen tank valve fully open, and open the acetylene tank valve 1/2 turn.</vt:lpstr>
      <vt:lpstr>Open the oxygen valve on the torch handle 1/4 turn in preparation for adjusting oxygen gas pressure.</vt:lpstr>
      <vt:lpstr>Turn the oxygen regulator valve clockwise and adjust oxygen gas pressure to 20 PSI. Close the oxygen valve on the torch handle.</vt:lpstr>
      <vt:lpstr>Open the acetylene valve on the torch handle 1/4 turn and adjust acetylene gas pressure to 7 PSI. Close the acetylene valve on the torch handle.</vt:lpstr>
      <vt:lpstr>Open the oxygen valve on the torch handle 1/4 turn and use an appropriate size tip cleaner to clean the tip orifice. Finish by closing the oxygen valve.</vt:lpstr>
      <vt:lpstr>Put on leather gloves and open the acetylene valve on the torch handle 1/4 turn. Use a flint striker to ignite the acetylene gas exiting the torch tip.</vt:lpstr>
      <vt:lpstr>Adjust the acetylene valve until the base of the flame just touches the torch tip. Slowly open the oxygen valve on the torch handle and adjust for a neutral flame (blue cone is well-defined).</vt:lpstr>
      <vt:lpstr>Once work is complete, extinguish the flame by quickly closing the acetylene valve on the torch handle. Be prepared to hear a loud “pop” when the flame goes out. Close the oxygen valve on the torch handle.</vt:lpstr>
      <vt:lpstr>Close the valves on both tanks and turn the regulator handles counterclockwise until they no longer contact the internal springs. Open the gas valves briefly on the torch handle to release gas pressure from the hoses. Close the gas valves on the torch handle and put away the torch assembly.</vt:lpstr>
      <vt:lpstr>Heating attachments include ordinary heating tips, middle and right and a “rosebud” (left). Ordinary heating tips work fine for most purposes, but occasionally the rosebud is utilized when a great deal of heat is needed.</vt:lpstr>
      <vt:lpstr>Note that while acetylene tank pressures are relatively low, the oxygen tank can be filled to over 2,000 PSI. This can represent a serious hazard if precautions are not taken. Be absolutely certain that the tanks are chained properly to the cart before attempting to move them!</vt:lpstr>
      <vt:lpstr>Any time heating or cutting operations are being performed, be sure that any flammables have been removed from the immediate area. A fire blanket may be placed over floor drains or other objects to prevent fires. A fire extinguisher should be on hand in case of an emergency.</vt:lpstr>
      <vt:lpstr>Be sure to wear appropriate personal protective equipment during heating and cutting operations.</vt:lpstr>
      <vt:lpstr>Note that heating operations should be performed over steel or firebrick. Never heat or cut steel close to concrete, as it could cause the concrete to explode.</vt:lpstr>
      <vt:lpstr>When heating steel, move the torch in a circular pattern to prevent melting of the metal. Don’t hold the torch too close to the work as this will cause a “snapping” or “backfire” that can extinguish the flame.</vt:lpstr>
      <vt:lpstr>Affix the cutting attachment to the torch handle. Note that the cutting attachment has a cutting handle and a separate oxygen valve.</vt:lpstr>
      <vt:lpstr>Fully open the oxygen valve on the torch handle. Oxygen flow will now be controlled with the valve on the cutting attachment.</vt:lpstr>
      <vt:lpstr>Oxygen gas pressure should be adjusted to 30 PSI whenever using the cutting attachment. Acetylene pressure is kept at 7 PSI.</vt:lpstr>
      <vt:lpstr>Open the acetylene valve on the torch handle ¼ turn and light the torch. Adjust the flame until its base just touches the cutting tip. Slowly open the oxygen valve on the cutting attachment and adjust the flame until the blue cone is well-defined.</vt:lpstr>
      <vt:lpstr>Direct the flame onto a thin spot or sharp edge of the metal to be cut. This will build the heat quicker in order to get the cut started.</vt:lpstr>
      <vt:lpstr>When the metal glows red, depress the cutting handle and move the torch to advance the cut. You will need to move the torch faster when cutting thinner pieces of steel. On thicker pieces, point the cutting tip into the direction of the cut.</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dc:title>
  <dc:creator>Curt &amp; Tammy</dc:creator>
  <cp:lastModifiedBy>Curt &amp; Tammy</cp:lastModifiedBy>
  <cp:revision>57</cp:revision>
  <dcterms:created xsi:type="dcterms:W3CDTF">2018-09-25T19:30:15Z</dcterms:created>
  <dcterms:modified xsi:type="dcterms:W3CDTF">2019-01-13T15:52:01Z</dcterms:modified>
</cp:coreProperties>
</file>