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3" r:id="rId12"/>
    <p:sldId id="316" r:id="rId13"/>
    <p:sldId id="267" r:id="rId14"/>
    <p:sldId id="268" r:id="rId15"/>
    <p:sldId id="269" r:id="rId16"/>
    <p:sldId id="317" r:id="rId17"/>
    <p:sldId id="270" r:id="rId18"/>
    <p:sldId id="271" r:id="rId19"/>
    <p:sldId id="273" r:id="rId20"/>
    <p:sldId id="318" r:id="rId21"/>
    <p:sldId id="275" r:id="rId22"/>
    <p:sldId id="319" r:id="rId23"/>
    <p:sldId id="272" r:id="rId24"/>
    <p:sldId id="274" r:id="rId25"/>
    <p:sldId id="320" r:id="rId26"/>
    <p:sldId id="277" r:id="rId27"/>
    <p:sldId id="278" r:id="rId28"/>
    <p:sldId id="321" r:id="rId29"/>
    <p:sldId id="286" r:id="rId30"/>
    <p:sldId id="287" r:id="rId31"/>
    <p:sldId id="280" r:id="rId32"/>
    <p:sldId id="282" r:id="rId33"/>
    <p:sldId id="284" r:id="rId34"/>
    <p:sldId id="285" r:id="rId35"/>
    <p:sldId id="288" r:id="rId36"/>
    <p:sldId id="289" r:id="rId37"/>
    <p:sldId id="292" r:id="rId38"/>
    <p:sldId id="294" r:id="rId39"/>
    <p:sldId id="296" r:id="rId40"/>
    <p:sldId id="298" r:id="rId41"/>
    <p:sldId id="322" r:id="rId42"/>
    <p:sldId id="301" r:id="rId43"/>
    <p:sldId id="323" r:id="rId44"/>
    <p:sldId id="305" r:id="rId45"/>
    <p:sldId id="324" r:id="rId46"/>
    <p:sldId id="299" r:id="rId47"/>
    <p:sldId id="300" r:id="rId48"/>
    <p:sldId id="32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Automotive Background and Overview</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CHASSIS SYSTEMS OVERVIEW</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The chassis system of the vehicle includes the following components:</a:t>
            </a:r>
          </a:p>
          <a:p>
            <a:pPr lvl="1"/>
            <a:r>
              <a:rPr lang="en-US" dirty="0" smtClean="0"/>
              <a:t>The frame or body. </a:t>
            </a:r>
          </a:p>
          <a:p>
            <a:pPr lvl="1"/>
            <a:r>
              <a:rPr lang="en-US" dirty="0" smtClean="0"/>
              <a:t>The suspension system.</a:t>
            </a:r>
          </a:p>
          <a:p>
            <a:pPr lvl="1"/>
            <a:r>
              <a:rPr lang="en-US" dirty="0" smtClean="0"/>
              <a:t>The braking system.</a:t>
            </a:r>
          </a:p>
          <a:p>
            <a:pPr lvl="1"/>
            <a:r>
              <a:rPr lang="en-US" dirty="0" smtClean="0"/>
              <a:t>The wheels and tires.</a:t>
            </a:r>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1.3 A chassis of a 1950s era vehicle showing the engine, drivetrain, frame, and suspension</a:t>
            </a:r>
          </a:p>
        </p:txBody>
      </p:sp>
      <p:pic>
        <p:nvPicPr>
          <p:cNvPr id="3" name="Picture 2" descr="A photo shows the chassis of a 1950s era vehicle with the engine, drivetrain, frame, and suspension 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093606"/>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3400" cap="all" dirty="0" smtClean="0">
                <a:latin typeface="+mj-lt"/>
              </a:rPr>
              <a:t>FIGURE 1.4</a:t>
            </a:r>
            <a:r>
              <a:rPr lang="en-US" sz="3400" dirty="0" smtClean="0">
                <a:latin typeface="+mj-lt"/>
              </a:rPr>
              <a:t> Body and Terms.</a:t>
            </a:r>
            <a:endParaRPr lang="en-US" sz="3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605587" cy="486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FRAMES (1 of 3)</a:t>
            </a:r>
            <a:endParaRPr lang="en-US" dirty="0">
              <a:latin typeface="+mj-lt"/>
            </a:endParaRPr>
          </a:p>
        </p:txBody>
      </p:sp>
      <p:sp>
        <p:nvSpPr>
          <p:cNvPr id="28675" name="Content Placeholder 2"/>
          <p:cNvSpPr>
            <a:spLocks noGrp="1"/>
          </p:cNvSpPr>
          <p:nvPr>
            <p:ph idx="1"/>
          </p:nvPr>
        </p:nvSpPr>
        <p:spPr/>
        <p:txBody>
          <a:bodyPr/>
          <a:lstStyle/>
          <a:p>
            <a:r>
              <a:rPr lang="en-US" dirty="0" smtClean="0"/>
              <a:t>Frame Construction</a:t>
            </a:r>
          </a:p>
          <a:p>
            <a:pPr lvl="1"/>
            <a:r>
              <a:rPr lang="en-US" dirty="0" smtClean="0"/>
              <a:t>Vehicles with a separate frame and body are usually called body-on-frame (BOF) vehicles.</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FRAMES (2 of 3)</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UNIT–BODY CONSTRUCTION</a:t>
            </a:r>
          </a:p>
          <a:p>
            <a:pPr lvl="1"/>
            <a:r>
              <a:rPr lang="en-US" dirty="0" smtClean="0"/>
              <a:t>Combines the body with the structure of the frame.</a:t>
            </a:r>
          </a:p>
          <a:p>
            <a:pPr lvl="1"/>
            <a:r>
              <a:rPr lang="en-US" dirty="0" smtClean="0"/>
              <a:t>Composed of many individual stamped-steel panels welded together.</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1.5 Note the ribbing and the many different pieces of sheet metal used in the construction of this body</a:t>
            </a:r>
            <a:endParaRPr lang="en-US" dirty="0">
              <a:latin typeface="+mj-lt"/>
            </a:endParaRPr>
          </a:p>
        </p:txBody>
      </p:sp>
      <p:pic>
        <p:nvPicPr>
          <p:cNvPr id="5" name="Picture 2" descr="A photo shows the ribbing in the body of a vehicle with different pieces of sheet metal welded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432" y="1918880"/>
            <a:ext cx="4779137"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FRAMES (3 of 3)</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sz="3200" dirty="0" smtClean="0"/>
              <a:t>SPACE-FRAME CONSTRUCTION</a:t>
            </a:r>
          </a:p>
          <a:p>
            <a:pPr lvl="1"/>
            <a:r>
              <a:rPr lang="en-US" dirty="0" smtClean="0"/>
              <a:t>Consists of formed sheet steel used to construct a framework of the entire vehicle. </a:t>
            </a:r>
          </a:p>
          <a:p>
            <a:pPr lvl="1"/>
            <a:r>
              <a:rPr lang="en-US" dirty="0" smtClean="0"/>
              <a:t>The vehicle is drivable without the body.</a:t>
            </a:r>
          </a:p>
          <a:p>
            <a:pPr lvl="1"/>
            <a:r>
              <a:rPr lang="en-US" dirty="0" smtClean="0"/>
              <a:t>Plastic or steel panels cover the framework.</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1.6 A Corvette without the body. Notice that the vehicle is complete enough to be driven. This photo was taken at the Corvette Museum in Bowling Green, Kentucky</a:t>
            </a:r>
          </a:p>
        </p:txBody>
      </p:sp>
      <p:pic>
        <p:nvPicPr>
          <p:cNvPr id="5" name="Picture 2" descr="A photo shows a Corvette that is complete enough to be driven without its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230116"/>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9225"/>
            <a:ext cx="82296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3468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a:t>
            </a:r>
            <a:r>
              <a:rPr lang="en-US" dirty="0" smtClean="0"/>
              <a:t> Explain the evolution of the automobile.</a:t>
            </a:r>
            <a:endParaRPr lang="en-US" dirty="0"/>
          </a:p>
          <a:p>
            <a:pPr marL="0" indent="0">
              <a:buNone/>
            </a:pPr>
            <a:r>
              <a:rPr lang="en-US" b="1" dirty="0" smtClean="0">
                <a:solidFill>
                  <a:srgbClr val="005A70"/>
                </a:solidFill>
              </a:rPr>
              <a:t>1.2</a:t>
            </a:r>
            <a:r>
              <a:rPr lang="en-US" b="1" dirty="0">
                <a:solidFill>
                  <a:srgbClr val="005A70"/>
                </a:solidFill>
              </a:rPr>
              <a:t>.  </a:t>
            </a:r>
            <a:r>
              <a:rPr lang="en-US" dirty="0" smtClean="0"/>
              <a:t>Discuss the components of the body and chassis.</a:t>
            </a:r>
            <a:endParaRPr lang="en-US" dirty="0"/>
          </a:p>
          <a:p>
            <a:pPr marL="0" indent="0">
              <a:buNone/>
            </a:pPr>
            <a:r>
              <a:rPr lang="en-US" b="1" dirty="0" smtClean="0">
                <a:solidFill>
                  <a:srgbClr val="005A70"/>
                </a:solidFill>
              </a:rPr>
              <a:t>1.3</a:t>
            </a:r>
            <a:r>
              <a:rPr lang="en-US" b="1" dirty="0">
                <a:solidFill>
                  <a:srgbClr val="005A70"/>
                </a:solidFill>
              </a:rPr>
              <a:t>.  </a:t>
            </a:r>
            <a:r>
              <a:rPr lang="en-US" dirty="0" smtClean="0"/>
              <a:t>Describe the evolution of engines.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1.8 A </a:t>
            </a:r>
            <a:r>
              <a:rPr lang="en-US" sz="2400" dirty="0" err="1">
                <a:latin typeface="+mj-lt"/>
              </a:rPr>
              <a:t>Monroney</a:t>
            </a:r>
            <a:r>
              <a:rPr lang="en-US" sz="2400" dirty="0">
                <a:latin typeface="+mj-lt"/>
              </a:rPr>
              <a:t> label as shown on the side window of a new vehicle</a:t>
            </a:r>
            <a:endParaRPr lang="en-US" dirty="0">
              <a:latin typeface="+mj-lt"/>
            </a:endParaRPr>
          </a:p>
        </p:txBody>
      </p:sp>
      <p:pic>
        <p:nvPicPr>
          <p:cNvPr id="5" name="Picture 2" descr="A photo shows a Monroney label on the side window of a new vehicle that lists the manufacturer’s suggested retail price, fuel economy, exhaust emission information, and details about standard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009991"/>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ENGINE DESIGN EVOLUTION (1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smtClean="0"/>
              <a:t>Internal Combustion Engine</a:t>
            </a:r>
          </a:p>
          <a:p>
            <a:pPr lvl="1"/>
            <a:r>
              <a:rPr lang="en-US" dirty="0" smtClean="0"/>
              <a:t>All gasoline and diesel engines.</a:t>
            </a:r>
          </a:p>
          <a:p>
            <a:pPr lvl="1"/>
            <a:r>
              <a:rPr lang="en-US" dirty="0" smtClean="0"/>
              <a:t>Designed to compress an ignitable mixture.</a:t>
            </a:r>
          </a:p>
          <a:p>
            <a:pPr lvl="0">
              <a:buClr>
                <a:srgbClr val="3C1581"/>
              </a:buClr>
            </a:pPr>
            <a:r>
              <a:rPr lang="en-US" sz="3200" dirty="0" smtClean="0"/>
              <a:t>Inline Versus V-Type Design</a:t>
            </a:r>
            <a:endParaRPr lang="en-US" sz="3200" dirty="0"/>
          </a:p>
          <a:p>
            <a:pPr lvl="1"/>
            <a:r>
              <a:rPr lang="en-US" dirty="0" smtClean="0"/>
              <a:t>Inline: four or six cylinders arranged inline.</a:t>
            </a:r>
          </a:p>
          <a:p>
            <a:pPr lvl="1"/>
            <a:r>
              <a:rPr lang="en-US" dirty="0" smtClean="0"/>
              <a:t>V-Type: 4,6,8, 10, 12, or 16 cylinders arranged with half the cylinders on each side of the “V” and connected to a common crankshaft.</a:t>
            </a:r>
          </a:p>
          <a:p>
            <a:pPr lvl="1"/>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ENGINE DESIGN EVOLUTION (2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smtClean="0"/>
              <a:t>Valve Location Design</a:t>
            </a:r>
            <a:endParaRPr lang="en-US" sz="3200" dirty="0"/>
          </a:p>
          <a:p>
            <a:pPr lvl="1"/>
            <a:r>
              <a:rPr lang="en-US" dirty="0" smtClean="0"/>
              <a:t>Flathead: Valves located in the engine block</a:t>
            </a:r>
          </a:p>
          <a:p>
            <a:pPr lvl="1"/>
            <a:r>
              <a:rPr lang="en-US" dirty="0" smtClean="0"/>
              <a:t>Overhead valve (OHV): Valves located in the cylinder head</a:t>
            </a:r>
          </a:p>
          <a:p>
            <a:pPr lvl="1"/>
            <a:r>
              <a:rPr lang="en-US" dirty="0" smtClean="0"/>
              <a:t>Single Overhead Cam (SOHC): Camshaft and valves located in the cylinder head</a:t>
            </a:r>
          </a:p>
          <a:p>
            <a:pPr lvl="1"/>
            <a:r>
              <a:rPr lang="en-US" dirty="0" smtClean="0"/>
              <a:t> Double Overhead Cam (DOHC) Two camshafts and valves located in the cylinder head</a:t>
            </a:r>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mj-lt"/>
              </a:rPr>
              <a:t>Figure 1.7 A Ford flathead V-8 engine. This engine design was used by Ford Motor Company from 1932 through 1953. In a flathead design, the valves are located next to (beside) the cylinders</a:t>
            </a:r>
          </a:p>
        </p:txBody>
      </p:sp>
      <p:pic>
        <p:nvPicPr>
          <p:cNvPr id="6" name="Picture 2" descr="A photo shows a Ford flathead V-8 engine with the valves located beside the cyli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Why were early engines referred to as flat head design?</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cylinder head did not contain the valves.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SYSTEMS OVERVIEW (1 of 7)</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smtClean="0"/>
              <a:t>Cooling System</a:t>
            </a:r>
          </a:p>
          <a:p>
            <a:pPr lvl="1"/>
            <a:r>
              <a:rPr lang="en-US" dirty="0" smtClean="0"/>
              <a:t>Coolant is circulated by a water pump through passages in the cylinder block called water jackets.</a:t>
            </a:r>
          </a:p>
          <a:p>
            <a:pPr lvl="1"/>
            <a:r>
              <a:rPr lang="en-US" dirty="0" smtClean="0"/>
              <a:t>Coolant is a mixture of antifreeze and water to provide corrosion and freeze protection.</a:t>
            </a:r>
          </a:p>
          <a:p>
            <a:pPr lvl="1"/>
            <a:r>
              <a:rPr lang="en-US" dirty="0" smtClean="0"/>
              <a:t>Engine heat is removed from the coolant when it flows through a radiator.</a:t>
            </a:r>
          </a:p>
          <a:p>
            <a:pPr lvl="1"/>
            <a:r>
              <a:rPr lang="en-US" dirty="0" smtClean="0"/>
              <a:t>The temperature of the coolant is maintained by using a thermostat. </a:t>
            </a:r>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SYSTEM OVERVIEW (2 of 7)</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sz="3200" dirty="0" smtClean="0"/>
              <a:t>Lubrication System</a:t>
            </a:r>
          </a:p>
          <a:p>
            <a:pPr lvl="1"/>
            <a:r>
              <a:rPr lang="en-US" dirty="0" smtClean="0"/>
              <a:t>Forces the oil under pressure through the engine to reduce friction and heat.</a:t>
            </a:r>
          </a:p>
          <a:p>
            <a:pPr lvl="1"/>
            <a:r>
              <a:rPr lang="en-US" dirty="0" smtClean="0"/>
              <a:t>The oil pan or oil sump holds the oil.</a:t>
            </a:r>
          </a:p>
          <a:p>
            <a:pPr lvl="1"/>
            <a:r>
              <a:rPr lang="en-US" dirty="0" smtClean="0"/>
              <a:t>The oil pump forces the oil under pressure through the oil filter and the oil galleries in the block and cylinder head.</a:t>
            </a:r>
          </a:p>
          <a:p>
            <a:pPr lvl="1"/>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SYSTEM OVERVIEW (3 of 7)</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3200" dirty="0" smtClean="0"/>
              <a:t>Air Intake System </a:t>
            </a:r>
          </a:p>
          <a:p>
            <a:pPr lvl="1"/>
            <a:r>
              <a:rPr lang="en-US" dirty="0" smtClean="0"/>
              <a:t>All engines draw air from the atmosphere.</a:t>
            </a:r>
          </a:p>
          <a:p>
            <a:pPr lvl="1"/>
            <a:r>
              <a:rPr lang="en-US" dirty="0" smtClean="0"/>
              <a:t>Approximately 9000 gallons of air is needed for every gallon of fuel.</a:t>
            </a:r>
          </a:p>
          <a:p>
            <a:pPr lvl="1"/>
            <a:r>
              <a:rPr lang="en-US" dirty="0" smtClean="0"/>
              <a:t>The air must be drawn into the engine from a place water cannot enter.</a:t>
            </a:r>
          </a:p>
          <a:p>
            <a:pPr lvl="1"/>
            <a:r>
              <a:rPr lang="en-US" dirty="0" smtClean="0"/>
              <a:t>The air is filtered by a replaceable air filter.</a:t>
            </a:r>
          </a:p>
          <a:p>
            <a:pPr lvl="1"/>
            <a:r>
              <a:rPr lang="en-US" dirty="0" smtClean="0"/>
              <a:t>The filtered air passes through the throttle valve and into the intake manifold.</a:t>
            </a:r>
          </a:p>
          <a:p>
            <a:pPr marL="457200" lvl="1" indent="0">
              <a:buNone/>
            </a:pPr>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SYSTEM OVERVIEW (4 of 7)</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2000" b="1" dirty="0"/>
              <a:t> </a:t>
            </a:r>
            <a:r>
              <a:rPr lang="en-US" sz="3200" dirty="0" smtClean="0"/>
              <a:t>Fuel System </a:t>
            </a:r>
            <a:endParaRPr lang="en-US" sz="2000" dirty="0" smtClean="0"/>
          </a:p>
          <a:p>
            <a:pPr lvl="1"/>
            <a:r>
              <a:rPr lang="en-US" dirty="0" smtClean="0"/>
              <a:t>The fuel system includes the following components and systems:</a:t>
            </a:r>
          </a:p>
          <a:p>
            <a:pPr lvl="2"/>
            <a:r>
              <a:rPr lang="en-US" sz="2400" dirty="0" smtClean="0"/>
              <a:t>Fuel tank</a:t>
            </a:r>
          </a:p>
          <a:p>
            <a:pPr lvl="2"/>
            <a:r>
              <a:rPr lang="en-US" sz="2400" dirty="0" smtClean="0"/>
              <a:t>Fuel lines and filter(s)</a:t>
            </a:r>
          </a:p>
          <a:p>
            <a:pPr lvl="2"/>
            <a:r>
              <a:rPr lang="en-US" sz="2400" dirty="0" smtClean="0"/>
              <a:t>Fuel Injectors</a:t>
            </a:r>
          </a:p>
          <a:p>
            <a:pPr lvl="2"/>
            <a:r>
              <a:rPr lang="en-US" sz="2400" dirty="0" smtClean="0"/>
              <a:t>Electronic control of the fuel pump and fuel injection</a:t>
            </a:r>
          </a:p>
          <a:p>
            <a:pPr lvl="2"/>
            <a:endParaRPr lang="en-US" b="1" dirty="0" smtClean="0"/>
          </a:p>
          <a:p>
            <a:pPr lvl="2"/>
            <a:endParaRPr lang="en-US" b="1" dirty="0" smtClean="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1.4</a:t>
            </a:r>
            <a:r>
              <a:rPr lang="en-US" dirty="0" smtClean="0"/>
              <a:t> List the major systems common to most vehicles.</a:t>
            </a:r>
          </a:p>
          <a:p>
            <a:pPr marL="0" indent="0">
              <a:buNone/>
            </a:pPr>
            <a:r>
              <a:rPr lang="en-US" b="1" dirty="0" smtClean="0">
                <a:solidFill>
                  <a:srgbClr val="005A70"/>
                </a:solidFill>
              </a:rPr>
              <a:t>1.5</a:t>
            </a:r>
            <a:r>
              <a:rPr lang="en-US" dirty="0" smtClean="0"/>
              <a:t> List the eight areas of automotive service according to ASE/NATEF</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SYSTEM OVERVIEW (5 of 7)</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3200" dirty="0" smtClean="0"/>
              <a:t>Starting and Charging System</a:t>
            </a:r>
          </a:p>
          <a:p>
            <a:pPr lvl="1"/>
            <a:r>
              <a:rPr lang="en-US" dirty="0" smtClean="0"/>
              <a:t>Includes the following components:</a:t>
            </a:r>
          </a:p>
          <a:p>
            <a:pPr lvl="2"/>
            <a:r>
              <a:rPr lang="en-US" sz="2400" dirty="0" smtClean="0"/>
              <a:t>Battery</a:t>
            </a:r>
          </a:p>
          <a:p>
            <a:pPr lvl="2"/>
            <a:r>
              <a:rPr lang="en-US" sz="2400" dirty="0" smtClean="0"/>
              <a:t>Starter</a:t>
            </a:r>
          </a:p>
          <a:p>
            <a:pPr lvl="2"/>
            <a:r>
              <a:rPr lang="en-US" sz="2400" dirty="0" smtClean="0"/>
              <a:t>Alternator</a:t>
            </a:r>
          </a:p>
          <a:p>
            <a:pPr lvl="2"/>
            <a:r>
              <a:rPr lang="en-US" sz="2400" dirty="0" smtClean="0"/>
              <a:t>Associated circuits</a:t>
            </a:r>
          </a:p>
        </p:txBody>
      </p:sp>
    </p:spTree>
    <p:extLst>
      <p:ext uri="{BB962C8B-B14F-4D97-AF65-F5344CB8AC3E}">
        <p14:creationId xmlns:p14="http://schemas.microsoft.com/office/powerpoint/2010/main" val="27549601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STSTEM OVERVIEW (6 of 7)</a:t>
            </a:r>
            <a:endParaRPr lang="en-US" dirty="0">
              <a:latin typeface="+mj-lt"/>
            </a:endParaRPr>
          </a:p>
        </p:txBody>
      </p:sp>
      <p:sp>
        <p:nvSpPr>
          <p:cNvPr id="28675" name="Content Placeholder 2"/>
          <p:cNvSpPr>
            <a:spLocks noGrp="1"/>
          </p:cNvSpPr>
          <p:nvPr>
            <p:ph idx="1"/>
          </p:nvPr>
        </p:nvSpPr>
        <p:spPr>
          <a:xfrm>
            <a:off x="76200" y="1524000"/>
            <a:ext cx="6019800" cy="4800600"/>
          </a:xfrm>
        </p:spPr>
        <p:txBody>
          <a:bodyPr/>
          <a:lstStyle/>
          <a:p>
            <a:r>
              <a:rPr lang="en-US" sz="1600" b="1" dirty="0"/>
              <a:t> </a:t>
            </a:r>
            <a:r>
              <a:rPr lang="en-US" sz="3200" dirty="0" smtClean="0"/>
              <a:t>Ignition System</a:t>
            </a:r>
          </a:p>
          <a:p>
            <a:pPr lvl="1"/>
            <a:r>
              <a:rPr lang="en-US" dirty="0" smtClean="0"/>
              <a:t>Ignition Coils</a:t>
            </a:r>
          </a:p>
          <a:p>
            <a:pPr lvl="2"/>
            <a:r>
              <a:rPr lang="en-US" dirty="0" smtClean="0"/>
              <a:t>Create a high voltage spark.</a:t>
            </a:r>
            <a:endParaRPr lang="en-US" dirty="0"/>
          </a:p>
          <a:p>
            <a:pPr lvl="1"/>
            <a:r>
              <a:rPr lang="en-US" dirty="0" smtClean="0"/>
              <a:t>Ignition Control Module</a:t>
            </a:r>
          </a:p>
          <a:p>
            <a:pPr lvl="2"/>
            <a:r>
              <a:rPr lang="en-US" dirty="0" smtClean="0"/>
              <a:t>Controls the timing of the spark.</a:t>
            </a:r>
            <a:endParaRPr lang="en-US" dirty="0"/>
          </a:p>
          <a:p>
            <a:pPr lvl="1"/>
            <a:endParaRPr lang="en-US" sz="1400" b="1" dirty="0"/>
          </a:p>
        </p:txBody>
      </p:sp>
    </p:spTree>
    <p:extLst>
      <p:ext uri="{BB962C8B-B14F-4D97-AF65-F5344CB8AC3E}">
        <p14:creationId xmlns:p14="http://schemas.microsoft.com/office/powerpoint/2010/main" val="160939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ENGINE SYSTEMS OVERVIEW (7 of 7)</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3200" b="1" dirty="0"/>
              <a:t> </a:t>
            </a:r>
            <a:r>
              <a:rPr lang="en-US" sz="3200" dirty="0" smtClean="0"/>
              <a:t>Emission Control System </a:t>
            </a:r>
          </a:p>
          <a:p>
            <a:pPr lvl="1"/>
            <a:r>
              <a:rPr lang="en-US" dirty="0" smtClean="0"/>
              <a:t>The control of tailpipe and evaporative emissions using the following systems:</a:t>
            </a:r>
          </a:p>
          <a:p>
            <a:pPr lvl="2"/>
            <a:r>
              <a:rPr lang="en-US" dirty="0" smtClean="0"/>
              <a:t>Positive Crankcase Ventilation (PCV)</a:t>
            </a:r>
          </a:p>
          <a:p>
            <a:pPr lvl="2"/>
            <a:r>
              <a:rPr lang="en-US" dirty="0" smtClean="0"/>
              <a:t>Exhaust Gas Recirculation (EGR)</a:t>
            </a:r>
          </a:p>
          <a:p>
            <a:pPr lvl="2"/>
            <a:r>
              <a:rPr lang="en-US" dirty="0" smtClean="0"/>
              <a:t>Catalytic Converter</a:t>
            </a:r>
          </a:p>
          <a:p>
            <a:pPr lvl="2"/>
            <a:r>
              <a:rPr lang="en-US" dirty="0" smtClean="0"/>
              <a:t>On board diagnostics</a:t>
            </a:r>
            <a:endParaRPr lang="en-US" dirty="0"/>
          </a:p>
          <a:p>
            <a:pPr lvl="1"/>
            <a:endParaRPr lang="en-US" b="1" dirty="0"/>
          </a:p>
        </p:txBody>
      </p:sp>
    </p:spTree>
    <p:extLst>
      <p:ext uri="{BB962C8B-B14F-4D97-AF65-F5344CB8AC3E}">
        <p14:creationId xmlns:p14="http://schemas.microsoft.com/office/powerpoint/2010/main" val="40849692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POWERTRAIN OVERVIEW </a:t>
            </a:r>
            <a:r>
              <a:rPr lang="en-US" dirty="0">
                <a:latin typeface="+mj-lt"/>
              </a:rPr>
              <a:t>(</a:t>
            </a:r>
            <a:r>
              <a:rPr lang="en-US" dirty="0" smtClean="0">
                <a:latin typeface="+mj-lt"/>
              </a:rPr>
              <a:t>1 of 3)</a:t>
            </a:r>
            <a:endParaRPr lang="en-US" dirty="0">
              <a:latin typeface="+mj-lt"/>
            </a:endParaRPr>
          </a:p>
        </p:txBody>
      </p:sp>
      <p:sp>
        <p:nvSpPr>
          <p:cNvPr id="28675" name="Content Placeholder 2"/>
          <p:cNvSpPr>
            <a:spLocks noGrp="1"/>
          </p:cNvSpPr>
          <p:nvPr>
            <p:ph idx="1"/>
          </p:nvPr>
        </p:nvSpPr>
        <p:spPr/>
        <p:txBody>
          <a:bodyPr/>
          <a:lstStyle/>
          <a:p>
            <a:r>
              <a:rPr lang="en-US" sz="3200" dirty="0" smtClean="0"/>
              <a:t>Rear-Wheel-Drive Powertrain</a:t>
            </a:r>
          </a:p>
          <a:p>
            <a:pPr lvl="1"/>
            <a:r>
              <a:rPr lang="en-US" dirty="0" smtClean="0"/>
              <a:t>Transmission: An automatic or manual method of providing the correct torque for the desired speed.</a:t>
            </a:r>
          </a:p>
          <a:p>
            <a:pPr lvl="1"/>
            <a:r>
              <a:rPr lang="en-US" dirty="0" smtClean="0"/>
              <a:t>Driveshaft (also called a propeller shaft): Used to connect the transmission to the differential.</a:t>
            </a:r>
          </a:p>
          <a:p>
            <a:pPr lvl="1"/>
            <a:r>
              <a:rPr lang="en-US" dirty="0" smtClean="0"/>
              <a:t>Differential: Allows for different axle speeds for cornering and to increase torque to the drive wheels. </a:t>
            </a:r>
            <a:endParaRPr lang="en-US" dirty="0"/>
          </a:p>
        </p:txBody>
      </p:sp>
    </p:spTree>
    <p:extLst>
      <p:ext uri="{BB962C8B-B14F-4D97-AF65-F5344CB8AC3E}">
        <p14:creationId xmlns:p14="http://schemas.microsoft.com/office/powerpoint/2010/main" val="22509471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POWERTRAIN OVERVIEW (</a:t>
            </a:r>
            <a:r>
              <a:rPr lang="en-US" dirty="0">
                <a:latin typeface="+mj-lt"/>
              </a:rPr>
              <a:t>2</a:t>
            </a:r>
            <a:r>
              <a:rPr lang="en-US" dirty="0" smtClean="0">
                <a:latin typeface="+mj-lt"/>
              </a:rPr>
              <a:t> of 3)</a:t>
            </a:r>
            <a:endParaRPr lang="en-US" dirty="0">
              <a:latin typeface="+mj-lt"/>
            </a:endParaRPr>
          </a:p>
        </p:txBody>
      </p:sp>
      <p:sp>
        <p:nvSpPr>
          <p:cNvPr id="28675" name="Content Placeholder 2"/>
          <p:cNvSpPr>
            <a:spLocks noGrp="1"/>
          </p:cNvSpPr>
          <p:nvPr>
            <p:ph idx="1"/>
          </p:nvPr>
        </p:nvSpPr>
        <p:spPr/>
        <p:txBody>
          <a:bodyPr/>
          <a:lstStyle/>
          <a:p>
            <a:r>
              <a:rPr lang="en-US" sz="3200" dirty="0" smtClean="0"/>
              <a:t>Front-Wheel-Drive Powertrain</a:t>
            </a:r>
          </a:p>
          <a:p>
            <a:pPr lvl="1"/>
            <a:r>
              <a:rPr lang="en-US" dirty="0" smtClean="0"/>
              <a:t>Uses a transaxle</a:t>
            </a:r>
          </a:p>
          <a:p>
            <a:pPr lvl="2"/>
            <a:r>
              <a:rPr lang="en-US" dirty="0" smtClean="0"/>
              <a:t>A combination of transmission and differential in one assembly.</a:t>
            </a:r>
          </a:p>
          <a:p>
            <a:pPr lvl="2"/>
            <a:r>
              <a:rPr lang="en-US" dirty="0" smtClean="0"/>
              <a:t>Drive axle shafts transfer power to front drive wheels.</a:t>
            </a:r>
          </a:p>
        </p:txBody>
      </p:sp>
    </p:spTree>
    <p:extLst>
      <p:ext uri="{BB962C8B-B14F-4D97-AF65-F5344CB8AC3E}">
        <p14:creationId xmlns:p14="http://schemas.microsoft.com/office/powerpoint/2010/main" val="19032341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POWERTRAIN OVERVIEW (</a:t>
            </a:r>
            <a:r>
              <a:rPr lang="en-US" dirty="0">
                <a:latin typeface="+mj-lt"/>
              </a:rPr>
              <a:t>3</a:t>
            </a:r>
            <a:r>
              <a:rPr lang="en-US" dirty="0" smtClean="0">
                <a:latin typeface="+mj-lt"/>
              </a:rPr>
              <a:t> of 3)</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sz="3200" dirty="0" smtClean="0"/>
              <a:t>Four-Wheel-Drive System</a:t>
            </a:r>
            <a:endParaRPr lang="en-US" sz="3200" dirty="0"/>
          </a:p>
          <a:p>
            <a:pPr lvl="1"/>
            <a:r>
              <a:rPr lang="en-US" dirty="0" smtClean="0"/>
              <a:t>Powers all four wheels</a:t>
            </a:r>
          </a:p>
          <a:p>
            <a:pPr lvl="1"/>
            <a:r>
              <a:rPr lang="en-US" dirty="0" smtClean="0"/>
              <a:t>Many systems </a:t>
            </a:r>
            <a:endParaRPr lang="en-US" dirty="0"/>
          </a:p>
          <a:p>
            <a:pPr lvl="2"/>
            <a:r>
              <a:rPr lang="en-US" dirty="0"/>
              <a:t>A </a:t>
            </a:r>
            <a:r>
              <a:rPr lang="en-US" dirty="0" smtClean="0"/>
              <a:t>transfer case splits engine torque to both front and rear wheels.</a:t>
            </a:r>
            <a:endParaRPr lang="en-US" dirty="0"/>
          </a:p>
          <a:p>
            <a:endParaRPr lang="en-US" sz="40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6481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1.9 A dash control panel used by the driver to control the four-wheel-drive system</a:t>
            </a:r>
          </a:p>
        </p:txBody>
      </p:sp>
      <p:pic>
        <p:nvPicPr>
          <p:cNvPr id="5" name="Picture 2" descr="A photo shows a dash control panel used by the driver to control the four-wheel-driv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059729"/>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ELECTRICAL/ELECTRONIC SYSTEMS OVERVIEW </a:t>
            </a:r>
            <a:endParaRPr lang="en-US" dirty="0">
              <a:latin typeface="+mj-lt"/>
            </a:endParaRPr>
          </a:p>
        </p:txBody>
      </p:sp>
      <p:sp>
        <p:nvSpPr>
          <p:cNvPr id="28675" name="Content Placeholder 2"/>
          <p:cNvSpPr>
            <a:spLocks noGrp="1"/>
          </p:cNvSpPr>
          <p:nvPr>
            <p:ph idx="1"/>
          </p:nvPr>
        </p:nvSpPr>
        <p:spPr>
          <a:xfrm>
            <a:off x="457200" y="1600200"/>
            <a:ext cx="8001000" cy="4525963"/>
          </a:xfrm>
        </p:spPr>
        <p:txBody>
          <a:bodyPr/>
          <a:lstStyle/>
          <a:p>
            <a:r>
              <a:rPr lang="en-US" sz="3200" dirty="0" smtClean="0"/>
              <a:t>Systems Include: </a:t>
            </a:r>
            <a:endParaRPr lang="en-US" dirty="0" smtClean="0"/>
          </a:p>
          <a:p>
            <a:pPr lvl="1"/>
            <a:r>
              <a:rPr lang="en-US" dirty="0" smtClean="0"/>
              <a:t>Tire pressure monitoring</a:t>
            </a:r>
          </a:p>
          <a:p>
            <a:pPr lvl="1"/>
            <a:r>
              <a:rPr lang="en-US" dirty="0" smtClean="0"/>
              <a:t>Heated and cooled seats</a:t>
            </a:r>
          </a:p>
          <a:p>
            <a:pPr lvl="1"/>
            <a:r>
              <a:rPr lang="en-US" dirty="0" smtClean="0"/>
              <a:t>Automatic climate control</a:t>
            </a:r>
          </a:p>
          <a:p>
            <a:pPr lvl="1"/>
            <a:r>
              <a:rPr lang="en-US" dirty="0" smtClean="0"/>
              <a:t>Power windows</a:t>
            </a:r>
          </a:p>
          <a:p>
            <a:pPr lvl="1"/>
            <a:r>
              <a:rPr lang="en-US" dirty="0" smtClean="0"/>
              <a:t>Security systems</a:t>
            </a:r>
          </a:p>
          <a:p>
            <a:pPr lvl="1"/>
            <a:r>
              <a:rPr lang="en-US" dirty="0" smtClean="0"/>
              <a:t>Electric power steering</a:t>
            </a:r>
          </a:p>
          <a:p>
            <a:pPr lvl="1"/>
            <a:r>
              <a:rPr lang="en-US" dirty="0" smtClean="0"/>
              <a:t>Electronic suspension</a:t>
            </a:r>
          </a:p>
          <a:p>
            <a:pPr lvl="1"/>
            <a:endParaRPr lang="en-US" dirty="0" smtClean="0"/>
          </a:p>
        </p:txBody>
      </p:sp>
    </p:spTree>
    <p:extLst>
      <p:ext uri="{BB962C8B-B14F-4D97-AF65-F5344CB8AC3E}">
        <p14:creationId xmlns:p14="http://schemas.microsoft.com/office/powerpoint/2010/main" val="28253501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1.10 The alternator is responsible for supplying the electrical needs of the vehicle and to keep the battery charged</a:t>
            </a:r>
            <a:endParaRPr lang="en-US" dirty="0">
              <a:latin typeface="+mj-lt"/>
            </a:endParaRPr>
          </a:p>
        </p:txBody>
      </p:sp>
      <p:pic>
        <p:nvPicPr>
          <p:cNvPr id="5" name="Picture 2" descr="A photo shows a technician holding the alternator of a veh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EIGHT AREAS OF AUTOMOTIVE SERVICE</a:t>
            </a:r>
            <a:endParaRPr lang="en-US" dirty="0">
              <a:latin typeface="+mj-lt"/>
            </a:endParaRPr>
          </a:p>
        </p:txBody>
      </p:sp>
      <p:sp>
        <p:nvSpPr>
          <p:cNvPr id="28675" name="Content Placeholder 2"/>
          <p:cNvSpPr>
            <a:spLocks noGrp="1"/>
          </p:cNvSpPr>
          <p:nvPr>
            <p:ph idx="1"/>
          </p:nvPr>
        </p:nvSpPr>
        <p:spPr/>
        <p:txBody>
          <a:bodyPr/>
          <a:lstStyle/>
          <a:p>
            <a:r>
              <a:rPr lang="en-US" sz="3200" dirty="0" smtClean="0"/>
              <a:t>Eight Automotive Test Areas</a:t>
            </a:r>
            <a:endParaRPr lang="en-US" dirty="0" smtClean="0"/>
          </a:p>
          <a:p>
            <a:pPr lvl="1"/>
            <a:r>
              <a:rPr lang="en-US" dirty="0" smtClean="0"/>
              <a:t>Engine Repair (A1)</a:t>
            </a:r>
          </a:p>
          <a:p>
            <a:pPr lvl="1"/>
            <a:r>
              <a:rPr lang="en-US" dirty="0" smtClean="0"/>
              <a:t>Automatic Transmission (A2)</a:t>
            </a:r>
          </a:p>
          <a:p>
            <a:pPr lvl="1"/>
            <a:r>
              <a:rPr lang="en-US" dirty="0" smtClean="0"/>
              <a:t>Manual Drive Train and Axles (A3)</a:t>
            </a:r>
          </a:p>
          <a:p>
            <a:pPr lvl="1"/>
            <a:r>
              <a:rPr lang="en-US" dirty="0" smtClean="0"/>
              <a:t>Suspension and Steering (A4)</a:t>
            </a:r>
          </a:p>
          <a:p>
            <a:pPr lvl="1"/>
            <a:r>
              <a:rPr lang="en-US" dirty="0" smtClean="0"/>
              <a:t>Brakes (A5)</a:t>
            </a:r>
          </a:p>
          <a:p>
            <a:pPr lvl="1"/>
            <a:r>
              <a:rPr lang="en-US" dirty="0" smtClean="0"/>
              <a:t>Electrical/Electronic Systems (A6)</a:t>
            </a:r>
          </a:p>
          <a:p>
            <a:pPr lvl="1"/>
            <a:r>
              <a:rPr lang="en-US" dirty="0" smtClean="0"/>
              <a:t>Heating and Air Conditioning (A7)</a:t>
            </a:r>
          </a:p>
          <a:p>
            <a:pPr lvl="1"/>
            <a:r>
              <a:rPr lang="en-US" dirty="0" smtClean="0"/>
              <a:t>Engine Performance (A8)</a:t>
            </a:r>
            <a:endParaRPr lang="en-US" dirty="0"/>
          </a:p>
        </p:txBody>
      </p:sp>
    </p:spTree>
    <p:extLst>
      <p:ext uri="{BB962C8B-B14F-4D97-AF65-F5344CB8AC3E}">
        <p14:creationId xmlns:p14="http://schemas.microsoft.com/office/powerpoint/2010/main" val="17809182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HISTORICAL BACKGROUND </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400" dirty="0" smtClean="0"/>
              <a:t>Self-propelled vehicles- vehicles that move under their own power</a:t>
            </a:r>
          </a:p>
          <a:p>
            <a:pPr lvl="1"/>
            <a:r>
              <a:rPr lang="en-US" dirty="0" smtClean="0"/>
              <a:t>Developed after the invention of electric, steam, and gasoline propulsion systems</a:t>
            </a:r>
          </a:p>
          <a:p>
            <a:pPr lvl="1"/>
            <a:r>
              <a:rPr lang="en-US" dirty="0" smtClean="0"/>
              <a:t>Replace walking and animal use</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1.11 Test registration booklet that includes details on all vehicle-related certification tests given by ASE. All testing is now done electronically at proctored locations</a:t>
            </a:r>
            <a:endParaRPr lang="en-US" dirty="0">
              <a:latin typeface="+mj-lt"/>
            </a:endParaRPr>
          </a:p>
        </p:txBody>
      </p:sp>
      <p:pic>
        <p:nvPicPr>
          <p:cNvPr id="5" name="Picture 2" descr="A photo shows a test registration booklet that includes details on all vehicle-related certification tests given by 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Automotive service systems are generally separated into how many content areas?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Eight.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1.1 A model of the </a:t>
            </a:r>
            <a:r>
              <a:rPr lang="en-US" sz="3200" dirty="0" err="1"/>
              <a:t>Quadricycle</a:t>
            </a:r>
            <a:r>
              <a:rPr lang="en-US" sz="3200" dirty="0"/>
              <a:t>, a car built by Henry Ford in 1896</a:t>
            </a:r>
            <a:endParaRPr lang="en-US" dirty="0"/>
          </a:p>
        </p:txBody>
      </p:sp>
      <p:pic>
        <p:nvPicPr>
          <p:cNvPr id="4" name="Picture 2" descr="A photo shows a model of the Quadricycle, a car with four wheels and a lever for steering, built by Henry Ford in 1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482" y="1418748"/>
            <a:ext cx="6491021"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BODIES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Early motor vehicles evolved from horse-drawn carriages.</a:t>
            </a:r>
          </a:p>
          <a:p>
            <a:r>
              <a:rPr lang="en-US" sz="2400" dirty="0" smtClean="0"/>
              <a:t>Most vehicle bodies were constructed with a wood framework until the 1920s </a:t>
            </a:r>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1.2 Most vehicle bodies were constructed with a wood framework until the 1920s</a:t>
            </a:r>
          </a:p>
        </p:txBody>
      </p:sp>
      <p:pic>
        <p:nvPicPr>
          <p:cNvPr id="5" name="Picture 2" descr="A photo shows the framework of a vehicle body constructed in wood on exhi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32" y="2052850"/>
            <a:ext cx="555307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Early Vehicles were constructed mostly of what material?</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Wood.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312</TotalTime>
  <Words>1226</Words>
  <Application>Microsoft Office PowerPoint</Application>
  <PresentationFormat>On-screen Show (4:3)</PresentationFormat>
  <Paragraphs>159</Paragraphs>
  <Slides>43</Slides>
  <Notes>0</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HISTORICAL BACKGROUND </vt:lpstr>
      <vt:lpstr>Figure 1.1 A model of the Quadricycle, a car built by Henry Ford in 1896</vt:lpstr>
      <vt:lpstr>BODIES</vt:lpstr>
      <vt:lpstr>Figure 1.2 Most vehicle bodies were constructed with a wood framework until the 1920s</vt:lpstr>
      <vt:lpstr>QUESTION 1: ?</vt:lpstr>
      <vt:lpstr>ANSWER 1:</vt:lpstr>
      <vt:lpstr>CHASSIS SYSTEMS OVERVIEW</vt:lpstr>
      <vt:lpstr>Figure 1.3 A chassis of a 1950s era vehicle showing the engine, drivetrain, frame, and suspension</vt:lpstr>
      <vt:lpstr>FIGURE 1.4 Body and Terms.</vt:lpstr>
      <vt:lpstr>FRAMES (1 of 3)</vt:lpstr>
      <vt:lpstr>FRAMES (2 of 3)</vt:lpstr>
      <vt:lpstr>Figure 1.5 Note the ribbing and the many different pieces of sheet metal used in the construction of this body</vt:lpstr>
      <vt:lpstr> FRAMES (3 of 3)</vt:lpstr>
      <vt:lpstr>Figure 1.6 A Corvette without the body. Notice that the vehicle is complete enough to be driven. This photo was taken at the Corvette Museum in Bowling Green, Kentucky</vt:lpstr>
      <vt:lpstr>Tech Tip </vt:lpstr>
      <vt:lpstr>FREQUENTLY ASKED QUESTION</vt:lpstr>
      <vt:lpstr>Figure 1.8 A Monroney label as shown on the side window of a new vehicle</vt:lpstr>
      <vt:lpstr> ENGINE DESIGN EVOLUTION (1 of 2)</vt:lpstr>
      <vt:lpstr> ENGINE DESIGN EVOLUTION (2 of 2)</vt:lpstr>
      <vt:lpstr>Figure 1.7 A Ford flathead V-8 engine. This engine design was used by Ford Motor Company from 1932 through 1953. In a flathead design, the valves are located next to (beside) the cylinders</vt:lpstr>
      <vt:lpstr>QUESTION 2: ?</vt:lpstr>
      <vt:lpstr>ANSWER 2:</vt:lpstr>
      <vt:lpstr> ENGINE SYSTEMS OVERVIEW (1 of 7)</vt:lpstr>
      <vt:lpstr> ENGINE SYSTEM OVERVIEW (2 of 7)</vt:lpstr>
      <vt:lpstr> ENGINE SYSTEM OVERVIEW (3 of 7)</vt:lpstr>
      <vt:lpstr> ENGINE SYSTEM OVERVIEW (4 of 7)</vt:lpstr>
      <vt:lpstr> ENGINE SYSTEM OVERVIEW (5 of 7)</vt:lpstr>
      <vt:lpstr> ENGINE STSTEM OVERVIEW (6 of 7)</vt:lpstr>
      <vt:lpstr> ENGINE SYSTEMS OVERVIEW (7 of 7)</vt:lpstr>
      <vt:lpstr> POWERTRAIN OVERVIEW (1 of 3)</vt:lpstr>
      <vt:lpstr> POWERTRAIN OVERVIEW (2 of 3)</vt:lpstr>
      <vt:lpstr> POWERTRAIN OVERVIEW (3 of 3)</vt:lpstr>
      <vt:lpstr>Figure 1.9 A dash control panel used by the driver to control the four-wheel-drive system</vt:lpstr>
      <vt:lpstr> ELECTRICAL/ELECTRONIC SYSTEMS OVERVIEW </vt:lpstr>
      <vt:lpstr>Figure 1.10 The alternator is responsible for supplying the electrical needs of the vehicle and to keep the battery charged</vt:lpstr>
      <vt:lpstr> EIGHT AREAS OF AUTOMOTIVE SERVICE</vt:lpstr>
      <vt:lpstr>Figure 1.11 Test registration booklet that includes details on all vehicle-related certification tests given by ASE. All testing is now done electronically at proctored locations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01</dc:title>
  <dc:creator/>
  <cp:lastModifiedBy>Curt &amp; Tammy</cp:lastModifiedBy>
  <cp:revision>41</cp:revision>
  <dcterms:created xsi:type="dcterms:W3CDTF">2018-09-25T19:30:15Z</dcterms:created>
  <dcterms:modified xsi:type="dcterms:W3CDTF">2019-01-02T21:40:03Z</dcterms:modified>
</cp:coreProperties>
</file>