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8" r:id="rId2"/>
    <p:sldId id="321" r:id="rId3"/>
    <p:sldId id="322" r:id="rId4"/>
    <p:sldId id="323" r:id="rId5"/>
    <p:sldId id="324" r:id="rId6"/>
    <p:sldId id="340" r:id="rId7"/>
    <p:sldId id="339" r:id="rId8"/>
    <p:sldId id="326" r:id="rId9"/>
    <p:sldId id="327" r:id="rId10"/>
    <p:sldId id="328" r:id="rId11"/>
    <p:sldId id="341" r:id="rId12"/>
    <p:sldId id="342" r:id="rId13"/>
    <p:sldId id="329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5" autoAdjust="0"/>
    <p:restoredTop sz="94188" autoAdjust="0"/>
  </p:normalViewPr>
  <p:slideViewPr>
    <p:cSldViewPr>
      <p:cViewPr varScale="1">
        <p:scale>
          <a:sx n="67" d="100"/>
          <a:sy n="67" d="100"/>
        </p:scale>
        <p:origin x="-104" y="-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76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7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Add edition here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 smtClean="0"/>
              <a:t>Chapter ##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2014, 2012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add Learning Objective(s)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add figure number and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</a:t>
            </a:r>
          </a:p>
          <a:p>
            <a:pPr lvl="6"/>
            <a:r>
              <a:rPr lang="en-US" dirty="0" smtClean="0"/>
              <a:t>Seventh</a:t>
            </a:r>
          </a:p>
          <a:p>
            <a:pPr lvl="7"/>
            <a:r>
              <a:rPr lang="en-US" dirty="0" smtClean="0"/>
              <a:t>Eighth</a:t>
            </a:r>
          </a:p>
          <a:p>
            <a:pPr lvl="8"/>
            <a:r>
              <a:rPr lang="en-US" dirty="0" smtClean="0"/>
              <a:t>Ninth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12/26/16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2014, 2012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 smtClean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Drivetrains and Axles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b="1" dirty="0" smtClean="0"/>
              <a:t>8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Edition</a:t>
            </a:r>
            <a:endParaRPr lang="en-US" sz="2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Chapter 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Drive Shafts and CV Joints</a:t>
            </a:r>
            <a:endParaRPr lang="en-US" dirty="0"/>
          </a:p>
        </p:txBody>
      </p:sp>
      <p:pic>
        <p:nvPicPr>
          <p:cNvPr id="7" name="Picture 6" descr="01346283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581400" cy="45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9–10 The angle of this rear Cardan U-joint is noticeable.</a:t>
            </a:r>
            <a:endParaRPr lang="en-US" sz="2000" dirty="0"/>
          </a:p>
        </p:txBody>
      </p:sp>
      <p:pic>
        <p:nvPicPr>
          <p:cNvPr id="2355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297738" cy="47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8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Double-Cardan Joints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 U-joints are usually designed to work up to 12 </a:t>
            </a:r>
            <a:r>
              <a:rPr lang="en-US" dirty="0" smtClean="0"/>
              <a:t>degrees of </a:t>
            </a:r>
            <a:r>
              <a:rPr lang="en-US" dirty="0"/>
              <a:t>angularity. 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two Cardan-style U-joints are joined together</a:t>
            </a:r>
            <a:r>
              <a:rPr lang="en-US" dirty="0" smtClean="0"/>
              <a:t>, the </a:t>
            </a:r>
            <a:r>
              <a:rPr lang="en-US" dirty="0"/>
              <a:t>angle at which this double-Cardan joint can function </a:t>
            </a:r>
            <a:r>
              <a:rPr lang="en-US" dirty="0" smtClean="0"/>
              <a:t>is about </a:t>
            </a:r>
            <a:r>
              <a:rPr lang="en-US" dirty="0"/>
              <a:t>18 to 20 </a:t>
            </a:r>
            <a:r>
              <a:rPr lang="en-US" dirty="0" smtClean="0"/>
              <a:t>degrees.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9–11 A double-Cardan U-joint.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00200"/>
            <a:ext cx="578752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Constant Velocity </a:t>
            </a:r>
            <a:r>
              <a:rPr lang="en-US" dirty="0" smtClean="0"/>
              <a:t>Joints 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Designed to rotate without changing speed</a:t>
            </a:r>
          </a:p>
          <a:p>
            <a:r>
              <a:rPr lang="en-US" dirty="0" smtClean="0"/>
              <a:t>Regular U-joints are usually designed to work up to 12 degrees of angularity</a:t>
            </a:r>
          </a:p>
          <a:p>
            <a:r>
              <a:rPr lang="en-US" dirty="0" smtClean="0"/>
              <a:t>Double-Cardan U-joints were first used on large rear-wheel drive vehicles to help reduce drive line-induced vibrations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48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9–12 A constant velocity (CV) joint can operate at high angles without a change in velocity (speed) because the joint design results in equal angles between input and output.</a:t>
            </a:r>
            <a:endParaRPr lang="en-US" sz="2000" dirty="0"/>
          </a:p>
        </p:txBody>
      </p:sp>
      <p:pic>
        <p:nvPicPr>
          <p:cNvPr id="26627" name="Picture 5" descr="M09_HALD5046_07_SE_C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2" t="8968" r="6773" b="69774"/>
          <a:stretch>
            <a:fillRect/>
          </a:stretch>
        </p:blipFill>
        <p:spPr bwMode="auto">
          <a:xfrm>
            <a:off x="914400" y="1524000"/>
            <a:ext cx="7694613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 Velocity </a:t>
            </a:r>
            <a:r>
              <a:rPr lang="en-US" dirty="0" smtClean="0"/>
              <a:t>Joints (2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Outer CV Joints</a:t>
            </a:r>
          </a:p>
          <a:p>
            <a:pPr lvl="1"/>
            <a:r>
              <a:rPr lang="en-US" dirty="0" smtClean="0"/>
              <a:t>Rzeppa Joints: Most commonly used joint as an outer joints.</a:t>
            </a:r>
          </a:p>
          <a:p>
            <a:pPr lvl="1"/>
            <a:r>
              <a:rPr lang="en-US" dirty="0" smtClean="0"/>
              <a:t>Transfers torque through six round balls that are held in position midway between the two shafts.</a:t>
            </a:r>
          </a:p>
          <a:p>
            <a:r>
              <a:rPr lang="en-US" dirty="0" smtClean="0"/>
              <a:t>Inner CV Joints</a:t>
            </a:r>
          </a:p>
          <a:p>
            <a:pPr lvl="1"/>
            <a:r>
              <a:rPr lang="en-US" dirty="0" smtClean="0"/>
              <a:t>Attach the output of the transaxle to the drive axle shaft.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49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9–13 A Rzeppa fixed joint. </a:t>
            </a:r>
            <a:endParaRPr lang="en-US" sz="2000" dirty="0"/>
          </a:p>
        </p:txBody>
      </p:sp>
      <p:pic>
        <p:nvPicPr>
          <p:cNvPr id="28675" name="Picture 5" descr="M09_HALD5046_07_SE_C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8105" r="50298" b="60349"/>
          <a:stretch>
            <a:fillRect/>
          </a:stretch>
        </p:blipFill>
        <p:spPr bwMode="auto">
          <a:xfrm>
            <a:off x="2293548" y="1371600"/>
            <a:ext cx="5326452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2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9–14 The protective CV joint boot has been torn away on this vehicle and all of the grease has been thrown outward onto the brake and suspension parts.</a:t>
            </a:r>
            <a:endParaRPr lang="en-US" sz="2000" dirty="0"/>
          </a:p>
        </p:txBody>
      </p:sp>
      <p:pic>
        <p:nvPicPr>
          <p:cNvPr id="2969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83774"/>
            <a:ext cx="6896100" cy="496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25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9–15 A tripod fixed joint.</a:t>
            </a:r>
            <a:endParaRPr lang="en-US" sz="2000" dirty="0"/>
          </a:p>
        </p:txBody>
      </p:sp>
      <p:pic>
        <p:nvPicPr>
          <p:cNvPr id="30723" name="Picture 5" descr="M09_HALD5046_07_SE_C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8" t="40807" r="12766" b="37605"/>
          <a:stretch>
            <a:fillRect/>
          </a:stretch>
        </p:blipFill>
        <p:spPr bwMode="auto">
          <a:xfrm>
            <a:off x="990600" y="1295400"/>
            <a:ext cx="7086600" cy="490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5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9–16 The fixed outer joint is required to move in all directions because the wheels must turn for steering as well as move up and down during suspension movement.</a:t>
            </a:r>
            <a:endParaRPr lang="en-US" sz="2000" dirty="0"/>
          </a:p>
        </p:txBody>
      </p:sp>
      <p:pic>
        <p:nvPicPr>
          <p:cNvPr id="31747" name="Picture 5" descr="M09_HALD5046_07_SE_C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3" t="6744" r="20041" b="78432"/>
          <a:stretch>
            <a:fillRect/>
          </a:stretch>
        </p:blipFill>
        <p:spPr bwMode="auto">
          <a:xfrm>
            <a:off x="-130175" y="2286000"/>
            <a:ext cx="9274175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1.1 </a:t>
            </a:r>
            <a:r>
              <a:rPr lang="en-US" dirty="0" smtClean="0"/>
              <a:t>Describe driveshaft design and balance.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1.2 </a:t>
            </a:r>
            <a:r>
              <a:rPr lang="en-US" dirty="0" smtClean="0"/>
              <a:t>Describe the function and operation of U-joints.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1.3 </a:t>
            </a:r>
            <a:r>
              <a:rPr lang="en-US" dirty="0" smtClean="0"/>
              <a:t>Describe how CV joints work.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5A70"/>
                </a:solidFill>
              </a:rPr>
              <a:t>1.4 </a:t>
            </a:r>
            <a:r>
              <a:rPr lang="en-US" dirty="0" smtClean="0"/>
              <a:t>Discuss the two types of CV joints.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driveshaft of a rear-wheel-drive vehicle transmits engine torque from the transmission to the differential.</a:t>
            </a:r>
          </a:p>
          <a:p>
            <a:r>
              <a:rPr lang="en-US" dirty="0" smtClean="0"/>
              <a:t>U-joints allow the driveshaft to transmit engine torque while the suspension and the rear axle assembly are moving up and down during normal driving conditions.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9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(2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CV joints provide a smooth transmission of torque to the drive wheels regardless of angularity of the wheel or joint.</a:t>
            </a:r>
          </a:p>
          <a:p>
            <a:r>
              <a:rPr lang="en-US" dirty="0" smtClean="0"/>
              <a:t>Outer or fixed CV joints commonly use a Rzeppa design, while inner CV joints are the plunging or tripod type.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Driveshafts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purpose and function of drive shafts?</a:t>
            </a:r>
          </a:p>
          <a:p>
            <a:r>
              <a:rPr lang="en-US" dirty="0" smtClean="0"/>
              <a:t>Driveshaft Design</a:t>
            </a:r>
          </a:p>
          <a:p>
            <a:pPr lvl="1"/>
            <a:r>
              <a:rPr lang="en-US" dirty="0" smtClean="0"/>
              <a:t>One- or two-piece driveshaft</a:t>
            </a:r>
          </a:p>
          <a:p>
            <a:pPr lvl="1"/>
            <a:r>
              <a:rPr lang="en-US" dirty="0" smtClean="0"/>
              <a:t>Aluminum driveshafts</a:t>
            </a:r>
          </a:p>
        </p:txBody>
      </p:sp>
    </p:spTree>
    <p:extLst>
      <p:ext uri="{BB962C8B-B14F-4D97-AF65-F5344CB8AC3E}">
        <p14:creationId xmlns:p14="http://schemas.microsoft.com/office/powerpoint/2010/main" val="282984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9–4 This driveshaft was found to be dented during a visual inspection and has to be replaced.</a:t>
            </a:r>
            <a:endParaRPr lang="en-US" sz="2000" dirty="0"/>
          </a:p>
        </p:txBody>
      </p:sp>
      <p:pic>
        <p:nvPicPr>
          <p:cNvPr id="1843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597650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3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9–5 A center support bearing is used on many vehicles with long two-part driveshafts.</a:t>
            </a:r>
            <a:endParaRPr lang="en-US" sz="2000" dirty="0"/>
          </a:p>
        </p:txBody>
      </p:sp>
      <p:pic>
        <p:nvPicPr>
          <p:cNvPr id="19459" name="Picture 5" descr="M09_HALD5046_07_SE_C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35355" r="18069" b="30975"/>
          <a:stretch>
            <a:fillRect/>
          </a:stretch>
        </p:blipFill>
        <p:spPr bwMode="auto">
          <a:xfrm>
            <a:off x="228600" y="1219200"/>
            <a:ext cx="83820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0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9–6 Some driveshafts use rubber between an </a:t>
            </a:r>
            <a:r>
              <a:rPr lang="en-US" sz="2000" dirty="0" smtClean="0"/>
              <a:t>inner and </a:t>
            </a:r>
            <a:r>
              <a:rPr lang="en-US" sz="2000" dirty="0"/>
              <a:t>outer housing to absorb vibrations and shocks to </a:t>
            </a:r>
            <a:r>
              <a:rPr lang="en-US" sz="2000" dirty="0" smtClean="0"/>
              <a:t>the driveline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6400"/>
            <a:ext cx="6172200" cy="4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7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Driveshaft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driveshaft whose rotational speed is greater than 1000 RPM must be balanced.</a:t>
            </a:r>
          </a:p>
          <a:p>
            <a:r>
              <a:rPr lang="en-US" dirty="0" smtClean="0"/>
              <a:t>Driveshaft balance should be within 0.5% of the driveshaft weight.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U-Joint Design and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U-joints allow the wheels and the rear axle to move up and down, remain flexible, and still transfer torque to the drive wheels.</a:t>
            </a:r>
          </a:p>
          <a:p>
            <a:r>
              <a:rPr lang="en-US" dirty="0" smtClean="0"/>
              <a:t>Working angle of 1/2 to 3 degrees</a:t>
            </a:r>
          </a:p>
          <a:p>
            <a:pPr lvl="1"/>
            <a:r>
              <a:rPr lang="en-US" dirty="0" smtClean="0"/>
              <a:t>If the angles differ by more than a 1/2 degree between the front and the rear joint, a vibration is usually produced that is torque sensitive.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Figure 9–9 The joint angle is the difference between the angles of the joint.</a:t>
            </a:r>
            <a:endParaRPr lang="en-US" sz="2000" dirty="0"/>
          </a:p>
        </p:txBody>
      </p:sp>
      <p:pic>
        <p:nvPicPr>
          <p:cNvPr id="22531" name="Picture 5" descr="M09_HALD5046_07_SE_C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7" t="50404" r="13417" b="37012"/>
          <a:stretch>
            <a:fillRect/>
          </a:stretch>
        </p:blipFill>
        <p:spPr bwMode="auto">
          <a:xfrm>
            <a:off x="-304800" y="1371600"/>
            <a:ext cx="98234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14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3995</TotalTime>
  <Words>663</Words>
  <Application>Microsoft Macintosh PowerPoint</Application>
  <PresentationFormat>On-screen Show (4:3)</PresentationFormat>
  <Paragraphs>52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508 Lecture</vt:lpstr>
      <vt:lpstr>Manual Drivetrains and Axles</vt:lpstr>
      <vt:lpstr>Learning Objectives</vt:lpstr>
      <vt:lpstr>Driveshafts</vt:lpstr>
      <vt:lpstr>Figure 9–4 This driveshaft was found to be dented during a visual inspection and has to be replaced.</vt:lpstr>
      <vt:lpstr>Figure 9–5 A center support bearing is used on many vehicles with long two-part driveshafts.</vt:lpstr>
      <vt:lpstr>FIGURE 9–6 Some driveshafts use rubber between an inner and outer housing to absorb vibrations and shocks to the driveline.</vt:lpstr>
      <vt:lpstr>Driveshaft Balance</vt:lpstr>
      <vt:lpstr>U-Joint Design and Operation</vt:lpstr>
      <vt:lpstr>Figure 9–9 The joint angle is the difference between the angles of the joint.</vt:lpstr>
      <vt:lpstr>Figure 9–10 The angle of this rear Cardan U-joint is noticeable.</vt:lpstr>
      <vt:lpstr>Double-Cardan Joints</vt:lpstr>
      <vt:lpstr>FIGURE 9–11 A double-Cardan U-joint.</vt:lpstr>
      <vt:lpstr>Constant Velocity Joints (1 of 2)</vt:lpstr>
      <vt:lpstr>Figure 9–12 A constant velocity (CV) joint can operate at high angles without a change in velocity (speed) because the joint design results in equal angles between input and output.</vt:lpstr>
      <vt:lpstr>Constant Velocity Joints (2 of 2)</vt:lpstr>
      <vt:lpstr>Figure 9–13 A Rzeppa fixed joint. </vt:lpstr>
      <vt:lpstr>Figure 9–14 The protective CV joint boot has been torn away on this vehicle and all of the grease has been thrown outward onto the brake and suspension parts.</vt:lpstr>
      <vt:lpstr>Figure 9–15 A tripod fixed joint.</vt:lpstr>
      <vt:lpstr>Figure 9–16 The fixed outer joint is required to move in all directions because the wheels must turn for steering as well as move up and down during suspension movement.</vt:lpstr>
      <vt:lpstr>Summary (1 of 2)</vt:lpstr>
      <vt:lpstr>Summary (2 of 2)</vt:lpstr>
    </vt:vector>
  </TitlesOfParts>
  <Manager/>
  <Company>echosvoice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 Compliant Lecture PowerPoint</dc:title>
  <dc:subject>Introduction to Psychology</dc:subject>
  <dc:creator>Echo Swinford</dc:creator>
  <cp:keywords/>
  <dc:description/>
  <cp:lastModifiedBy>Melissa O'Connor</cp:lastModifiedBy>
  <cp:revision>144</cp:revision>
  <dcterms:created xsi:type="dcterms:W3CDTF">2014-07-14T20:04:21Z</dcterms:created>
  <dcterms:modified xsi:type="dcterms:W3CDTF">2016-12-26T16:57:00Z</dcterms:modified>
  <cp:category/>
</cp:coreProperties>
</file>