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318" r:id="rId2"/>
    <p:sldId id="321" r:id="rId3"/>
    <p:sldId id="322" r:id="rId4"/>
    <p:sldId id="323" r:id="rId5"/>
    <p:sldId id="343" r:id="rId6"/>
    <p:sldId id="324" r:id="rId7"/>
    <p:sldId id="325" r:id="rId8"/>
    <p:sldId id="326" r:id="rId9"/>
    <p:sldId id="327" r:id="rId10"/>
    <p:sldId id="328" r:id="rId11"/>
    <p:sldId id="329" r:id="rId12"/>
    <p:sldId id="330" r:id="rId13"/>
    <p:sldId id="331" r:id="rId14"/>
    <p:sldId id="332" r:id="rId15"/>
    <p:sldId id="344" r:id="rId16"/>
    <p:sldId id="334" r:id="rId17"/>
    <p:sldId id="335" r:id="rId18"/>
    <p:sldId id="336" r:id="rId19"/>
    <p:sldId id="345" r:id="rId20"/>
    <p:sldId id="347" r:id="rId21"/>
    <p:sldId id="337" r:id="rId22"/>
    <p:sldId id="338" r:id="rId23"/>
    <p:sldId id="339" r:id="rId24"/>
    <p:sldId id="340" r:id="rId25"/>
    <p:sldId id="348" r:id="rId26"/>
    <p:sldId id="354" r:id="rId27"/>
    <p:sldId id="355" r:id="rId28"/>
    <p:sldId id="349" r:id="rId29"/>
    <p:sldId id="350" r:id="rId30"/>
    <p:sldId id="351" r:id="rId31"/>
    <p:sldId id="352" r:id="rId32"/>
    <p:sldId id="356" r:id="rId33"/>
    <p:sldId id="353" r:id="rId34"/>
    <p:sldId id="341" r:id="rId35"/>
    <p:sldId id="342"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5" autoAdjust="0"/>
    <p:restoredTop sz="94188" autoAdjust="0"/>
  </p:normalViewPr>
  <p:slideViewPr>
    <p:cSldViewPr>
      <p:cViewPr varScale="1">
        <p:scale>
          <a:sx n="67" d="100"/>
          <a:sy n="67" d="100"/>
        </p:scale>
        <p:origin x="-104" y="-752"/>
      </p:cViewPr>
      <p:guideLst>
        <p:guide orient="horz" pos="2160"/>
        <p:guide pos="2880"/>
      </p:guideLst>
    </p:cSldViewPr>
  </p:slideViewPr>
  <p:outlineViewPr>
    <p:cViewPr>
      <p:scale>
        <a:sx n="33" d="100"/>
        <a:sy n="33" d="100"/>
      </p:scale>
      <p:origin x="0" y="52696"/>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12/26/16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12/26/16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a:t>
            </a:fld>
            <a:endParaRPr lang="en-US" dirty="0"/>
          </a:p>
        </p:txBody>
      </p:sp>
    </p:spTree>
    <p:extLst>
      <p:ext uri="{BB962C8B-B14F-4D97-AF65-F5344CB8AC3E}">
        <p14:creationId xmlns:p14="http://schemas.microsoft.com/office/powerpoint/2010/main" val="2387276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 Id="rId3"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12/26/16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12/26/16</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12/26/16</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2014, 2012</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12/26/16</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12/26/16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12/26/16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12/26/16</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12/26/16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12/26/16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12/26/16</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12/26/16</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2014, 2012</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emf"/><Relationship Id="rId3" Type="http://schemas.openxmlformats.org/officeDocument/2006/relationships/image" Target="../media/image5.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emf"/><Relationship Id="rId3"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Manual Drivetrains and Axles</a:t>
            </a:r>
            <a:endParaRPr lang="en-US" dirty="0"/>
          </a:p>
        </p:txBody>
      </p:sp>
      <p:sp>
        <p:nvSpPr>
          <p:cNvPr id="3" name="Text Placeholder 2"/>
          <p:cNvSpPr>
            <a:spLocks noGrp="1"/>
          </p:cNvSpPr>
          <p:nvPr>
            <p:ph type="body" sz="quarter" idx="13"/>
          </p:nvPr>
        </p:nvSpPr>
        <p:spPr/>
        <p:txBody>
          <a:bodyPr/>
          <a:lstStyle/>
          <a:p>
            <a:r>
              <a:rPr lang="en-US" sz="2000" b="1" dirty="0" smtClean="0"/>
              <a:t>8</a:t>
            </a:r>
            <a:r>
              <a:rPr lang="en-US" sz="2000" b="1" baseline="30000" dirty="0" smtClean="0"/>
              <a:t>th</a:t>
            </a:r>
            <a:r>
              <a:rPr lang="en-US" sz="2000" b="1" dirty="0" smtClean="0"/>
              <a:t> Edition</a:t>
            </a:r>
            <a:endParaRPr lang="en-US" sz="2000" b="1" dirty="0"/>
          </a:p>
        </p:txBody>
      </p:sp>
      <p:sp>
        <p:nvSpPr>
          <p:cNvPr id="4" name="Text Placeholder 3"/>
          <p:cNvSpPr>
            <a:spLocks noGrp="1"/>
          </p:cNvSpPr>
          <p:nvPr>
            <p:ph type="body" sz="quarter" idx="14"/>
          </p:nvPr>
        </p:nvSpPr>
        <p:spPr/>
        <p:txBody>
          <a:bodyPr/>
          <a:lstStyle/>
          <a:p>
            <a:r>
              <a:rPr lang="en-US" dirty="0" smtClean="0"/>
              <a:t>Chapter </a:t>
            </a:r>
            <a:r>
              <a:rPr lang="en-US" dirty="0"/>
              <a:t>8</a:t>
            </a:r>
          </a:p>
        </p:txBody>
      </p:sp>
      <p:sp>
        <p:nvSpPr>
          <p:cNvPr id="5" name="Text Placeholder 4"/>
          <p:cNvSpPr>
            <a:spLocks noGrp="1"/>
          </p:cNvSpPr>
          <p:nvPr>
            <p:ph type="body" sz="quarter" idx="15"/>
          </p:nvPr>
        </p:nvSpPr>
        <p:spPr/>
        <p:txBody>
          <a:bodyPr/>
          <a:lstStyle/>
          <a:p>
            <a:r>
              <a:rPr lang="en-US" dirty="0" smtClean="0"/>
              <a:t>Manual Transmission/Transaxle Diagnosis and Service</a:t>
            </a:r>
            <a:endParaRPr lang="en-US" dirty="0"/>
          </a:p>
        </p:txBody>
      </p:sp>
      <p:pic>
        <p:nvPicPr>
          <p:cNvPr id="7" name="Picture 6" descr="013462836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600200"/>
            <a:ext cx="3581400" cy="4570016"/>
          </a:xfrm>
          <a:prstGeom prst="rect">
            <a:avLst/>
          </a:prstGeom>
        </p:spPr>
      </p:pic>
    </p:spTree>
    <p:extLst>
      <p:ext uri="{BB962C8B-B14F-4D97-AF65-F5344CB8AC3E}">
        <p14:creationId xmlns:p14="http://schemas.microsoft.com/office/powerpoint/2010/main" val="3853861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manual transmission/transaxles faults and some possible causes.</a:t>
            </a:r>
            <a:endParaRPr lang="en-US" dirty="0"/>
          </a:p>
        </p:txBody>
      </p:sp>
      <p:pic>
        <p:nvPicPr>
          <p:cNvPr id="23555" name="Picture 4" descr="M08_HALD5046_07_SE_C08.pdf"/>
          <p:cNvPicPr>
            <a:picLocks noChangeAspect="1"/>
          </p:cNvPicPr>
          <p:nvPr/>
        </p:nvPicPr>
        <p:blipFill>
          <a:blip r:embed="rId2">
            <a:extLst>
              <a:ext uri="{28A0092B-C50C-407E-A947-70E740481C1C}">
                <a14:useLocalDpi xmlns:a14="http://schemas.microsoft.com/office/drawing/2010/main" val="0"/>
              </a:ext>
            </a:extLst>
          </a:blip>
          <a:srcRect l="12187" t="7407" r="8826" b="60944"/>
          <a:stretch>
            <a:fillRect/>
          </a:stretch>
        </p:blipFill>
        <p:spPr bwMode="auto">
          <a:xfrm>
            <a:off x="-14288" y="1600200"/>
            <a:ext cx="91440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425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Figure 8–5 When performing a visual inspection, check for “rust dust,” which is evidence of a worn components such as universal joints.</a:t>
            </a:r>
            <a:endParaRPr lang="en-US" sz="2000" dirty="0"/>
          </a:p>
        </p:txBody>
      </p:sp>
      <p:pic>
        <p:nvPicPr>
          <p:cNvPr id="24579" name="Picture 3" descr="M08_HALD5046_07_SE_C08.pdf"/>
          <p:cNvPicPr>
            <a:picLocks noChangeAspect="1"/>
          </p:cNvPicPr>
          <p:nvPr/>
        </p:nvPicPr>
        <p:blipFill>
          <a:blip r:embed="rId2">
            <a:extLst>
              <a:ext uri="{28A0092B-C50C-407E-A947-70E740481C1C}">
                <a14:useLocalDpi xmlns:a14="http://schemas.microsoft.com/office/drawing/2010/main" val="0"/>
              </a:ext>
            </a:extLst>
          </a:blip>
          <a:srcRect l="12607" t="41414" r="49159" b="35320"/>
          <a:stretch>
            <a:fillRect/>
          </a:stretch>
        </p:blipFill>
        <p:spPr bwMode="auto">
          <a:xfrm>
            <a:off x="1066800" y="1219200"/>
            <a:ext cx="6818313"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888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a:t>
            </a:r>
            <a:r>
              <a:rPr lang="en-US" dirty="0" smtClean="0"/>
              <a:t>noises, their </a:t>
            </a:r>
            <a:r>
              <a:rPr lang="en-US" dirty="0" smtClean="0"/>
              <a:t>causes </a:t>
            </a:r>
            <a:r>
              <a:rPr lang="en-US" dirty="0" smtClean="0"/>
              <a:t>and possible </a:t>
            </a:r>
            <a:r>
              <a:rPr lang="en-US" dirty="0" smtClean="0"/>
              <a:t>items to look for to solve </a:t>
            </a:r>
            <a:r>
              <a:rPr lang="en-US" dirty="0" smtClean="0"/>
              <a:t>the noise concerns</a:t>
            </a:r>
            <a:endParaRPr lang="en-US" dirty="0"/>
          </a:p>
        </p:txBody>
      </p:sp>
      <p:pic>
        <p:nvPicPr>
          <p:cNvPr id="25603" name="Picture 3" descr="M08_HALD5046_07_SE_C08.pdf"/>
          <p:cNvPicPr>
            <a:picLocks noChangeAspect="1"/>
          </p:cNvPicPr>
          <p:nvPr/>
        </p:nvPicPr>
        <p:blipFill>
          <a:blip r:embed="rId2">
            <a:extLst>
              <a:ext uri="{28A0092B-C50C-407E-A947-70E740481C1C}">
                <a14:useLocalDpi xmlns:a14="http://schemas.microsoft.com/office/drawing/2010/main" val="0"/>
              </a:ext>
            </a:extLst>
          </a:blip>
          <a:srcRect l="9666" t="8081" r="13026" b="67339"/>
          <a:stretch>
            <a:fillRect/>
          </a:stretch>
        </p:blipFill>
        <p:spPr bwMode="auto">
          <a:xfrm>
            <a:off x="0" y="2057400"/>
            <a:ext cx="91440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6559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Transaxle</a:t>
            </a:r>
            <a:r>
              <a:rPr lang="en-US" dirty="0" smtClean="0"/>
              <a:t>/Transmission </a:t>
            </a:r>
            <a:r>
              <a:rPr lang="en-US" dirty="0" smtClean="0"/>
              <a:t>Removal (1 of 3)</a:t>
            </a:r>
            <a:endParaRPr lang="en-US" dirty="0"/>
          </a:p>
        </p:txBody>
      </p:sp>
      <p:sp>
        <p:nvSpPr>
          <p:cNvPr id="3" name="Content Placeholder 2"/>
          <p:cNvSpPr>
            <a:spLocks noGrp="1"/>
          </p:cNvSpPr>
          <p:nvPr>
            <p:ph idx="1"/>
          </p:nvPr>
        </p:nvSpPr>
        <p:spPr/>
        <p:txBody>
          <a:bodyPr/>
          <a:lstStyle/>
          <a:p>
            <a:r>
              <a:rPr lang="en-US" dirty="0" smtClean="0"/>
              <a:t>Transaxle </a:t>
            </a:r>
            <a:r>
              <a:rPr lang="en-US" dirty="0" smtClean="0"/>
              <a:t>Removal</a:t>
            </a:r>
            <a:endParaRPr lang="en-US" dirty="0" smtClean="0"/>
          </a:p>
          <a:p>
            <a:pPr lvl="1"/>
            <a:r>
              <a:rPr lang="en-US" dirty="0" smtClean="0"/>
              <a:t>Disconnect the negative (–) battery </a:t>
            </a:r>
            <a:r>
              <a:rPr lang="en-US" dirty="0" smtClean="0"/>
              <a:t>cable.</a:t>
            </a:r>
            <a:endParaRPr lang="en-US" dirty="0" smtClean="0"/>
          </a:p>
          <a:p>
            <a:pPr lvl="1"/>
            <a:r>
              <a:rPr lang="en-US" dirty="0" smtClean="0"/>
              <a:t>Disconnect the shift cables or rods, clutch linkage, backup light switch or wires speedometer cable or speed sensor connections, and any hose or cable </a:t>
            </a:r>
            <a:r>
              <a:rPr lang="en-US" dirty="0" smtClean="0"/>
              <a:t>brackets.</a:t>
            </a:r>
            <a:endParaRPr lang="en-US" dirty="0" smtClean="0"/>
          </a:p>
          <a:p>
            <a:pPr lvl="1"/>
            <a:r>
              <a:rPr lang="en-US" dirty="0" smtClean="0"/>
              <a:t>Installation of an engine support </a:t>
            </a:r>
            <a:r>
              <a:rPr lang="en-US" dirty="0" smtClean="0"/>
              <a:t>tool.</a:t>
            </a:r>
          </a:p>
          <a:p>
            <a:pPr lvl="1"/>
            <a:r>
              <a:rPr lang="en-US" dirty="0"/>
              <a:t>Remove the upper clutch housing bolts and install a guide pin into one or two of the bolt holes</a:t>
            </a:r>
            <a:r>
              <a:rPr lang="en-US" dirty="0" smtClean="0"/>
              <a:t>.</a:t>
            </a:r>
            <a:endParaRPr lang="en-US" dirty="0"/>
          </a:p>
        </p:txBody>
      </p:sp>
    </p:spTree>
    <p:extLst>
      <p:ext uri="{BB962C8B-B14F-4D97-AF65-F5344CB8AC3E}">
        <p14:creationId xmlns:p14="http://schemas.microsoft.com/office/powerpoint/2010/main" val="106392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Transaxle/Transmission Removal </a:t>
            </a:r>
            <a:r>
              <a:rPr lang="en-US" dirty="0" smtClean="0"/>
              <a:t>(2 </a:t>
            </a:r>
            <a:r>
              <a:rPr lang="en-US" dirty="0"/>
              <a:t>of 3)</a:t>
            </a:r>
            <a:endParaRPr lang="en-US" dirty="0"/>
          </a:p>
        </p:txBody>
      </p:sp>
      <p:sp>
        <p:nvSpPr>
          <p:cNvPr id="3" name="Content Placeholder 2"/>
          <p:cNvSpPr>
            <a:spLocks noGrp="1"/>
          </p:cNvSpPr>
          <p:nvPr>
            <p:ph idx="1"/>
          </p:nvPr>
        </p:nvSpPr>
        <p:spPr/>
        <p:txBody>
          <a:bodyPr/>
          <a:lstStyle/>
          <a:p>
            <a:pPr lvl="1"/>
            <a:r>
              <a:rPr lang="en-US" dirty="0" smtClean="0"/>
              <a:t>Raise </a:t>
            </a:r>
            <a:r>
              <a:rPr lang="en-US" dirty="0" smtClean="0"/>
              <a:t>and securely support the vehicle on a hoist or on jack </a:t>
            </a:r>
            <a:r>
              <a:rPr lang="en-US" dirty="0" smtClean="0"/>
              <a:t>stands.</a:t>
            </a:r>
            <a:endParaRPr lang="en-US" dirty="0" smtClean="0"/>
          </a:p>
          <a:p>
            <a:pPr lvl="1"/>
            <a:r>
              <a:rPr lang="en-US" dirty="0" smtClean="0"/>
              <a:t>Drain the transaxle oil</a:t>
            </a:r>
          </a:p>
          <a:p>
            <a:pPr lvl="1"/>
            <a:r>
              <a:rPr lang="en-US" dirty="0" smtClean="0"/>
              <a:t>Install the second guide </a:t>
            </a:r>
            <a:r>
              <a:rPr lang="en-US" dirty="0" smtClean="0"/>
              <a:t>pin.</a:t>
            </a:r>
            <a:endParaRPr lang="en-US" dirty="0" smtClean="0"/>
          </a:p>
          <a:p>
            <a:r>
              <a:rPr lang="en-US" dirty="0" smtClean="0"/>
              <a:t>How does the </a:t>
            </a:r>
            <a:r>
              <a:rPr lang="en-US" dirty="0" smtClean="0"/>
              <a:t>transaxle get installed?</a:t>
            </a:r>
          </a:p>
          <a:p>
            <a:r>
              <a:rPr lang="en-US" dirty="0"/>
              <a:t>Transmission Removal/Replacement</a:t>
            </a:r>
          </a:p>
          <a:p>
            <a:pPr lvl="1"/>
            <a:r>
              <a:rPr lang="en-US" dirty="0"/>
              <a:t>Disconnect the negative (–) battery cable.</a:t>
            </a:r>
          </a:p>
          <a:p>
            <a:pPr lvl="1"/>
            <a:r>
              <a:rPr lang="en-US" dirty="0"/>
              <a:t>Raise and securely support the vehicle.</a:t>
            </a:r>
          </a:p>
          <a:p>
            <a:pPr lvl="1"/>
            <a:r>
              <a:rPr lang="en-US" dirty="0"/>
              <a:t>Drain the fluid</a:t>
            </a:r>
            <a:r>
              <a:rPr lang="en-US" dirty="0" smtClean="0"/>
              <a:t>.</a:t>
            </a:r>
            <a:endParaRPr lang="en-US" dirty="0"/>
          </a:p>
        </p:txBody>
      </p:sp>
    </p:spTree>
    <p:extLst>
      <p:ext uri="{BB962C8B-B14F-4D97-AF65-F5344CB8AC3E}">
        <p14:creationId xmlns:p14="http://schemas.microsoft.com/office/powerpoint/2010/main" val="233141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Transaxle/Transmission Removal </a:t>
            </a:r>
            <a:r>
              <a:rPr lang="en-US" dirty="0" smtClean="0"/>
              <a:t>(</a:t>
            </a:r>
            <a:r>
              <a:rPr lang="en-US" dirty="0"/>
              <a:t>3</a:t>
            </a:r>
            <a:r>
              <a:rPr lang="en-US" dirty="0" smtClean="0"/>
              <a:t> </a:t>
            </a:r>
            <a:r>
              <a:rPr lang="en-US" dirty="0"/>
              <a:t>of 3)</a:t>
            </a:r>
          </a:p>
        </p:txBody>
      </p:sp>
      <p:sp>
        <p:nvSpPr>
          <p:cNvPr id="3" name="Content Placeholder 2"/>
          <p:cNvSpPr>
            <a:spLocks noGrp="1"/>
          </p:cNvSpPr>
          <p:nvPr>
            <p:ph idx="1"/>
          </p:nvPr>
        </p:nvSpPr>
        <p:spPr/>
        <p:txBody>
          <a:bodyPr/>
          <a:lstStyle/>
          <a:p>
            <a:pPr lvl="1"/>
            <a:r>
              <a:rPr lang="en-US" dirty="0" smtClean="0"/>
              <a:t>Remove </a:t>
            </a:r>
            <a:r>
              <a:rPr lang="en-US" dirty="0"/>
              <a:t>the backup light wires, speedometer cable or speed sensor connections, any hose or cable brackets attached to the vehicle, and the shift linkage</a:t>
            </a:r>
            <a:r>
              <a:rPr lang="en-US" dirty="0" smtClean="0"/>
              <a:t>.</a:t>
            </a:r>
          </a:p>
          <a:p>
            <a:pPr lvl="1"/>
            <a:r>
              <a:rPr lang="en-US" dirty="0"/>
              <a:t>Remove transmission bolts.</a:t>
            </a:r>
          </a:p>
          <a:p>
            <a:pPr lvl="1"/>
            <a:r>
              <a:rPr lang="en-US" dirty="0"/>
              <a:t>Remove transmission-to-clutch housing or transmission-to-engine bolts.</a:t>
            </a:r>
          </a:p>
          <a:p>
            <a:pPr lvl="1"/>
            <a:r>
              <a:rPr lang="en-US" dirty="0"/>
              <a:t>Lower the unit out of the vehicle.</a:t>
            </a:r>
          </a:p>
          <a:p>
            <a:r>
              <a:rPr lang="en-US" dirty="0"/>
              <a:t>Transmission </a:t>
            </a:r>
            <a:r>
              <a:rPr lang="en-US" dirty="0" smtClean="0"/>
              <a:t>installation</a:t>
            </a:r>
            <a:endParaRPr lang="en-US" dirty="0"/>
          </a:p>
        </p:txBody>
      </p:sp>
    </p:spTree>
    <p:extLst>
      <p:ext uri="{BB962C8B-B14F-4D97-AF65-F5344CB8AC3E}">
        <p14:creationId xmlns:p14="http://schemas.microsoft.com/office/powerpoint/2010/main" val="3617068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Figure 8–7 A transaxle being removed from underneath a vehicle and being supported by a transmission jack.</a:t>
            </a:r>
            <a:endParaRPr lang="en-US" sz="2000" dirty="0"/>
          </a:p>
        </p:txBody>
      </p:sp>
      <p:pic>
        <p:nvPicPr>
          <p:cNvPr id="29699" name="Picture 4" descr="M08_HALD5046_07_SE_C08.pdf"/>
          <p:cNvPicPr>
            <a:picLocks noChangeAspect="1"/>
          </p:cNvPicPr>
          <p:nvPr/>
        </p:nvPicPr>
        <p:blipFill>
          <a:blip r:embed="rId2">
            <a:extLst>
              <a:ext uri="{28A0092B-C50C-407E-A947-70E740481C1C}">
                <a14:useLocalDpi xmlns:a14="http://schemas.microsoft.com/office/drawing/2010/main" val="0"/>
              </a:ext>
            </a:extLst>
          </a:blip>
          <a:srcRect l="51682" t="8417" r="10086" b="69029"/>
          <a:stretch>
            <a:fillRect/>
          </a:stretch>
        </p:blipFill>
        <p:spPr bwMode="auto">
          <a:xfrm>
            <a:off x="1371600" y="1423473"/>
            <a:ext cx="6724650" cy="49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586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Figure 8–8 A tail shaft housing plug is being used to help keep the transmission fluid from leaking as the transmission is being removed from the vehicle.</a:t>
            </a:r>
            <a:endParaRPr lang="en-US" sz="2000" dirty="0"/>
          </a:p>
        </p:txBody>
      </p:sp>
      <p:pic>
        <p:nvPicPr>
          <p:cNvPr id="30723" name="Picture 4" descr="M08_HALD5046_07_SE_C08.pdf"/>
          <p:cNvPicPr>
            <a:picLocks noChangeAspect="1"/>
          </p:cNvPicPr>
          <p:nvPr/>
        </p:nvPicPr>
        <p:blipFill>
          <a:blip r:embed="rId2">
            <a:extLst>
              <a:ext uri="{28A0092B-C50C-407E-A947-70E740481C1C}">
                <a14:useLocalDpi xmlns:a14="http://schemas.microsoft.com/office/drawing/2010/main" val="0"/>
              </a:ext>
            </a:extLst>
          </a:blip>
          <a:srcRect l="8826" t="7744" r="50841" b="69090"/>
          <a:stretch>
            <a:fillRect/>
          </a:stretch>
        </p:blipFill>
        <p:spPr bwMode="auto">
          <a:xfrm>
            <a:off x="1066800" y="1219200"/>
            <a:ext cx="7194550" cy="515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504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Transaxle/Transmission </a:t>
            </a:r>
            <a:r>
              <a:rPr lang="en-US" dirty="0" smtClean="0"/>
              <a:t>Overhaul (1 of 3)</a:t>
            </a:r>
            <a:endParaRPr lang="en-US" dirty="0"/>
          </a:p>
        </p:txBody>
      </p:sp>
      <p:sp>
        <p:nvSpPr>
          <p:cNvPr id="3" name="Content Placeholder 2"/>
          <p:cNvSpPr>
            <a:spLocks noGrp="1"/>
          </p:cNvSpPr>
          <p:nvPr>
            <p:ph idx="1"/>
          </p:nvPr>
        </p:nvSpPr>
        <p:spPr/>
        <p:txBody>
          <a:bodyPr/>
          <a:lstStyle/>
          <a:p>
            <a:r>
              <a:rPr lang="en-US" dirty="0" smtClean="0"/>
              <a:t>Typical Procedure</a:t>
            </a:r>
          </a:p>
          <a:p>
            <a:pPr lvl="1"/>
            <a:r>
              <a:rPr lang="en-US" dirty="0" smtClean="0"/>
              <a:t>Disassembly </a:t>
            </a:r>
            <a:r>
              <a:rPr lang="en-US" dirty="0" smtClean="0"/>
              <a:t>of the </a:t>
            </a:r>
            <a:r>
              <a:rPr lang="en-US" dirty="0" smtClean="0"/>
              <a:t>unit</a:t>
            </a:r>
            <a:endParaRPr lang="en-US" dirty="0" smtClean="0"/>
          </a:p>
          <a:p>
            <a:pPr lvl="1"/>
            <a:r>
              <a:rPr lang="en-US" dirty="0" smtClean="0"/>
              <a:t>Clean and identify the </a:t>
            </a:r>
            <a:r>
              <a:rPr lang="en-US" dirty="0" smtClean="0"/>
              <a:t>unit</a:t>
            </a:r>
            <a:endParaRPr lang="en-US" dirty="0" smtClean="0"/>
          </a:p>
          <a:p>
            <a:pPr lvl="1"/>
            <a:r>
              <a:rPr lang="en-US" dirty="0" smtClean="0"/>
              <a:t>Gear </a:t>
            </a:r>
            <a:r>
              <a:rPr lang="en-US" dirty="0" smtClean="0"/>
              <a:t>inspection</a:t>
            </a:r>
            <a:endParaRPr lang="en-US" dirty="0" smtClean="0"/>
          </a:p>
          <a:p>
            <a:pPr lvl="1"/>
            <a:r>
              <a:rPr lang="en-US" dirty="0" smtClean="0"/>
              <a:t>Bearing </a:t>
            </a:r>
            <a:r>
              <a:rPr lang="en-US" dirty="0" smtClean="0"/>
              <a:t>inspection</a:t>
            </a:r>
            <a:endParaRPr lang="en-US" dirty="0" smtClean="0"/>
          </a:p>
          <a:p>
            <a:pPr lvl="1"/>
            <a:r>
              <a:rPr lang="en-US" dirty="0" smtClean="0"/>
              <a:t>Reconditioning of the </a:t>
            </a:r>
            <a:r>
              <a:rPr lang="en-US" dirty="0" smtClean="0"/>
              <a:t>subassemblies</a:t>
            </a:r>
            <a:endParaRPr lang="en-US" dirty="0" smtClean="0"/>
          </a:p>
          <a:p>
            <a:pPr lvl="1"/>
            <a:r>
              <a:rPr lang="en-US" dirty="0" smtClean="0"/>
              <a:t>Checking gear end float and adjusting bearing clearances as the unit is </a:t>
            </a:r>
            <a:r>
              <a:rPr lang="en-US" dirty="0" smtClean="0"/>
              <a:t>reassembled</a:t>
            </a:r>
          </a:p>
          <a:p>
            <a:r>
              <a:rPr lang="en-US" dirty="0" smtClean="0"/>
              <a:t>What wear items should be checked?</a:t>
            </a:r>
          </a:p>
        </p:txBody>
      </p:sp>
    </p:spTree>
    <p:extLst>
      <p:ext uri="{BB962C8B-B14F-4D97-AF65-F5344CB8AC3E}">
        <p14:creationId xmlns:p14="http://schemas.microsoft.com/office/powerpoint/2010/main" val="3427565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Transaxle/Transmission Overhaul </a:t>
            </a:r>
            <a:r>
              <a:rPr lang="en-US" dirty="0" smtClean="0"/>
              <a:t>(2 </a:t>
            </a:r>
            <a:r>
              <a:rPr lang="en-US" dirty="0"/>
              <a:t>of 3)</a:t>
            </a:r>
          </a:p>
        </p:txBody>
      </p:sp>
      <p:sp>
        <p:nvSpPr>
          <p:cNvPr id="3" name="Content Placeholder 2"/>
          <p:cNvSpPr>
            <a:spLocks noGrp="1"/>
          </p:cNvSpPr>
          <p:nvPr>
            <p:ph idx="1"/>
          </p:nvPr>
        </p:nvSpPr>
        <p:spPr/>
        <p:txBody>
          <a:bodyPr/>
          <a:lstStyle/>
          <a:p>
            <a:r>
              <a:rPr lang="en-US" dirty="0"/>
              <a:t>What is included in a typical transmission/transaxle kit?</a:t>
            </a:r>
          </a:p>
          <a:p>
            <a:r>
              <a:rPr lang="en-US" dirty="0"/>
              <a:t>Transaxle Disassembly</a:t>
            </a:r>
          </a:p>
          <a:p>
            <a:pPr lvl="1"/>
            <a:r>
              <a:rPr lang="en-US" dirty="0"/>
              <a:t>Install holding fixture</a:t>
            </a:r>
          </a:p>
          <a:p>
            <a:pPr lvl="1"/>
            <a:r>
              <a:rPr lang="en-US" dirty="0"/>
              <a:t>Remove drain plug and check fluid</a:t>
            </a:r>
          </a:p>
          <a:p>
            <a:pPr lvl="1"/>
            <a:r>
              <a:rPr lang="en-US" dirty="0"/>
              <a:t>On some transaxles, the differential bearing retainer, extension housing, and differential are removed first. On some transaxles, the disassembly begins with the removal of the left side case cover, fifth-gear synchronizer assembly, and the fifth counter gear. </a:t>
            </a:r>
            <a:endParaRPr lang="en-US" dirty="0" smtClean="0"/>
          </a:p>
        </p:txBody>
      </p:sp>
    </p:spTree>
    <p:extLst>
      <p:ext uri="{BB962C8B-B14F-4D97-AF65-F5344CB8AC3E}">
        <p14:creationId xmlns:p14="http://schemas.microsoft.com/office/powerpoint/2010/main" val="1148663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 (1 of 2)</a:t>
            </a:r>
            <a:endParaRPr lang="en-US" dirty="0"/>
          </a:p>
        </p:txBody>
      </p:sp>
      <p:sp>
        <p:nvSpPr>
          <p:cNvPr id="3" name="Content Placeholder 2"/>
          <p:cNvSpPr>
            <a:spLocks noGrp="1"/>
          </p:cNvSpPr>
          <p:nvPr>
            <p:ph idx="1"/>
          </p:nvPr>
        </p:nvSpPr>
        <p:spPr/>
        <p:txBody>
          <a:bodyPr/>
          <a:lstStyle/>
          <a:p>
            <a:pPr marL="0" indent="0">
              <a:buNone/>
            </a:pPr>
            <a:r>
              <a:rPr lang="en-US" b="1" dirty="0" smtClean="0">
                <a:solidFill>
                  <a:srgbClr val="005A70"/>
                </a:solidFill>
              </a:rPr>
              <a:t>1.1 </a:t>
            </a:r>
            <a:r>
              <a:rPr lang="en-US" dirty="0" smtClean="0"/>
              <a:t>Prepare for the Manual Drivelines and Axles (A2) ASE certification test content area “C” (Transmission/Transaxle Diagnosis and Repair).</a:t>
            </a:r>
          </a:p>
          <a:p>
            <a:pPr marL="0" indent="0">
              <a:buNone/>
            </a:pPr>
            <a:r>
              <a:rPr lang="en-US" b="1" dirty="0" smtClean="0">
                <a:solidFill>
                  <a:srgbClr val="005A70"/>
                </a:solidFill>
              </a:rPr>
              <a:t>1.2 </a:t>
            </a:r>
            <a:r>
              <a:rPr lang="en-US" dirty="0" smtClean="0"/>
              <a:t>Explain how to perform transaxle/transmission maintenance operations.</a:t>
            </a:r>
          </a:p>
          <a:p>
            <a:pPr marL="0" indent="0">
              <a:buNone/>
            </a:pPr>
            <a:r>
              <a:rPr lang="en-US" b="1" dirty="0" smtClean="0">
                <a:solidFill>
                  <a:srgbClr val="005A70"/>
                </a:solidFill>
              </a:rPr>
              <a:t>1.3 </a:t>
            </a:r>
            <a:r>
              <a:rPr lang="en-US" dirty="0" smtClean="0"/>
              <a:t>Explain manual transaxle/transmission diagnosis.</a:t>
            </a:r>
            <a:endParaRPr lang="en-US" dirty="0"/>
          </a:p>
        </p:txBody>
      </p:sp>
    </p:spTree>
    <p:extLst>
      <p:ext uri="{BB962C8B-B14F-4D97-AF65-F5344CB8AC3E}">
        <p14:creationId xmlns:p14="http://schemas.microsoft.com/office/powerpoint/2010/main" val="1055423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Transaxle/Transmission Overhaul </a:t>
            </a:r>
            <a:r>
              <a:rPr lang="en-US" dirty="0" smtClean="0"/>
              <a:t>(3 </a:t>
            </a:r>
            <a:r>
              <a:rPr lang="en-US" dirty="0"/>
              <a:t>of 3)</a:t>
            </a:r>
          </a:p>
        </p:txBody>
      </p:sp>
      <p:sp>
        <p:nvSpPr>
          <p:cNvPr id="3" name="Content Placeholder 2"/>
          <p:cNvSpPr>
            <a:spLocks noGrp="1"/>
          </p:cNvSpPr>
          <p:nvPr>
            <p:ph idx="1"/>
          </p:nvPr>
        </p:nvSpPr>
        <p:spPr/>
        <p:txBody>
          <a:bodyPr/>
          <a:lstStyle/>
          <a:p>
            <a:pPr lvl="2"/>
            <a:r>
              <a:rPr lang="en-US" dirty="0"/>
              <a:t>Sometimes service information specifies that the disassembly begin with the removal of the backup light switch, reverse idler shaft retaining bolt, detent plunger retaining screw, interlock sleeve retaining pin, and fill plug.</a:t>
            </a:r>
          </a:p>
          <a:p>
            <a:pPr lvl="1"/>
            <a:r>
              <a:rPr lang="en-US" dirty="0"/>
              <a:t>Remove case-to-clutch housing or end-cover-to-case attachment bolts.</a:t>
            </a:r>
          </a:p>
          <a:p>
            <a:pPr lvl="1"/>
            <a:r>
              <a:rPr lang="en-US" dirty="0"/>
              <a:t>Remove shift mechanism, reverse idler gear, and shaft</a:t>
            </a:r>
          </a:p>
          <a:p>
            <a:pPr lvl="1"/>
            <a:r>
              <a:rPr lang="en-US" dirty="0"/>
              <a:t>Remove input and main shaft</a:t>
            </a:r>
          </a:p>
          <a:p>
            <a:pPr lvl="1"/>
            <a:r>
              <a:rPr lang="en-US" dirty="0"/>
              <a:t>Remove ring gear and differential </a:t>
            </a:r>
            <a:r>
              <a:rPr lang="en-US" dirty="0" smtClean="0"/>
              <a:t>assembly</a:t>
            </a:r>
            <a:endParaRPr lang="en-US" dirty="0"/>
          </a:p>
        </p:txBody>
      </p:sp>
    </p:spTree>
    <p:extLst>
      <p:ext uri="{BB962C8B-B14F-4D97-AF65-F5344CB8AC3E}">
        <p14:creationId xmlns:p14="http://schemas.microsoft.com/office/powerpoint/2010/main" val="1176068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smtClean="0"/>
              <a:t>Figure 8–9 A service parts kit for a Borg-Warner T5 manual transmission which includes bearings, seals, and snap rings.</a:t>
            </a:r>
            <a:endParaRPr lang="en-US" sz="2000" dirty="0"/>
          </a:p>
        </p:txBody>
      </p:sp>
      <p:pic>
        <p:nvPicPr>
          <p:cNvPr id="32771" name="Picture 5" descr="M08_HALD5046_07_SE_C08.pdf"/>
          <p:cNvPicPr>
            <a:picLocks noChangeAspect="1"/>
          </p:cNvPicPr>
          <p:nvPr/>
        </p:nvPicPr>
        <p:blipFill>
          <a:blip r:embed="rId2">
            <a:extLst>
              <a:ext uri="{28A0092B-C50C-407E-A947-70E740481C1C}">
                <a14:useLocalDpi xmlns:a14="http://schemas.microsoft.com/office/drawing/2010/main" val="0"/>
              </a:ext>
            </a:extLst>
          </a:blip>
          <a:srcRect l="12187" t="7744" r="49159" b="68687"/>
          <a:stretch>
            <a:fillRect/>
          </a:stretch>
        </p:blipFill>
        <p:spPr bwMode="auto">
          <a:xfrm>
            <a:off x="990600" y="1371600"/>
            <a:ext cx="6744903"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1731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Figure 8–10 Using a holding fixture is a great way to support the transaxle during disassembly and reassembly.</a:t>
            </a:r>
            <a:endParaRPr lang="en-US" sz="2000" dirty="0"/>
          </a:p>
        </p:txBody>
      </p:sp>
      <p:pic>
        <p:nvPicPr>
          <p:cNvPr id="33795" name="Picture 3" descr="M08_HALD5046_07_SE_C08.pdf"/>
          <p:cNvPicPr>
            <a:picLocks noChangeAspect="1"/>
          </p:cNvPicPr>
          <p:nvPr/>
        </p:nvPicPr>
        <p:blipFill>
          <a:blip r:embed="rId2">
            <a:extLst>
              <a:ext uri="{28A0092B-C50C-407E-A947-70E740481C1C}">
                <a14:useLocalDpi xmlns:a14="http://schemas.microsoft.com/office/drawing/2010/main" val="0"/>
              </a:ext>
            </a:extLst>
          </a:blip>
          <a:srcRect l="51260" t="8081" r="10086" b="71449"/>
          <a:stretch>
            <a:fillRect/>
          </a:stretch>
        </p:blipFill>
        <p:spPr bwMode="auto">
          <a:xfrm>
            <a:off x="838200" y="1219200"/>
            <a:ext cx="7812088"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408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Figure 8–11 Most transaxles use formed-in-place gaskets that tend to glue the case and covers together. </a:t>
            </a:r>
            <a:endParaRPr lang="en-US" sz="2000" dirty="0"/>
          </a:p>
        </p:txBody>
      </p:sp>
      <p:pic>
        <p:nvPicPr>
          <p:cNvPr id="34819" name="Picture 3" descr="M08_HALD5046_07_SE_C08.pdf"/>
          <p:cNvPicPr>
            <a:picLocks noChangeAspect="1"/>
          </p:cNvPicPr>
          <p:nvPr/>
        </p:nvPicPr>
        <p:blipFill>
          <a:blip r:embed="rId2">
            <a:extLst>
              <a:ext uri="{28A0092B-C50C-407E-A947-70E740481C1C}">
                <a14:useLocalDpi xmlns:a14="http://schemas.microsoft.com/office/drawing/2010/main" val="0"/>
              </a:ext>
            </a:extLst>
          </a:blip>
          <a:srcRect l="51260" t="32660" r="10507" b="49774"/>
          <a:stretch>
            <a:fillRect/>
          </a:stretch>
        </p:blipFill>
        <p:spPr bwMode="auto">
          <a:xfrm>
            <a:off x="288925" y="1427163"/>
            <a:ext cx="8626475"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479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Figure 8–12 Removing the side cover allows access to the shift forks and differential assembly.</a:t>
            </a:r>
            <a:endParaRPr lang="en-US" sz="2000" dirty="0"/>
          </a:p>
        </p:txBody>
      </p:sp>
      <p:pic>
        <p:nvPicPr>
          <p:cNvPr id="35843" name="Picture 3" descr="M08_HALD5046_07_SE_C08.pdf"/>
          <p:cNvPicPr>
            <a:picLocks noChangeAspect="1"/>
          </p:cNvPicPr>
          <p:nvPr/>
        </p:nvPicPr>
        <p:blipFill>
          <a:blip r:embed="rId2">
            <a:extLst>
              <a:ext uri="{28A0092B-C50C-407E-A947-70E740481C1C}">
                <a14:useLocalDpi xmlns:a14="http://schemas.microsoft.com/office/drawing/2010/main" val="0"/>
              </a:ext>
            </a:extLst>
          </a:blip>
          <a:srcRect l="9666" t="7744" r="35124" b="55891"/>
          <a:stretch>
            <a:fillRect/>
          </a:stretch>
        </p:blipFill>
        <p:spPr bwMode="auto">
          <a:xfrm>
            <a:off x="1371600" y="1295400"/>
            <a:ext cx="6270625" cy="515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3"/>
          <p:cNvSpPr txBox="1">
            <a:spLocks noChangeArrowheads="1"/>
          </p:cNvSpPr>
          <p:nvPr/>
        </p:nvSpPr>
        <p:spPr bwMode="auto">
          <a:xfrm>
            <a:off x="7185025" y="10048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Tree>
    <p:extLst>
      <p:ext uri="{BB962C8B-B14F-4D97-AF65-F5344CB8AC3E}">
        <p14:creationId xmlns:p14="http://schemas.microsoft.com/office/powerpoint/2010/main" val="341299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Transmission Disassembly (1 of 3)</a:t>
            </a:r>
            <a:endParaRPr lang="en-US" dirty="0"/>
          </a:p>
        </p:txBody>
      </p:sp>
      <p:sp>
        <p:nvSpPr>
          <p:cNvPr id="3" name="Content Placeholder 2"/>
          <p:cNvSpPr>
            <a:spLocks noGrp="1"/>
          </p:cNvSpPr>
          <p:nvPr>
            <p:ph idx="1"/>
          </p:nvPr>
        </p:nvSpPr>
        <p:spPr/>
        <p:txBody>
          <a:bodyPr/>
          <a:lstStyle/>
          <a:p>
            <a:r>
              <a:rPr lang="en-US" dirty="0" smtClean="0"/>
              <a:t>What is the procedure to disassemble a typical transmission?</a:t>
            </a:r>
          </a:p>
          <a:p>
            <a:r>
              <a:rPr lang="en-US" dirty="0" smtClean="0"/>
              <a:t>Parts cleaning</a:t>
            </a:r>
          </a:p>
          <a:p>
            <a:pPr lvl="1"/>
            <a:r>
              <a:rPr lang="en-US" dirty="0" smtClean="0"/>
              <a:t>Check the debris attached to the magnet</a:t>
            </a:r>
          </a:p>
          <a:p>
            <a:pPr lvl="1"/>
            <a:r>
              <a:rPr lang="en-US" dirty="0" smtClean="0"/>
              <a:t>Cleanup</a:t>
            </a:r>
          </a:p>
          <a:p>
            <a:r>
              <a:rPr lang="en-US" dirty="0" smtClean="0"/>
              <a:t>Gear inspection</a:t>
            </a:r>
          </a:p>
          <a:p>
            <a:pPr lvl="1"/>
            <a:r>
              <a:rPr lang="en-US" dirty="0" smtClean="0"/>
              <a:t>Sometimes damage is easy to locate; a close inspection is necessary</a:t>
            </a:r>
          </a:p>
        </p:txBody>
      </p:sp>
    </p:spTree>
    <p:extLst>
      <p:ext uri="{BB962C8B-B14F-4D97-AF65-F5344CB8AC3E}">
        <p14:creationId xmlns:p14="http://schemas.microsoft.com/office/powerpoint/2010/main" val="3312663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Transmission Disassembly </a:t>
            </a:r>
            <a:r>
              <a:rPr lang="en-US" dirty="0" smtClean="0"/>
              <a:t>(2 </a:t>
            </a:r>
            <a:r>
              <a:rPr lang="en-US" dirty="0"/>
              <a:t>of 3)</a:t>
            </a:r>
          </a:p>
        </p:txBody>
      </p:sp>
      <p:sp>
        <p:nvSpPr>
          <p:cNvPr id="3" name="Content Placeholder 2"/>
          <p:cNvSpPr>
            <a:spLocks noGrp="1"/>
          </p:cNvSpPr>
          <p:nvPr>
            <p:ph idx="1"/>
          </p:nvPr>
        </p:nvSpPr>
        <p:spPr/>
        <p:txBody>
          <a:bodyPr/>
          <a:lstStyle/>
          <a:p>
            <a:r>
              <a:rPr lang="en-US" dirty="0"/>
              <a:t>Bearing inspection</a:t>
            </a:r>
          </a:p>
          <a:p>
            <a:pPr lvl="1"/>
            <a:r>
              <a:rPr lang="en-US" dirty="0"/>
              <a:t>Normally done by sight, feel, and sound</a:t>
            </a:r>
          </a:p>
          <a:p>
            <a:pPr lvl="1"/>
            <a:r>
              <a:rPr lang="en-US" dirty="0"/>
              <a:t>Brinelling; Contamination; Electric arcing; </a:t>
            </a:r>
            <a:r>
              <a:rPr lang="en-US" dirty="0" smtClean="0"/>
              <a:t>Fretting; </a:t>
            </a:r>
            <a:r>
              <a:rPr lang="en-US" dirty="0"/>
              <a:t>Misalignment; Peeling; Seizing; Spalling</a:t>
            </a:r>
          </a:p>
          <a:p>
            <a:r>
              <a:rPr lang="en-US" dirty="0"/>
              <a:t>Bearing Removal and installation</a:t>
            </a:r>
          </a:p>
          <a:p>
            <a:pPr lvl="1"/>
            <a:r>
              <a:rPr lang="en-US" dirty="0"/>
              <a:t>The inner races of bearing are often pressed onto the shaft and the pressing force should be transmitted only to the inner race.</a:t>
            </a:r>
          </a:p>
          <a:p>
            <a:r>
              <a:rPr lang="en-US" dirty="0"/>
              <a:t>Main shaft disassembly</a:t>
            </a:r>
          </a:p>
          <a:p>
            <a:pPr lvl="1"/>
            <a:r>
              <a:rPr lang="en-US" dirty="0"/>
              <a:t>What are the steps to disassemble a main shaft</a:t>
            </a:r>
            <a:r>
              <a:rPr lang="en-US" dirty="0" smtClean="0"/>
              <a:t>?</a:t>
            </a:r>
            <a:endParaRPr lang="en-US" dirty="0"/>
          </a:p>
        </p:txBody>
      </p:sp>
    </p:spTree>
    <p:extLst>
      <p:ext uri="{BB962C8B-B14F-4D97-AF65-F5344CB8AC3E}">
        <p14:creationId xmlns:p14="http://schemas.microsoft.com/office/powerpoint/2010/main" val="850398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Transmission Disassembly </a:t>
            </a:r>
            <a:r>
              <a:rPr lang="en-US" dirty="0" smtClean="0"/>
              <a:t>(3 </a:t>
            </a:r>
            <a:r>
              <a:rPr lang="en-US" dirty="0"/>
              <a:t>of 3)</a:t>
            </a:r>
          </a:p>
        </p:txBody>
      </p:sp>
      <p:sp>
        <p:nvSpPr>
          <p:cNvPr id="3" name="Content Placeholder 2"/>
          <p:cNvSpPr>
            <a:spLocks noGrp="1"/>
          </p:cNvSpPr>
          <p:nvPr>
            <p:ph idx="1"/>
          </p:nvPr>
        </p:nvSpPr>
        <p:spPr/>
        <p:txBody>
          <a:bodyPr/>
          <a:lstStyle/>
          <a:p>
            <a:r>
              <a:rPr lang="en-US" dirty="0"/>
              <a:t>Synchronizer disassembly, inspection, and reassembly</a:t>
            </a:r>
          </a:p>
          <a:p>
            <a:pPr lvl="1"/>
            <a:r>
              <a:rPr lang="en-US" dirty="0"/>
              <a:t>What are the steps for reassembling a synchronizer?</a:t>
            </a:r>
          </a:p>
          <a:p>
            <a:r>
              <a:rPr lang="en-US" dirty="0"/>
              <a:t>Blocker ring inspection</a:t>
            </a:r>
          </a:p>
          <a:p>
            <a:pPr lvl="1"/>
            <a:r>
              <a:rPr lang="en-US" dirty="0"/>
              <a:t>Cone surface should be smooth and polished</a:t>
            </a:r>
          </a:p>
          <a:p>
            <a:r>
              <a:rPr lang="en-US" dirty="0"/>
              <a:t>Main shaft reassembly</a:t>
            </a:r>
          </a:p>
          <a:p>
            <a:pPr lvl="1"/>
            <a:r>
              <a:rPr lang="en-US" dirty="0"/>
              <a:t>What are the steps to reassemble a main shaft</a:t>
            </a:r>
            <a:r>
              <a:rPr lang="en-US" dirty="0" smtClean="0"/>
              <a:t>?</a:t>
            </a:r>
            <a:endParaRPr lang="en-US" dirty="0"/>
          </a:p>
        </p:txBody>
      </p:sp>
    </p:spTree>
    <p:extLst>
      <p:ext uri="{BB962C8B-B14F-4D97-AF65-F5344CB8AC3E}">
        <p14:creationId xmlns:p14="http://schemas.microsoft.com/office/powerpoint/2010/main" val="2197942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8–13 The Borg-Warner T5 five-speed </a:t>
            </a:r>
            <a:r>
              <a:rPr lang="en-US" sz="2000" dirty="0" smtClean="0"/>
              <a:t>manual transmission </a:t>
            </a:r>
            <a:r>
              <a:rPr lang="en-US" sz="2000" dirty="0"/>
              <a:t>is used in many makes and models of </a:t>
            </a:r>
            <a:r>
              <a:rPr lang="en-US" sz="2000" dirty="0" smtClean="0"/>
              <a:t>vehicles and </a:t>
            </a:r>
            <a:r>
              <a:rPr lang="en-US" sz="2000" dirty="0"/>
              <a:t>they vary with the number of splines for either the </a:t>
            </a:r>
            <a:r>
              <a:rPr lang="en-US" sz="2000" dirty="0" smtClean="0"/>
              <a:t>input shaft </a:t>
            </a:r>
            <a:r>
              <a:rPr lang="en-US" sz="2000" dirty="0"/>
              <a:t>or output shaft or both.</a:t>
            </a:r>
            <a:endParaRPr lang="en-US" sz="2000" dirty="0"/>
          </a:p>
        </p:txBody>
      </p:sp>
      <p:pic>
        <p:nvPicPr>
          <p:cNvPr id="4" name="Picture 3"/>
          <p:cNvPicPr>
            <a:picLocks noChangeAspect="1"/>
          </p:cNvPicPr>
          <p:nvPr/>
        </p:nvPicPr>
        <p:blipFill>
          <a:blip r:embed="rId2"/>
          <a:stretch>
            <a:fillRect/>
          </a:stretch>
        </p:blipFill>
        <p:spPr>
          <a:xfrm>
            <a:off x="1600200" y="1828800"/>
            <a:ext cx="6266301" cy="4428020"/>
          </a:xfrm>
          <a:prstGeom prst="rect">
            <a:avLst/>
          </a:prstGeom>
        </p:spPr>
      </p:pic>
    </p:spTree>
    <p:extLst>
      <p:ext uri="{BB962C8B-B14F-4D97-AF65-F5344CB8AC3E}">
        <p14:creationId xmlns:p14="http://schemas.microsoft.com/office/powerpoint/2010/main" val="3689458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Shift Mechanism</a:t>
            </a:r>
            <a:endParaRPr lang="en-US" dirty="0"/>
          </a:p>
        </p:txBody>
      </p:sp>
      <p:sp>
        <p:nvSpPr>
          <p:cNvPr id="3" name="Content Placeholder 2"/>
          <p:cNvSpPr>
            <a:spLocks noGrp="1"/>
          </p:cNvSpPr>
          <p:nvPr>
            <p:ph idx="1"/>
          </p:nvPr>
        </p:nvSpPr>
        <p:spPr/>
        <p:txBody>
          <a:bodyPr/>
          <a:lstStyle/>
          <a:p>
            <a:r>
              <a:rPr lang="en-US" dirty="0" smtClean="0"/>
              <a:t>Check the following during visual inspection:</a:t>
            </a:r>
          </a:p>
          <a:p>
            <a:pPr lvl="1"/>
            <a:r>
              <a:rPr lang="en-US" dirty="0" smtClean="0"/>
              <a:t>Shift forks</a:t>
            </a:r>
          </a:p>
          <a:p>
            <a:pPr lvl="1"/>
            <a:r>
              <a:rPr lang="en-US" dirty="0" smtClean="0"/>
              <a:t>Shift rails</a:t>
            </a:r>
          </a:p>
          <a:p>
            <a:pPr lvl="1"/>
            <a:r>
              <a:rPr lang="en-US" dirty="0" smtClean="0"/>
              <a:t>Detent springs</a:t>
            </a:r>
          </a:p>
          <a:p>
            <a:pPr lvl="1"/>
            <a:r>
              <a:rPr lang="en-US" dirty="0" smtClean="0"/>
              <a:t>Detent cam</a:t>
            </a:r>
          </a:p>
          <a:p>
            <a:pPr lvl="1"/>
            <a:r>
              <a:rPr lang="en-US" dirty="0" smtClean="0"/>
              <a:t>Interlock plates</a:t>
            </a:r>
          </a:p>
          <a:p>
            <a:pPr lvl="1"/>
            <a:r>
              <a:rPr lang="en-US" dirty="0" smtClean="0"/>
              <a:t>Selector plates</a:t>
            </a:r>
          </a:p>
          <a:p>
            <a:pPr lvl="1"/>
            <a:r>
              <a:rPr lang="en-US" dirty="0" smtClean="0"/>
              <a:t>Reverse lockout mechanism/solenoid</a:t>
            </a:r>
          </a:p>
        </p:txBody>
      </p:sp>
    </p:spTree>
    <p:extLst>
      <p:ext uri="{BB962C8B-B14F-4D97-AF65-F5344CB8AC3E}">
        <p14:creationId xmlns:p14="http://schemas.microsoft.com/office/powerpoint/2010/main" val="1761681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 (2 of 2)</a:t>
            </a:r>
            <a:endParaRPr lang="en-US" dirty="0"/>
          </a:p>
        </p:txBody>
      </p:sp>
      <p:sp>
        <p:nvSpPr>
          <p:cNvPr id="3" name="Content Placeholder 2"/>
          <p:cNvSpPr>
            <a:spLocks noGrp="1"/>
          </p:cNvSpPr>
          <p:nvPr>
            <p:ph idx="1"/>
          </p:nvPr>
        </p:nvSpPr>
        <p:spPr/>
        <p:txBody>
          <a:bodyPr/>
          <a:lstStyle/>
          <a:p>
            <a:pPr marL="0" indent="0">
              <a:buNone/>
            </a:pPr>
            <a:r>
              <a:rPr lang="en-US" b="1" dirty="0" smtClean="0">
                <a:solidFill>
                  <a:srgbClr val="005A70"/>
                </a:solidFill>
              </a:rPr>
              <a:t>1.4 </a:t>
            </a:r>
            <a:r>
              <a:rPr lang="en-US" dirty="0" smtClean="0"/>
              <a:t>Discuss the procedure for transaxle/transmission removal and replacement.</a:t>
            </a:r>
          </a:p>
          <a:p>
            <a:pPr marL="0" indent="0">
              <a:buNone/>
            </a:pPr>
            <a:r>
              <a:rPr lang="en-US" b="1" dirty="0" smtClean="0">
                <a:solidFill>
                  <a:srgbClr val="005A70"/>
                </a:solidFill>
              </a:rPr>
              <a:t>1.5 </a:t>
            </a:r>
            <a:r>
              <a:rPr lang="en-US" dirty="0" smtClean="0"/>
              <a:t>Discuss the procedure for transaxle/transmission overhaul.</a:t>
            </a:r>
          </a:p>
        </p:txBody>
      </p:sp>
    </p:spTree>
    <p:extLst>
      <p:ext uri="{BB962C8B-B14F-4D97-AF65-F5344CB8AC3E}">
        <p14:creationId xmlns:p14="http://schemas.microsoft.com/office/powerpoint/2010/main" val="4236080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8–25 Having service information readily </a:t>
            </a:r>
            <a:r>
              <a:rPr lang="en-US" sz="2000" dirty="0" smtClean="0"/>
              <a:t>available is </a:t>
            </a:r>
            <a:r>
              <a:rPr lang="en-US" sz="2000" dirty="0"/>
              <a:t>important so that each step can be checked as the unit </a:t>
            </a:r>
            <a:r>
              <a:rPr lang="en-US" sz="2000" dirty="0" smtClean="0"/>
              <a:t>is being </a:t>
            </a:r>
            <a:r>
              <a:rPr lang="en-US" sz="2000" dirty="0"/>
              <a:t>reassembled.</a:t>
            </a:r>
            <a:endParaRPr lang="en-US" sz="2000" dirty="0"/>
          </a:p>
        </p:txBody>
      </p:sp>
      <p:pic>
        <p:nvPicPr>
          <p:cNvPr id="4" name="Picture 3"/>
          <p:cNvPicPr>
            <a:picLocks noChangeAspect="1"/>
          </p:cNvPicPr>
          <p:nvPr/>
        </p:nvPicPr>
        <p:blipFill>
          <a:blip r:embed="rId2"/>
          <a:stretch>
            <a:fillRect/>
          </a:stretch>
        </p:blipFill>
        <p:spPr>
          <a:xfrm>
            <a:off x="1371600" y="1524000"/>
            <a:ext cx="6398412" cy="4800600"/>
          </a:xfrm>
          <a:prstGeom prst="rect">
            <a:avLst/>
          </a:prstGeom>
        </p:spPr>
      </p:pic>
    </p:spTree>
    <p:extLst>
      <p:ext uri="{BB962C8B-B14F-4D97-AF65-F5344CB8AC3E}">
        <p14:creationId xmlns:p14="http://schemas.microsoft.com/office/powerpoint/2010/main" val="612859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and Covers (1 of 2)</a:t>
            </a:r>
            <a:endParaRPr lang="en-US" dirty="0"/>
          </a:p>
        </p:txBody>
      </p:sp>
      <p:sp>
        <p:nvSpPr>
          <p:cNvPr id="3" name="Content Placeholder 2"/>
          <p:cNvSpPr>
            <a:spLocks noGrp="1"/>
          </p:cNvSpPr>
          <p:nvPr>
            <p:ph idx="1"/>
          </p:nvPr>
        </p:nvSpPr>
        <p:spPr/>
        <p:txBody>
          <a:bodyPr/>
          <a:lstStyle/>
          <a:p>
            <a:r>
              <a:rPr lang="en-US" dirty="0" smtClean="0"/>
              <a:t>Cleaning and inspection</a:t>
            </a:r>
          </a:p>
          <a:p>
            <a:pPr lvl="1"/>
            <a:r>
              <a:rPr lang="en-US" dirty="0" smtClean="0"/>
              <a:t>Should be thoroughly cleaned and carefully checked</a:t>
            </a:r>
          </a:p>
          <a:p>
            <a:r>
              <a:rPr lang="en-US" dirty="0" smtClean="0"/>
              <a:t>Seal installation</a:t>
            </a:r>
          </a:p>
          <a:p>
            <a:pPr lvl="1"/>
            <a:r>
              <a:rPr lang="en-US" dirty="0" smtClean="0"/>
              <a:t>Each </a:t>
            </a:r>
            <a:r>
              <a:rPr lang="en-US" dirty="0"/>
              <a:t>shift shaft that passes through the case</a:t>
            </a:r>
          </a:p>
          <a:p>
            <a:pPr lvl="1"/>
            <a:r>
              <a:rPr lang="en-US" dirty="0" smtClean="0"/>
              <a:t>One </a:t>
            </a:r>
            <a:r>
              <a:rPr lang="en-US" dirty="0"/>
              <a:t>or two output shaft seals</a:t>
            </a:r>
          </a:p>
          <a:p>
            <a:pPr lvl="1"/>
            <a:r>
              <a:rPr lang="en-US" dirty="0" smtClean="0"/>
              <a:t>Sometimes </a:t>
            </a:r>
            <a:r>
              <a:rPr lang="en-US" dirty="0"/>
              <a:t>an input shaft </a:t>
            </a:r>
            <a:r>
              <a:rPr lang="en-US" dirty="0" smtClean="0"/>
              <a:t>seal</a:t>
            </a:r>
          </a:p>
          <a:p>
            <a:r>
              <a:rPr lang="en-US" dirty="0" smtClean="0"/>
              <a:t>End play/preload checks</a:t>
            </a:r>
          </a:p>
          <a:p>
            <a:pPr lvl="1"/>
            <a:r>
              <a:rPr lang="en-US" dirty="0" smtClean="0"/>
              <a:t>What are the steps used to check and adjust bearing clearance/preload on a transaxle?</a:t>
            </a:r>
          </a:p>
        </p:txBody>
      </p:sp>
    </p:spTree>
    <p:extLst>
      <p:ext uri="{BB962C8B-B14F-4D97-AF65-F5344CB8AC3E}">
        <p14:creationId xmlns:p14="http://schemas.microsoft.com/office/powerpoint/2010/main" val="48043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and Covers </a:t>
            </a:r>
            <a:r>
              <a:rPr lang="en-US" dirty="0" smtClean="0"/>
              <a:t>(2 </a:t>
            </a:r>
            <a:r>
              <a:rPr lang="en-US" dirty="0"/>
              <a:t>of 2)</a:t>
            </a:r>
          </a:p>
        </p:txBody>
      </p:sp>
      <p:sp>
        <p:nvSpPr>
          <p:cNvPr id="3" name="Content Placeholder 2"/>
          <p:cNvSpPr>
            <a:spLocks noGrp="1"/>
          </p:cNvSpPr>
          <p:nvPr>
            <p:ph idx="1"/>
          </p:nvPr>
        </p:nvSpPr>
        <p:spPr/>
        <p:txBody>
          <a:bodyPr/>
          <a:lstStyle/>
          <a:p>
            <a:r>
              <a:rPr lang="en-US" dirty="0"/>
              <a:t>Case sealants</a:t>
            </a:r>
          </a:p>
          <a:p>
            <a:pPr lvl="1"/>
            <a:r>
              <a:rPr lang="en-US" dirty="0"/>
              <a:t>Room-temperature vulcanizing (RTV)</a:t>
            </a:r>
          </a:p>
          <a:p>
            <a:pPr lvl="1"/>
            <a:r>
              <a:rPr lang="en-US" dirty="0"/>
              <a:t>Anaerobic sealants</a:t>
            </a:r>
          </a:p>
          <a:p>
            <a:r>
              <a:rPr lang="en-US" dirty="0"/>
              <a:t>Final </a:t>
            </a:r>
            <a:r>
              <a:rPr lang="en-US" dirty="0" smtClean="0"/>
              <a:t>checks</a:t>
            </a:r>
            <a:endParaRPr lang="en-US" dirty="0"/>
          </a:p>
        </p:txBody>
      </p:sp>
    </p:spTree>
    <p:extLst>
      <p:ext uri="{BB962C8B-B14F-4D97-AF65-F5344CB8AC3E}">
        <p14:creationId xmlns:p14="http://schemas.microsoft.com/office/powerpoint/2010/main" val="3505697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8–28 When using RTV to seal a transmission</a:t>
            </a:r>
            <a:r>
              <a:rPr lang="en-US" sz="2000" dirty="0" smtClean="0"/>
              <a:t>/ transaxle </a:t>
            </a:r>
            <a:r>
              <a:rPr lang="en-US" sz="2000" dirty="0"/>
              <a:t>case, be sure to surround each bolt hole to </a:t>
            </a:r>
            <a:r>
              <a:rPr lang="en-US" sz="2000" dirty="0" smtClean="0"/>
              <a:t>help prevent </a:t>
            </a:r>
            <a:r>
              <a:rPr lang="en-US" sz="2000" dirty="0"/>
              <a:t>leakage.</a:t>
            </a:r>
            <a:endParaRPr lang="en-US" sz="2000" dirty="0"/>
          </a:p>
        </p:txBody>
      </p:sp>
      <p:pic>
        <p:nvPicPr>
          <p:cNvPr id="4" name="Picture 3"/>
          <p:cNvPicPr>
            <a:picLocks noChangeAspect="1"/>
          </p:cNvPicPr>
          <p:nvPr/>
        </p:nvPicPr>
        <p:blipFill>
          <a:blip r:embed="rId2"/>
          <a:stretch>
            <a:fillRect/>
          </a:stretch>
        </p:blipFill>
        <p:spPr>
          <a:xfrm>
            <a:off x="1295400" y="1524000"/>
            <a:ext cx="6755836" cy="4787600"/>
          </a:xfrm>
          <a:prstGeom prst="rect">
            <a:avLst/>
          </a:prstGeom>
        </p:spPr>
      </p:pic>
    </p:spTree>
    <p:extLst>
      <p:ext uri="{BB962C8B-B14F-4D97-AF65-F5344CB8AC3E}">
        <p14:creationId xmlns:p14="http://schemas.microsoft.com/office/powerpoint/2010/main" val="428547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(1 of 2)</a:t>
            </a:r>
            <a:endParaRPr lang="en-US" dirty="0"/>
          </a:p>
        </p:txBody>
      </p:sp>
      <p:sp>
        <p:nvSpPr>
          <p:cNvPr id="3" name="Content Placeholder 2"/>
          <p:cNvSpPr>
            <a:spLocks noGrp="1"/>
          </p:cNvSpPr>
          <p:nvPr>
            <p:ph idx="1"/>
          </p:nvPr>
        </p:nvSpPr>
        <p:spPr/>
        <p:txBody>
          <a:bodyPr/>
          <a:lstStyle/>
          <a:p>
            <a:r>
              <a:rPr lang="en-US" dirty="0" smtClean="0"/>
              <a:t>Transmissions must have clean gear oil at the proper level and of the proper type.</a:t>
            </a:r>
          </a:p>
          <a:p>
            <a:r>
              <a:rPr lang="en-US" dirty="0" smtClean="0"/>
              <a:t>The cause of improper transmission operation is determined using several diagnostic steps.</a:t>
            </a:r>
          </a:p>
          <a:p>
            <a:r>
              <a:rPr lang="en-US" dirty="0" smtClean="0"/>
              <a:t>Internal transmission problems require that the transmission be removed from the vehicle. </a:t>
            </a:r>
          </a:p>
        </p:txBody>
      </p:sp>
    </p:spTree>
    <p:extLst>
      <p:ext uri="{BB962C8B-B14F-4D97-AF65-F5344CB8AC3E}">
        <p14:creationId xmlns:p14="http://schemas.microsoft.com/office/powerpoint/2010/main" val="1436682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(2 of 2)</a:t>
            </a:r>
            <a:endParaRPr lang="en-US" dirty="0"/>
          </a:p>
        </p:txBody>
      </p:sp>
      <p:sp>
        <p:nvSpPr>
          <p:cNvPr id="3" name="Content Placeholder 2"/>
          <p:cNvSpPr>
            <a:spLocks noGrp="1"/>
          </p:cNvSpPr>
          <p:nvPr>
            <p:ph idx="1"/>
          </p:nvPr>
        </p:nvSpPr>
        <p:spPr/>
        <p:txBody>
          <a:bodyPr/>
          <a:lstStyle/>
          <a:p>
            <a:r>
              <a:rPr lang="en-US" dirty="0" smtClean="0"/>
              <a:t>Transmission and transaxle disassembly and reassembly varies between different makes and models.</a:t>
            </a:r>
          </a:p>
          <a:p>
            <a:r>
              <a:rPr lang="en-US" dirty="0" smtClean="0"/>
              <a:t>Gears, bearings, synchronizer assemblies, shift forks, and transaxle differentials are the major wear components.</a:t>
            </a:r>
            <a:endParaRPr lang="en-US" dirty="0"/>
          </a:p>
        </p:txBody>
      </p:sp>
    </p:spTree>
    <p:extLst>
      <p:ext uri="{BB962C8B-B14F-4D97-AF65-F5344CB8AC3E}">
        <p14:creationId xmlns:p14="http://schemas.microsoft.com/office/powerpoint/2010/main" val="4145611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Preventive Maintenance (1 of 2)</a:t>
            </a:r>
            <a:endParaRPr lang="en-US" dirty="0"/>
          </a:p>
        </p:txBody>
      </p:sp>
      <p:sp>
        <p:nvSpPr>
          <p:cNvPr id="3" name="Content Placeholder 2"/>
          <p:cNvSpPr>
            <a:spLocks noGrp="1"/>
          </p:cNvSpPr>
          <p:nvPr>
            <p:ph idx="1"/>
          </p:nvPr>
        </p:nvSpPr>
        <p:spPr/>
        <p:txBody>
          <a:bodyPr/>
          <a:lstStyle/>
          <a:p>
            <a:r>
              <a:rPr lang="en-US" dirty="0" smtClean="0"/>
              <a:t>Normal maintenance operation includes:</a:t>
            </a:r>
          </a:p>
          <a:p>
            <a:pPr lvl="1"/>
            <a:r>
              <a:rPr lang="en-US" dirty="0" smtClean="0"/>
              <a:t>Periodic check of the lubricant level</a:t>
            </a:r>
          </a:p>
          <a:p>
            <a:pPr lvl="1"/>
            <a:r>
              <a:rPr lang="en-US" dirty="0" smtClean="0"/>
              <a:t>Linkage/shifter adjustment</a:t>
            </a:r>
          </a:p>
          <a:p>
            <a:pPr lvl="1"/>
            <a:r>
              <a:rPr lang="en-US" dirty="0" smtClean="0"/>
              <a:t>Mount inspection or replacement as needed</a:t>
            </a:r>
          </a:p>
          <a:p>
            <a:pPr lvl="1"/>
            <a:r>
              <a:rPr lang="en-US" dirty="0" smtClean="0"/>
              <a:t>Visual inspection for leaks and other abnormal </a:t>
            </a:r>
            <a:r>
              <a:rPr lang="en-US" dirty="0" smtClean="0"/>
              <a:t>conditions</a:t>
            </a:r>
          </a:p>
          <a:p>
            <a:r>
              <a:rPr lang="en-US" dirty="0" smtClean="0"/>
              <a:t>Lubricant check</a:t>
            </a:r>
          </a:p>
          <a:p>
            <a:pPr lvl="1"/>
            <a:r>
              <a:rPr lang="en-US" dirty="0" smtClean="0"/>
              <a:t>What are some things to check for?</a:t>
            </a:r>
          </a:p>
        </p:txBody>
      </p:sp>
    </p:spTree>
    <p:extLst>
      <p:ext uri="{BB962C8B-B14F-4D97-AF65-F5344CB8AC3E}">
        <p14:creationId xmlns:p14="http://schemas.microsoft.com/office/powerpoint/2010/main" val="2842545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Preventive Maintenance </a:t>
            </a:r>
            <a:r>
              <a:rPr lang="en-US" dirty="0" smtClean="0"/>
              <a:t>(2 </a:t>
            </a:r>
            <a:r>
              <a:rPr lang="en-US" dirty="0"/>
              <a:t>of 2)</a:t>
            </a:r>
          </a:p>
        </p:txBody>
      </p:sp>
      <p:sp>
        <p:nvSpPr>
          <p:cNvPr id="3" name="Content Placeholder 2"/>
          <p:cNvSpPr>
            <a:spLocks noGrp="1"/>
          </p:cNvSpPr>
          <p:nvPr>
            <p:ph idx="1"/>
          </p:nvPr>
        </p:nvSpPr>
        <p:spPr/>
        <p:txBody>
          <a:bodyPr/>
          <a:lstStyle/>
          <a:p>
            <a:r>
              <a:rPr lang="en-US" dirty="0"/>
              <a:t>Transmission Lubricant replacement steps</a:t>
            </a:r>
          </a:p>
          <a:p>
            <a:r>
              <a:rPr lang="en-US" dirty="0"/>
              <a:t>How should the transaxle linkage get adjusted? </a:t>
            </a:r>
          </a:p>
          <a:p>
            <a:r>
              <a:rPr lang="en-US" dirty="0"/>
              <a:t>How can an alignment check get accomplished</a:t>
            </a:r>
            <a:r>
              <a:rPr lang="en-US" dirty="0" smtClean="0"/>
              <a:t>?</a:t>
            </a:r>
            <a:endParaRPr lang="en-US" dirty="0"/>
          </a:p>
        </p:txBody>
      </p:sp>
    </p:spTree>
    <p:extLst>
      <p:ext uri="{BB962C8B-B14F-4D97-AF65-F5344CB8AC3E}">
        <p14:creationId xmlns:p14="http://schemas.microsoft.com/office/powerpoint/2010/main" val="3698431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Figure 8–1 (a) Transaxles and transmissions use either a dipstick or level plug to check the oil level. (b) To determine the fluid level, insert a finger into the opening and feel for the fluid level.</a:t>
            </a:r>
            <a:endParaRPr lang="en-US" sz="2000" dirty="0"/>
          </a:p>
        </p:txBody>
      </p:sp>
      <p:pic>
        <p:nvPicPr>
          <p:cNvPr id="19459" name="Picture 4" descr="M08_HALD5046_07_SE_C08.pdf"/>
          <p:cNvPicPr>
            <a:picLocks noChangeAspect="1"/>
          </p:cNvPicPr>
          <p:nvPr/>
        </p:nvPicPr>
        <p:blipFill>
          <a:blip r:embed="rId2">
            <a:extLst>
              <a:ext uri="{28A0092B-C50C-407E-A947-70E740481C1C}">
                <a14:useLocalDpi xmlns:a14="http://schemas.microsoft.com/office/drawing/2010/main" val="0"/>
              </a:ext>
            </a:extLst>
          </a:blip>
          <a:srcRect l="13147" t="7976" r="72395" b="78558"/>
          <a:stretch>
            <a:fillRect/>
          </a:stretch>
        </p:blipFill>
        <p:spPr bwMode="auto">
          <a:xfrm>
            <a:off x="301625" y="1981200"/>
            <a:ext cx="3706813"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M08_HALD5046_07_SE_C08.pdf"/>
          <p:cNvPicPr>
            <a:picLocks noChangeAspect="1"/>
          </p:cNvPicPr>
          <p:nvPr/>
        </p:nvPicPr>
        <p:blipFill>
          <a:blip r:embed="rId3">
            <a:extLst>
              <a:ext uri="{28A0092B-C50C-407E-A947-70E740481C1C}">
                <a14:useLocalDpi xmlns:a14="http://schemas.microsoft.com/office/drawing/2010/main" val="0"/>
              </a:ext>
            </a:extLst>
          </a:blip>
          <a:srcRect l="27979" t="8186" r="39671" b="77954"/>
          <a:stretch>
            <a:fillRect/>
          </a:stretch>
        </p:blipFill>
        <p:spPr bwMode="auto">
          <a:xfrm>
            <a:off x="3602038" y="3048000"/>
            <a:ext cx="52736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6084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smtClean="0"/>
              <a:t>Figure 8–2 (a) Operate the shift levers through all of the gears with </a:t>
            </a:r>
            <a:r>
              <a:rPr lang="en-US" sz="2000" dirty="0" smtClean="0"/>
              <a:t>the engine </a:t>
            </a:r>
            <a:r>
              <a:rPr lang="en-US" sz="2000" dirty="0" smtClean="0"/>
              <a:t>off and again with it running. (b) If necessary, adjust the </a:t>
            </a:r>
            <a:r>
              <a:rPr lang="en-US" sz="2000" dirty="0" smtClean="0"/>
              <a:t>shift linkage </a:t>
            </a:r>
            <a:r>
              <a:rPr lang="en-US" sz="2000" dirty="0" smtClean="0"/>
              <a:t>following the vehicle </a:t>
            </a:r>
            <a:r>
              <a:rPr lang="en-US" sz="2000" dirty="0" smtClean="0"/>
              <a:t>manufacturer’s specified </a:t>
            </a:r>
            <a:r>
              <a:rPr lang="en-US" sz="2000" dirty="0" smtClean="0"/>
              <a:t>procedure.</a:t>
            </a:r>
            <a:endParaRPr lang="en-US" sz="2000" dirty="0"/>
          </a:p>
        </p:txBody>
      </p:sp>
      <p:pic>
        <p:nvPicPr>
          <p:cNvPr id="20483" name="Picture 5" descr="M08_HALD5046_07_SE_C08.pdf"/>
          <p:cNvPicPr>
            <a:picLocks noChangeAspect="1"/>
          </p:cNvPicPr>
          <p:nvPr/>
        </p:nvPicPr>
        <p:blipFill>
          <a:blip r:embed="rId2">
            <a:extLst>
              <a:ext uri="{28A0092B-C50C-407E-A947-70E740481C1C}">
                <a14:useLocalDpi xmlns:a14="http://schemas.microsoft.com/office/drawing/2010/main" val="0"/>
              </a:ext>
            </a:extLst>
          </a:blip>
          <a:srcRect l="47902" t="36267" r="11765" b="35690"/>
          <a:stretch>
            <a:fillRect/>
          </a:stretch>
        </p:blipFill>
        <p:spPr bwMode="auto">
          <a:xfrm>
            <a:off x="4476750" y="2286000"/>
            <a:ext cx="46482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M08_HALD5046_07_SE_C08.pdf"/>
          <p:cNvPicPr>
            <a:picLocks noChangeAspect="1"/>
          </p:cNvPicPr>
          <p:nvPr/>
        </p:nvPicPr>
        <p:blipFill>
          <a:blip r:embed="rId3">
            <a:extLst>
              <a:ext uri="{28A0092B-C50C-407E-A947-70E740481C1C}">
                <a14:useLocalDpi xmlns:a14="http://schemas.microsoft.com/office/drawing/2010/main" val="0"/>
              </a:ext>
            </a:extLst>
          </a:blip>
          <a:srcRect l="47902" t="6398" r="11765" b="65198"/>
          <a:stretch>
            <a:fillRect/>
          </a:stretch>
        </p:blipFill>
        <p:spPr bwMode="auto">
          <a:xfrm>
            <a:off x="-39688" y="2133600"/>
            <a:ext cx="4687888"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413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smtClean="0"/>
              <a:t>Figure 8–3 The enlarged views of the inner CV joints show that the engine and transaxle are misaligned; they should be moved toward the right.</a:t>
            </a:r>
            <a:endParaRPr lang="en-US" sz="2000" dirty="0"/>
          </a:p>
        </p:txBody>
      </p:sp>
      <p:pic>
        <p:nvPicPr>
          <p:cNvPr id="21507" name="Picture 5" descr="M08_HALD5046_07_SE_C08.pdf"/>
          <p:cNvPicPr>
            <a:picLocks noChangeAspect="1"/>
          </p:cNvPicPr>
          <p:nvPr/>
        </p:nvPicPr>
        <p:blipFill>
          <a:blip r:embed="rId2">
            <a:extLst>
              <a:ext uri="{28A0092B-C50C-407E-A947-70E740481C1C}">
                <a14:useLocalDpi xmlns:a14="http://schemas.microsoft.com/office/drawing/2010/main" val="0"/>
              </a:ext>
            </a:extLst>
          </a:blip>
          <a:srcRect l="11768" t="7071" r="48740" b="70370"/>
          <a:stretch>
            <a:fillRect/>
          </a:stretch>
        </p:blipFill>
        <p:spPr bwMode="auto">
          <a:xfrm>
            <a:off x="914400" y="1066800"/>
            <a:ext cx="7248525"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000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Manual </a:t>
            </a:r>
            <a:r>
              <a:rPr lang="en-US" dirty="0" smtClean="0"/>
              <a:t>Transmission/Transaxle Diagnosis</a:t>
            </a:r>
            <a:endParaRPr lang="en-US" dirty="0"/>
          </a:p>
        </p:txBody>
      </p:sp>
      <p:sp>
        <p:nvSpPr>
          <p:cNvPr id="3" name="Content Placeholder 2"/>
          <p:cNvSpPr>
            <a:spLocks noGrp="1"/>
          </p:cNvSpPr>
          <p:nvPr>
            <p:ph idx="1"/>
          </p:nvPr>
        </p:nvSpPr>
        <p:spPr/>
        <p:txBody>
          <a:bodyPr/>
          <a:lstStyle/>
          <a:p>
            <a:r>
              <a:rPr lang="en-US" dirty="0" smtClean="0"/>
              <a:t>Verify the customer concern by performing a road </a:t>
            </a:r>
            <a:r>
              <a:rPr lang="en-US" dirty="0" smtClean="0"/>
              <a:t>test.</a:t>
            </a:r>
            <a:endParaRPr lang="en-US" dirty="0" smtClean="0"/>
          </a:p>
          <a:p>
            <a:r>
              <a:rPr lang="en-US" dirty="0" smtClean="0"/>
              <a:t>Perform a visual </a:t>
            </a:r>
            <a:r>
              <a:rPr lang="en-US" dirty="0" smtClean="0"/>
              <a:t>inspection.</a:t>
            </a:r>
            <a:endParaRPr lang="en-US" dirty="0" smtClean="0"/>
          </a:p>
          <a:p>
            <a:r>
              <a:rPr lang="en-US" dirty="0" smtClean="0"/>
              <a:t>Follow service information and follow pinpoint tests to determine the root </a:t>
            </a:r>
            <a:r>
              <a:rPr lang="en-US" dirty="0" smtClean="0"/>
              <a:t>cause.</a:t>
            </a:r>
            <a:endParaRPr lang="en-US" dirty="0" smtClean="0"/>
          </a:p>
          <a:p>
            <a:r>
              <a:rPr lang="en-US" dirty="0" smtClean="0"/>
              <a:t>Perform the needed </a:t>
            </a:r>
            <a:r>
              <a:rPr lang="en-US" dirty="0" smtClean="0"/>
              <a:t>repair.</a:t>
            </a:r>
            <a:endParaRPr lang="en-US" dirty="0" smtClean="0"/>
          </a:p>
          <a:p>
            <a:r>
              <a:rPr lang="en-US" dirty="0" smtClean="0"/>
              <a:t>Verify the </a:t>
            </a:r>
            <a:r>
              <a:rPr lang="en-US" dirty="0" smtClean="0"/>
              <a:t>repair.</a:t>
            </a:r>
            <a:endParaRPr lang="en-US" dirty="0"/>
          </a:p>
        </p:txBody>
      </p:sp>
    </p:spTree>
    <p:extLst>
      <p:ext uri="{BB962C8B-B14F-4D97-AF65-F5344CB8AC3E}">
        <p14:creationId xmlns:p14="http://schemas.microsoft.com/office/powerpoint/2010/main" val="404477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4015</TotalTime>
  <Words>1392</Words>
  <Application>Microsoft Macintosh PowerPoint</Application>
  <PresentationFormat>On-screen Show (4:3)</PresentationFormat>
  <Paragraphs>139</Paragraphs>
  <Slides>35</Slides>
  <Notes>1</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508 Lecture</vt:lpstr>
      <vt:lpstr>Manual Drivetrains and Axles</vt:lpstr>
      <vt:lpstr>Learning Objectives (1 of 2)</vt:lpstr>
      <vt:lpstr>Learning Objectives (2 of 2)</vt:lpstr>
      <vt:lpstr>Preventive Maintenance (1 of 2)</vt:lpstr>
      <vt:lpstr>Preventive Maintenance (2 of 2)</vt:lpstr>
      <vt:lpstr>Figure 8–1 (a) Transaxles and transmissions use either a dipstick or level plug to check the oil level. (b) To determine the fluid level, insert a finger into the opening and feel for the fluid level.</vt:lpstr>
      <vt:lpstr>Figure 8–2 (a) Operate the shift levers through all of the gears with the engine off and again with it running. (b) If necessary, adjust the shift linkage following the vehicle manufacturer’s specified procedure.</vt:lpstr>
      <vt:lpstr>Figure 8–3 The enlarged views of the inner CV joints show that the engine and transaxle are misaligned; they should be moved toward the right.</vt:lpstr>
      <vt:lpstr>Manual Transmission/Transaxle Diagnosis</vt:lpstr>
      <vt:lpstr>Typical manual transmission/transaxles faults and some possible causes.</vt:lpstr>
      <vt:lpstr>Figure 8–5 When performing a visual inspection, check for “rust dust,” which is evidence of a worn components such as universal joints.</vt:lpstr>
      <vt:lpstr>Typical noises, their causes and possible items to look for to solve the noise concerns</vt:lpstr>
      <vt:lpstr>Transaxle/Transmission Removal (1 of 3)</vt:lpstr>
      <vt:lpstr>Transaxle/Transmission Removal (2 of 3)</vt:lpstr>
      <vt:lpstr>Transaxle/Transmission Removal (3 of 3)</vt:lpstr>
      <vt:lpstr>Figure 8–7 A transaxle being removed from underneath a vehicle and being supported by a transmission jack.</vt:lpstr>
      <vt:lpstr>Figure 8–8 A tail shaft housing plug is being used to help keep the transmission fluid from leaking as the transmission is being removed from the vehicle.</vt:lpstr>
      <vt:lpstr>Transaxle/Transmission Overhaul (1 of 3)</vt:lpstr>
      <vt:lpstr>Transaxle/Transmission Overhaul (2 of 3)</vt:lpstr>
      <vt:lpstr>Transaxle/Transmission Overhaul (3 of 3)</vt:lpstr>
      <vt:lpstr>Figure 8–9 A service parts kit for a Borg-Warner T5 manual transmission which includes bearings, seals, and snap rings.</vt:lpstr>
      <vt:lpstr>Figure 8–10 Using a holding fixture is a great way to support the transaxle during disassembly and reassembly.</vt:lpstr>
      <vt:lpstr>Figure 8–11 Most transaxles use formed-in-place gaskets that tend to glue the case and covers together. </vt:lpstr>
      <vt:lpstr>Figure 8–12 Removing the side cover allows access to the shift forks and differential assembly.</vt:lpstr>
      <vt:lpstr>Transmission Disassembly (1 of 3)</vt:lpstr>
      <vt:lpstr>Transmission Disassembly (2 of 3)</vt:lpstr>
      <vt:lpstr>Transmission Disassembly (3 of 3)</vt:lpstr>
      <vt:lpstr>FIGURE 8–13 The Borg-Warner T5 five-speed manual transmission is used in many makes and models of vehicles and they vary with the number of splines for either the input shaft or output shaft or both.</vt:lpstr>
      <vt:lpstr>Shift Mechanism</vt:lpstr>
      <vt:lpstr>FIGURE 8–25 Having service information readily available is important so that each step can be checked as the unit is being reassembled.</vt:lpstr>
      <vt:lpstr>Case and Covers (1 of 2)</vt:lpstr>
      <vt:lpstr>Case and Covers (2 of 2)</vt:lpstr>
      <vt:lpstr>FIGURE 8–28 When using RTV to seal a transmission/ transaxle case, be sure to surround each bolt hole to help prevent leakage.</vt:lpstr>
      <vt:lpstr>Summary (1 of 2)</vt:lpstr>
      <vt:lpstr>Summary (2 of 2)</vt:lpstr>
    </vt:vector>
  </TitlesOfParts>
  <Manager/>
  <Company>echosvoice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 Compliant Lecture PowerPoint</dc:title>
  <dc:subject>Introduction to Psychology</dc:subject>
  <dc:creator>Echo Swinford</dc:creator>
  <cp:keywords/>
  <dc:description/>
  <cp:lastModifiedBy>Melissa O'Connor</cp:lastModifiedBy>
  <cp:revision>149</cp:revision>
  <dcterms:created xsi:type="dcterms:W3CDTF">2014-07-14T20:04:21Z</dcterms:created>
  <dcterms:modified xsi:type="dcterms:W3CDTF">2016-12-26T19:47:58Z</dcterms:modified>
  <cp:category/>
</cp:coreProperties>
</file>