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318" r:id="rId2"/>
    <p:sldId id="320" r:id="rId3"/>
    <p:sldId id="321" r:id="rId4"/>
    <p:sldId id="344" r:id="rId5"/>
    <p:sldId id="322" r:id="rId6"/>
    <p:sldId id="324" r:id="rId7"/>
    <p:sldId id="325" r:id="rId8"/>
    <p:sldId id="326" r:id="rId9"/>
    <p:sldId id="345" r:id="rId10"/>
    <p:sldId id="348" r:id="rId11"/>
    <p:sldId id="327" r:id="rId12"/>
    <p:sldId id="328" r:id="rId13"/>
    <p:sldId id="329" r:id="rId14"/>
    <p:sldId id="330" r:id="rId15"/>
    <p:sldId id="331" r:id="rId16"/>
    <p:sldId id="332" r:id="rId17"/>
    <p:sldId id="333" r:id="rId18"/>
    <p:sldId id="335" r:id="rId19"/>
    <p:sldId id="336" r:id="rId20"/>
    <p:sldId id="338" r:id="rId21"/>
    <p:sldId id="337" r:id="rId22"/>
    <p:sldId id="346" r:id="rId23"/>
    <p:sldId id="349" r:id="rId24"/>
    <p:sldId id="347" r:id="rId25"/>
    <p:sldId id="339" r:id="rId26"/>
    <p:sldId id="340" r:id="rId27"/>
    <p:sldId id="341" r:id="rId28"/>
    <p:sldId id="342"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62" autoAdjust="0"/>
    <p:restoredTop sz="94188" autoAdjust="0"/>
  </p:normalViewPr>
  <p:slideViewPr>
    <p:cSldViewPr>
      <p:cViewPr varScale="1">
        <p:scale>
          <a:sx n="68" d="100"/>
          <a:sy n="68" d="100"/>
        </p:scale>
        <p:origin x="-112" y="-736"/>
      </p:cViewPr>
      <p:guideLst>
        <p:guide orient="horz" pos="2160"/>
        <p:guide pos="2880"/>
      </p:guideLst>
    </p:cSldViewPr>
  </p:slideViewPr>
  <p:outlineViewPr>
    <p:cViewPr>
      <p:scale>
        <a:sx n="33" d="100"/>
        <a:sy n="33" d="100"/>
      </p:scale>
      <p:origin x="0" y="33312"/>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12/23/16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12/23/16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a:t>
            </a:fld>
            <a:endParaRPr lang="en-US" dirty="0"/>
          </a:p>
        </p:txBody>
      </p:sp>
    </p:spTree>
    <p:extLst>
      <p:ext uri="{BB962C8B-B14F-4D97-AF65-F5344CB8AC3E}">
        <p14:creationId xmlns:p14="http://schemas.microsoft.com/office/powerpoint/2010/main" val="2387276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 Id="rId3"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12/23/16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12/23/16</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12/23/16</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2014, 2012</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12/23/16</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12/23/16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12/23/16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12/23/16</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12/23/16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12/23/16</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12/23/16</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12/23/16</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2014, 2012</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w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Manual Drivetrains and Axles</a:t>
            </a:r>
            <a:endParaRPr lang="en-US" dirty="0"/>
          </a:p>
        </p:txBody>
      </p:sp>
      <p:sp>
        <p:nvSpPr>
          <p:cNvPr id="3" name="Text Placeholder 2"/>
          <p:cNvSpPr>
            <a:spLocks noGrp="1"/>
          </p:cNvSpPr>
          <p:nvPr>
            <p:ph type="body" sz="quarter" idx="13"/>
          </p:nvPr>
        </p:nvSpPr>
        <p:spPr/>
        <p:txBody>
          <a:bodyPr/>
          <a:lstStyle/>
          <a:p>
            <a:r>
              <a:rPr lang="en-US" dirty="0" smtClean="0"/>
              <a:t>8th Edition</a:t>
            </a:r>
            <a:endParaRPr lang="en-US" dirty="0"/>
          </a:p>
        </p:txBody>
      </p:sp>
      <p:sp>
        <p:nvSpPr>
          <p:cNvPr id="4" name="Text Placeholder 3"/>
          <p:cNvSpPr>
            <a:spLocks noGrp="1"/>
          </p:cNvSpPr>
          <p:nvPr>
            <p:ph type="body" sz="quarter" idx="14"/>
          </p:nvPr>
        </p:nvSpPr>
        <p:spPr/>
        <p:txBody>
          <a:bodyPr/>
          <a:lstStyle/>
          <a:p>
            <a:r>
              <a:rPr lang="en-US" dirty="0" smtClean="0"/>
              <a:t>Chapter 2</a:t>
            </a:r>
            <a:endParaRPr lang="en-US" dirty="0"/>
          </a:p>
        </p:txBody>
      </p:sp>
      <p:sp>
        <p:nvSpPr>
          <p:cNvPr id="5" name="Text Placeholder 4"/>
          <p:cNvSpPr>
            <a:spLocks noGrp="1"/>
          </p:cNvSpPr>
          <p:nvPr>
            <p:ph type="body" sz="quarter" idx="15"/>
          </p:nvPr>
        </p:nvSpPr>
        <p:spPr/>
        <p:txBody>
          <a:bodyPr/>
          <a:lstStyle/>
          <a:p>
            <a:r>
              <a:rPr lang="en-US" dirty="0" smtClean="0"/>
              <a:t>Environmental and Hazardous Materials</a:t>
            </a:r>
            <a:endParaRPr lang="en-US" dirty="0"/>
          </a:p>
        </p:txBody>
      </p:sp>
      <p:pic>
        <p:nvPicPr>
          <p:cNvPr id="7" name="Picture 6" descr="013462836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600200"/>
            <a:ext cx="3581400" cy="4570016"/>
          </a:xfrm>
          <a:prstGeom prst="rect">
            <a:avLst/>
          </a:prstGeom>
        </p:spPr>
      </p:pic>
    </p:spTree>
    <p:extLst>
      <p:ext uri="{BB962C8B-B14F-4D97-AF65-F5344CB8AC3E}">
        <p14:creationId xmlns:p14="http://schemas.microsoft.com/office/powerpoint/2010/main" val="3853861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2–3 All brakes should be moistened with water </a:t>
            </a:r>
            <a:r>
              <a:rPr lang="en-US" sz="2000" dirty="0" smtClean="0"/>
              <a:t>or solvent </a:t>
            </a:r>
            <a:r>
              <a:rPr lang="en-US" sz="2000" dirty="0"/>
              <a:t>to help prevent brake dust from becoming airborne.</a:t>
            </a:r>
            <a:endParaRPr lang="en-US" sz="2000" dirty="0"/>
          </a:p>
        </p:txBody>
      </p:sp>
      <p:pic>
        <p:nvPicPr>
          <p:cNvPr id="4" name="Picture 3"/>
          <p:cNvPicPr>
            <a:picLocks noChangeAspect="1"/>
          </p:cNvPicPr>
          <p:nvPr/>
        </p:nvPicPr>
        <p:blipFill>
          <a:blip r:embed="rId2"/>
          <a:stretch>
            <a:fillRect/>
          </a:stretch>
        </p:blipFill>
        <p:spPr>
          <a:xfrm>
            <a:off x="1600200" y="1752600"/>
            <a:ext cx="5940792" cy="4456963"/>
          </a:xfrm>
          <a:prstGeom prst="rect">
            <a:avLst/>
          </a:prstGeom>
        </p:spPr>
      </p:pic>
    </p:spTree>
    <p:extLst>
      <p:ext uri="{BB962C8B-B14F-4D97-AF65-F5344CB8AC3E}">
        <p14:creationId xmlns:p14="http://schemas.microsoft.com/office/powerpoint/2010/main" val="3168341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Used Brake </a:t>
            </a:r>
            <a:r>
              <a:rPr lang="en-US" dirty="0" smtClean="0"/>
              <a:t>Fluid (1 of 2)</a:t>
            </a:r>
            <a:endParaRPr lang="en-US" dirty="0"/>
          </a:p>
        </p:txBody>
      </p:sp>
      <p:sp>
        <p:nvSpPr>
          <p:cNvPr id="21506" name="Content Placeholder 2"/>
          <p:cNvSpPr>
            <a:spLocks noGrp="1"/>
          </p:cNvSpPr>
          <p:nvPr>
            <p:ph idx="1"/>
          </p:nvPr>
        </p:nvSpPr>
        <p:spPr/>
        <p:txBody>
          <a:bodyPr/>
          <a:lstStyle/>
          <a:p>
            <a:r>
              <a:rPr lang="en-US" dirty="0" smtClean="0"/>
              <a:t>Storage and Disposal of Brake Fluid</a:t>
            </a:r>
          </a:p>
          <a:p>
            <a:pPr lvl="1"/>
            <a:r>
              <a:rPr lang="en-US" dirty="0" smtClean="0"/>
              <a:t>Collect brake fluid in a container clearly marked to indicate that it is designated for that purpose.</a:t>
            </a:r>
          </a:p>
          <a:p>
            <a:pPr lvl="1"/>
            <a:r>
              <a:rPr lang="en-US" dirty="0" smtClean="0"/>
              <a:t>If the waste brake fluid is hazardous, be sure to manage it appropriately and use only an authorized waste receiver for its disposal.</a:t>
            </a:r>
            <a:endParaRPr lang="en-US" dirty="0"/>
          </a:p>
        </p:txBody>
      </p:sp>
    </p:spTree>
    <p:extLst>
      <p:ext uri="{BB962C8B-B14F-4D97-AF65-F5344CB8AC3E}">
        <p14:creationId xmlns:p14="http://schemas.microsoft.com/office/powerpoint/2010/main" val="2715255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Used Brake </a:t>
            </a:r>
            <a:r>
              <a:rPr lang="en-US" dirty="0" smtClean="0"/>
              <a:t>Fluid (2 of 2)</a:t>
            </a:r>
            <a:endParaRPr lang="en-US" dirty="0"/>
          </a:p>
        </p:txBody>
      </p:sp>
      <p:sp>
        <p:nvSpPr>
          <p:cNvPr id="21506" name="Content Placeholder 2"/>
          <p:cNvSpPr>
            <a:spLocks noGrp="1"/>
          </p:cNvSpPr>
          <p:nvPr>
            <p:ph idx="1"/>
          </p:nvPr>
        </p:nvSpPr>
        <p:spPr/>
        <p:txBody>
          <a:bodyPr/>
          <a:lstStyle/>
          <a:p>
            <a:pPr lvl="1"/>
            <a:r>
              <a:rPr lang="en-US" dirty="0" smtClean="0"/>
              <a:t>If the waste brake fluid is nonhazardous (such as old, but unused), determine from your local solid waste collection provider what should be done for its proper disposal.</a:t>
            </a:r>
          </a:p>
          <a:p>
            <a:pPr lvl="1"/>
            <a:r>
              <a:rPr lang="en-US" dirty="0" smtClean="0"/>
              <a:t>Do not mix brake fluid with used engine oil.</a:t>
            </a:r>
          </a:p>
          <a:p>
            <a:pPr lvl="1"/>
            <a:r>
              <a:rPr lang="en-US" dirty="0" smtClean="0"/>
              <a:t>Do not pour brake fluid down drains or onto the ground.</a:t>
            </a:r>
          </a:p>
          <a:p>
            <a:pPr lvl="1"/>
            <a:r>
              <a:rPr lang="en-US" dirty="0" smtClean="0"/>
              <a:t>Recycle brake fluid through a registered recycler.</a:t>
            </a:r>
          </a:p>
        </p:txBody>
      </p:sp>
    </p:spTree>
    <p:extLst>
      <p:ext uri="{BB962C8B-B14F-4D97-AF65-F5344CB8AC3E}">
        <p14:creationId xmlns:p14="http://schemas.microsoft.com/office/powerpoint/2010/main" val="522070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Used Oil</a:t>
            </a:r>
            <a:endParaRPr lang="en-US" dirty="0"/>
          </a:p>
        </p:txBody>
      </p:sp>
      <p:sp>
        <p:nvSpPr>
          <p:cNvPr id="22530" name="Content Placeholder 2"/>
          <p:cNvSpPr>
            <a:spLocks noGrp="1"/>
          </p:cNvSpPr>
          <p:nvPr>
            <p:ph idx="1"/>
          </p:nvPr>
        </p:nvSpPr>
        <p:spPr/>
        <p:txBody>
          <a:bodyPr/>
          <a:lstStyle/>
          <a:p>
            <a:r>
              <a:rPr lang="en-US" dirty="0" smtClean="0"/>
              <a:t>Storage and Disposal of Used Oil</a:t>
            </a:r>
          </a:p>
          <a:p>
            <a:pPr lvl="1"/>
            <a:r>
              <a:rPr lang="en-US" dirty="0" smtClean="0"/>
              <a:t>Keep used oil storage drums in good </a:t>
            </a:r>
            <a:r>
              <a:rPr lang="en-US" dirty="0" smtClean="0"/>
              <a:t>condition.</a:t>
            </a:r>
            <a:endParaRPr lang="en-US" dirty="0" smtClean="0"/>
          </a:p>
          <a:p>
            <a:pPr lvl="1"/>
            <a:r>
              <a:rPr lang="en-US" dirty="0" smtClean="0"/>
              <a:t>Never store used oil in anything other than tanks and storage </a:t>
            </a:r>
            <a:r>
              <a:rPr lang="en-US" dirty="0" smtClean="0"/>
              <a:t>containers.</a:t>
            </a:r>
            <a:endParaRPr lang="en-US" dirty="0" smtClean="0"/>
          </a:p>
          <a:p>
            <a:pPr lvl="1"/>
            <a:r>
              <a:rPr lang="en-US" dirty="0" smtClean="0"/>
              <a:t>Follow used oil filter disposal </a:t>
            </a:r>
            <a:r>
              <a:rPr lang="en-US" dirty="0" smtClean="0"/>
              <a:t>regulations.</a:t>
            </a:r>
            <a:endParaRPr lang="en-US" dirty="0"/>
          </a:p>
        </p:txBody>
      </p:sp>
    </p:spTree>
    <p:extLst>
      <p:ext uri="{BB962C8B-B14F-4D97-AF65-F5344CB8AC3E}">
        <p14:creationId xmlns:p14="http://schemas.microsoft.com/office/powerpoint/2010/main" val="3384902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smtClean="0"/>
              <a:t>Figure 2–4 A typical aboveground oil storage tank.</a:t>
            </a:r>
            <a:endParaRPr lang="en-US" sz="200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t="13290" b="13290"/>
          <a:stretch>
            <a:fillRect/>
          </a:stretch>
        </p:blipFill>
        <p:spPr bwMode="auto">
          <a:xfrm>
            <a:off x="533400" y="15240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3666125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Figure 2–5 Washing hands and removing jewelry are two important safety habits all service technicians should practice.</a:t>
            </a:r>
            <a:endParaRPr lang="en-US" sz="20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t="13290" b="13290"/>
          <a:stretch>
            <a:fillRect/>
          </a:stretch>
        </p:blipFill>
        <p:spPr bwMode="auto">
          <a:xfrm>
            <a:off x="457200" y="14478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2038117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Solvents (1 of 2)</a:t>
            </a:r>
            <a:endParaRPr lang="en-US" dirty="0"/>
          </a:p>
        </p:txBody>
      </p:sp>
      <p:sp>
        <p:nvSpPr>
          <p:cNvPr id="26626" name="Content Placeholder 2"/>
          <p:cNvSpPr>
            <a:spLocks noGrp="1"/>
          </p:cNvSpPr>
          <p:nvPr>
            <p:ph idx="1"/>
          </p:nvPr>
        </p:nvSpPr>
        <p:spPr/>
        <p:txBody>
          <a:bodyPr/>
          <a:lstStyle/>
          <a:p>
            <a:r>
              <a:rPr lang="en-US" dirty="0" smtClean="0"/>
              <a:t>Used Solvents</a:t>
            </a:r>
          </a:p>
          <a:p>
            <a:pPr lvl="1"/>
            <a:r>
              <a:rPr lang="en-US" dirty="0" smtClean="0"/>
              <a:t>Containers should be clearly labeled “Hazardous Waste” and the date the material was first placed into the storage receptacle should be noted.</a:t>
            </a:r>
          </a:p>
          <a:p>
            <a:pPr lvl="1"/>
            <a:r>
              <a:rPr lang="en-US" dirty="0" smtClean="0"/>
              <a:t>Labeling is not required for solvents being used in a parts washer</a:t>
            </a:r>
            <a:r>
              <a:rPr lang="en-US" dirty="0" smtClean="0"/>
              <a:t>.</a:t>
            </a:r>
          </a:p>
          <a:p>
            <a:pPr lvl="1"/>
            <a:r>
              <a:rPr lang="en-US" dirty="0"/>
              <a:t>Used solvents will not be counted toward a facility’s monthly output of hazardous waste if the vendor under contract removes the material</a:t>
            </a:r>
            <a:r>
              <a:rPr lang="en-US" dirty="0" smtClean="0"/>
              <a:t>.</a:t>
            </a:r>
            <a:endParaRPr lang="en-US" dirty="0"/>
          </a:p>
        </p:txBody>
      </p:sp>
    </p:spTree>
    <p:extLst>
      <p:ext uri="{BB962C8B-B14F-4D97-AF65-F5344CB8AC3E}">
        <p14:creationId xmlns:p14="http://schemas.microsoft.com/office/powerpoint/2010/main" val="813838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Solvents (2 of 2)</a:t>
            </a:r>
            <a:endParaRPr lang="en-US" dirty="0"/>
          </a:p>
        </p:txBody>
      </p:sp>
      <p:sp>
        <p:nvSpPr>
          <p:cNvPr id="26626" name="Content Placeholder 2"/>
          <p:cNvSpPr>
            <a:spLocks noGrp="1"/>
          </p:cNvSpPr>
          <p:nvPr>
            <p:ph idx="1"/>
          </p:nvPr>
        </p:nvSpPr>
        <p:spPr/>
        <p:txBody>
          <a:bodyPr/>
          <a:lstStyle/>
          <a:p>
            <a:pPr lvl="1"/>
            <a:r>
              <a:rPr lang="en-US" dirty="0" smtClean="0"/>
              <a:t>Used </a:t>
            </a:r>
            <a:r>
              <a:rPr lang="en-US" dirty="0" smtClean="0"/>
              <a:t>solvents may be disposed of by recycling with a local vendor, like SafetyKleen®, to have the used solvent removed according to specific terms in the vendor agreement</a:t>
            </a:r>
            <a:r>
              <a:rPr lang="en-US" dirty="0" smtClean="0"/>
              <a:t>.</a:t>
            </a:r>
          </a:p>
          <a:p>
            <a:pPr lvl="1"/>
            <a:r>
              <a:rPr lang="en-US" dirty="0"/>
              <a:t>Use aqueous-based (nonsolvent) cleaning systems to help avoid the problems associated with chemical </a:t>
            </a:r>
            <a:r>
              <a:rPr lang="en-US" dirty="0" smtClean="0"/>
              <a:t>solvents</a:t>
            </a:r>
            <a:r>
              <a:rPr lang="en-US" dirty="0"/>
              <a:t>.</a:t>
            </a:r>
            <a:endParaRPr lang="en-US" dirty="0"/>
          </a:p>
        </p:txBody>
      </p:sp>
    </p:spTree>
    <p:extLst>
      <p:ext uri="{BB962C8B-B14F-4D97-AF65-F5344CB8AC3E}">
        <p14:creationId xmlns:p14="http://schemas.microsoft.com/office/powerpoint/2010/main" val="163810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smtClean="0"/>
              <a:t>Figure 2–6 Typical fireproof flammable storage cabinet.</a:t>
            </a:r>
            <a:endParaRPr lang="en-US" sz="200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t="19380" b="19380"/>
          <a:stretch>
            <a:fillRect/>
          </a:stretch>
        </p:blipFill>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1294946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Coolant Disposal</a:t>
            </a:r>
          </a:p>
        </p:txBody>
      </p:sp>
      <p:sp>
        <p:nvSpPr>
          <p:cNvPr id="29698" name="Content Placeholder 2"/>
          <p:cNvSpPr>
            <a:spLocks noGrp="1"/>
          </p:cNvSpPr>
          <p:nvPr>
            <p:ph idx="1"/>
          </p:nvPr>
        </p:nvSpPr>
        <p:spPr/>
        <p:txBody>
          <a:bodyPr/>
          <a:lstStyle/>
          <a:p>
            <a:r>
              <a:rPr lang="en-US" dirty="0" smtClean="0"/>
              <a:t>Coolant Disposal</a:t>
            </a:r>
          </a:p>
          <a:p>
            <a:pPr lvl="1"/>
            <a:r>
              <a:rPr lang="en-US" dirty="0" smtClean="0"/>
              <a:t>Coolant should be recycled either onsite or offsite.</a:t>
            </a:r>
          </a:p>
          <a:p>
            <a:pPr lvl="1"/>
            <a:r>
              <a:rPr lang="en-US" dirty="0" smtClean="0"/>
              <a:t>Used coolant should be stored in a sealed and labeled container. </a:t>
            </a:r>
          </a:p>
          <a:p>
            <a:pPr lvl="1"/>
            <a:r>
              <a:rPr lang="en-US" dirty="0" smtClean="0"/>
              <a:t>Used coolant can often be disposed of into municipal sewers with a permit. </a:t>
            </a:r>
          </a:p>
          <a:p>
            <a:pPr lvl="2"/>
            <a:r>
              <a:rPr lang="en-US" dirty="0" smtClean="0"/>
              <a:t>Check with local authorities and obtain a permit before discharging used coolant into sanitary sewers.</a:t>
            </a:r>
          </a:p>
        </p:txBody>
      </p:sp>
    </p:spTree>
    <p:extLst>
      <p:ext uri="{BB962C8B-B14F-4D97-AF65-F5344CB8AC3E}">
        <p14:creationId xmlns:p14="http://schemas.microsoft.com/office/powerpoint/2010/main" val="399427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 (1 of 2)</a:t>
            </a:r>
            <a:endParaRPr lang="en-US" dirty="0"/>
          </a:p>
        </p:txBody>
      </p:sp>
      <p:sp>
        <p:nvSpPr>
          <p:cNvPr id="3" name="Content Placeholder 2"/>
          <p:cNvSpPr>
            <a:spLocks noGrp="1"/>
          </p:cNvSpPr>
          <p:nvPr>
            <p:ph idx="1"/>
          </p:nvPr>
        </p:nvSpPr>
        <p:spPr/>
        <p:txBody>
          <a:bodyPr/>
          <a:lstStyle/>
          <a:p>
            <a:pPr marL="0" indent="0">
              <a:buNone/>
            </a:pPr>
            <a:r>
              <a:rPr lang="en-US" b="1" dirty="0">
                <a:solidFill>
                  <a:srgbClr val="005A70"/>
                </a:solidFill>
              </a:rPr>
              <a:t>1.1</a:t>
            </a:r>
            <a:r>
              <a:rPr lang="en-US" dirty="0" smtClean="0"/>
              <a:t> Identify hazardous waste materials in accordance with state and federal regulations and follow proper safety precautions while handling hazardous materials.</a:t>
            </a:r>
          </a:p>
          <a:p>
            <a:pPr marL="0" indent="0">
              <a:buNone/>
            </a:pPr>
            <a:r>
              <a:rPr lang="en-US" b="1" dirty="0" smtClean="0">
                <a:solidFill>
                  <a:srgbClr val="005A70"/>
                </a:solidFill>
              </a:rPr>
              <a:t>1.2 </a:t>
            </a:r>
            <a:r>
              <a:rPr lang="en-US" dirty="0" smtClean="0"/>
              <a:t>Define the Occupational Safety and Health Act (OSHA).</a:t>
            </a:r>
            <a:endParaRPr lang="en-US" dirty="0"/>
          </a:p>
        </p:txBody>
      </p:sp>
    </p:spTree>
    <p:extLst>
      <p:ext uri="{BB962C8B-B14F-4D97-AF65-F5344CB8AC3E}">
        <p14:creationId xmlns:p14="http://schemas.microsoft.com/office/powerpoint/2010/main" val="333645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1800" dirty="0" smtClean="0"/>
              <a:t>Figure 2–8 Used antifreeze coolant should be kept separate and stored  in a </a:t>
            </a:r>
            <a:r>
              <a:rPr lang="en-US" sz="1800" dirty="0" smtClean="0"/>
              <a:t>leak-proof </a:t>
            </a:r>
            <a:r>
              <a:rPr lang="en-US" sz="1800" dirty="0" smtClean="0"/>
              <a:t>container until it can be recycled or disposed of according to federal, state, and local laws. Note that the storage barrel is placed inside another container to catch any coolant that  may spill out of  the inside barrel.</a:t>
            </a:r>
            <a:endParaRPr lang="en-US" sz="180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t="17560" b="17560"/>
          <a:stretch>
            <a:fillRect/>
          </a:stretch>
        </p:blipFill>
        <p:spPr bwMode="auto">
          <a:xfrm>
            <a:off x="457200" y="1524000"/>
            <a:ext cx="831215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3628522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Lead-acid Battery Waste</a:t>
            </a:r>
            <a:endParaRPr lang="en-US" dirty="0"/>
          </a:p>
        </p:txBody>
      </p:sp>
      <p:sp>
        <p:nvSpPr>
          <p:cNvPr id="29698" name="Content Placeholder 2"/>
          <p:cNvSpPr>
            <a:spLocks noGrp="1"/>
          </p:cNvSpPr>
          <p:nvPr>
            <p:ph idx="1"/>
          </p:nvPr>
        </p:nvSpPr>
        <p:spPr/>
        <p:txBody>
          <a:bodyPr/>
          <a:lstStyle/>
          <a:p>
            <a:r>
              <a:rPr lang="en-US" dirty="0" smtClean="0"/>
              <a:t>Battery Disposal</a:t>
            </a:r>
          </a:p>
          <a:p>
            <a:pPr lvl="1"/>
            <a:r>
              <a:rPr lang="en-US" dirty="0" smtClean="0"/>
              <a:t>Used lead-acid batteries must be reclaimed or recycled in order to be exempt from hazardous waste </a:t>
            </a:r>
            <a:r>
              <a:rPr lang="en-US" dirty="0" smtClean="0"/>
              <a:t>regulations.</a:t>
            </a:r>
            <a:endParaRPr lang="en-US" dirty="0" smtClean="0"/>
          </a:p>
        </p:txBody>
      </p:sp>
    </p:spTree>
    <p:extLst>
      <p:ext uri="{BB962C8B-B14F-4D97-AF65-F5344CB8AC3E}">
        <p14:creationId xmlns:p14="http://schemas.microsoft.com/office/powerpoint/2010/main" val="889156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Fuel Safety and Storage</a:t>
            </a:r>
            <a:endParaRPr lang="en-US" dirty="0"/>
          </a:p>
        </p:txBody>
      </p:sp>
      <p:sp>
        <p:nvSpPr>
          <p:cNvPr id="3" name="Content Placeholder 2"/>
          <p:cNvSpPr>
            <a:spLocks noGrp="1"/>
          </p:cNvSpPr>
          <p:nvPr>
            <p:ph idx="1"/>
          </p:nvPr>
        </p:nvSpPr>
        <p:spPr/>
        <p:txBody>
          <a:bodyPr/>
          <a:lstStyle/>
          <a:p>
            <a:r>
              <a:rPr lang="en-US" dirty="0" smtClean="0"/>
              <a:t>Gasoline is a very explosive liquid. </a:t>
            </a:r>
          </a:p>
          <a:p>
            <a:r>
              <a:rPr lang="en-US" dirty="0" smtClean="0"/>
              <a:t>The expanding vapors that come from gasoline are extremely dangerous. </a:t>
            </a:r>
          </a:p>
          <a:p>
            <a:r>
              <a:rPr lang="en-US" dirty="0" smtClean="0"/>
              <a:t>These vapors are present even in cold temperatures.</a:t>
            </a:r>
            <a:endParaRPr lang="en-US" dirty="0"/>
          </a:p>
        </p:txBody>
      </p:sp>
    </p:spTree>
    <p:extLst>
      <p:ext uri="{BB962C8B-B14F-4D97-AF65-F5344CB8AC3E}">
        <p14:creationId xmlns:p14="http://schemas.microsoft.com/office/powerpoint/2010/main" val="26103263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FIGURE 2–9 This red gasoline container holds </a:t>
            </a:r>
            <a:r>
              <a:rPr lang="en-US" sz="2000" dirty="0" smtClean="0"/>
              <a:t>about 30 </a:t>
            </a:r>
            <a:r>
              <a:rPr lang="en-US" sz="2000" dirty="0"/>
              <a:t>gallons of gasoline and is used to fill vehicles </a:t>
            </a:r>
            <a:r>
              <a:rPr lang="en-US" sz="2000" dirty="0" smtClean="0"/>
              <a:t>used for </a:t>
            </a:r>
            <a:r>
              <a:rPr lang="en-US" sz="2000" dirty="0"/>
              <a:t>training.</a:t>
            </a:r>
            <a:endParaRPr lang="en-US" sz="2000" dirty="0"/>
          </a:p>
        </p:txBody>
      </p:sp>
      <p:pic>
        <p:nvPicPr>
          <p:cNvPr id="4" name="Picture 3"/>
          <p:cNvPicPr>
            <a:picLocks noChangeAspect="1"/>
          </p:cNvPicPr>
          <p:nvPr/>
        </p:nvPicPr>
        <p:blipFill>
          <a:blip r:embed="rId2"/>
          <a:stretch>
            <a:fillRect/>
          </a:stretch>
        </p:blipFill>
        <p:spPr>
          <a:xfrm>
            <a:off x="2819400" y="1600199"/>
            <a:ext cx="3429000" cy="4587543"/>
          </a:xfrm>
          <a:prstGeom prst="rect">
            <a:avLst/>
          </a:prstGeom>
        </p:spPr>
      </p:pic>
    </p:spTree>
    <p:extLst>
      <p:ext uri="{BB962C8B-B14F-4D97-AF65-F5344CB8AC3E}">
        <p14:creationId xmlns:p14="http://schemas.microsoft.com/office/powerpoint/2010/main" val="249636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Airbag Handling</a:t>
            </a:r>
            <a:endParaRPr lang="en-US" dirty="0"/>
          </a:p>
        </p:txBody>
      </p:sp>
      <p:sp>
        <p:nvSpPr>
          <p:cNvPr id="3" name="Content Placeholder 2"/>
          <p:cNvSpPr>
            <a:spLocks noGrp="1"/>
          </p:cNvSpPr>
          <p:nvPr>
            <p:ph idx="1"/>
          </p:nvPr>
        </p:nvSpPr>
        <p:spPr/>
        <p:txBody>
          <a:bodyPr/>
          <a:lstStyle/>
          <a:p>
            <a:r>
              <a:rPr lang="en-US" dirty="0" smtClean="0"/>
              <a:t>Airbag modules are pyrotechnic devices that can be ignited if exposed to an electrical charge or if the body of the vehicle is subjected to a shock.</a:t>
            </a:r>
            <a:endParaRPr lang="en-US" dirty="0"/>
          </a:p>
        </p:txBody>
      </p:sp>
    </p:spTree>
    <p:extLst>
      <p:ext uri="{BB962C8B-B14F-4D97-AF65-F5344CB8AC3E}">
        <p14:creationId xmlns:p14="http://schemas.microsoft.com/office/powerpoint/2010/main" val="3946321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Disposals</a:t>
            </a:r>
            <a:endParaRPr lang="en-US" dirty="0"/>
          </a:p>
        </p:txBody>
      </p:sp>
      <p:sp>
        <p:nvSpPr>
          <p:cNvPr id="32770" name="Content Placeholder 2"/>
          <p:cNvSpPr>
            <a:spLocks noGrp="1"/>
          </p:cNvSpPr>
          <p:nvPr>
            <p:ph idx="1"/>
          </p:nvPr>
        </p:nvSpPr>
        <p:spPr/>
        <p:txBody>
          <a:bodyPr/>
          <a:lstStyle/>
          <a:p>
            <a:r>
              <a:rPr lang="en-US" dirty="0" smtClean="0"/>
              <a:t>Used Tire Disposal</a:t>
            </a:r>
          </a:p>
          <a:p>
            <a:pPr lvl="1"/>
            <a:r>
              <a:rPr lang="en-US" dirty="0" smtClean="0"/>
              <a:t>Reuse</a:t>
            </a:r>
          </a:p>
          <a:p>
            <a:pPr lvl="1"/>
            <a:r>
              <a:rPr lang="en-US" dirty="0" smtClean="0"/>
              <a:t>Retraded</a:t>
            </a:r>
          </a:p>
          <a:p>
            <a:pPr lvl="1"/>
            <a:r>
              <a:rPr lang="en-US" dirty="0" smtClean="0"/>
              <a:t>Recycled</a:t>
            </a:r>
          </a:p>
          <a:p>
            <a:pPr lvl="1"/>
            <a:r>
              <a:rPr lang="en-US" dirty="0" smtClean="0"/>
              <a:t>Landfill</a:t>
            </a:r>
          </a:p>
          <a:p>
            <a:pPr lvl="1"/>
            <a:r>
              <a:rPr lang="en-US" dirty="0" smtClean="0"/>
              <a:t>Burned</a:t>
            </a:r>
          </a:p>
          <a:p>
            <a:r>
              <a:rPr lang="en-US" dirty="0" smtClean="0"/>
              <a:t>Air-conditioning Refrigerant Oil Disposal</a:t>
            </a:r>
          </a:p>
          <a:p>
            <a:pPr lvl="1"/>
            <a:r>
              <a:rPr lang="en-US" dirty="0" smtClean="0"/>
              <a:t>Waste Chart</a:t>
            </a:r>
            <a:endParaRPr lang="en-US" dirty="0"/>
          </a:p>
        </p:txBody>
      </p:sp>
    </p:spTree>
    <p:extLst>
      <p:ext uri="{BB962C8B-B14F-4D97-AF65-F5344CB8AC3E}">
        <p14:creationId xmlns:p14="http://schemas.microsoft.com/office/powerpoint/2010/main" val="255137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Figure 2–10 Air-conditioning refrigerant oil must be kept separated from other oils because it contains traces of refrigerant and must be treated as hazardous waste.</a:t>
            </a:r>
            <a:endParaRPr lang="en-US" sz="2000" dirty="0"/>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47800"/>
            <a:ext cx="5434906" cy="488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spTree>
    <p:extLst>
      <p:ext uri="{BB962C8B-B14F-4D97-AF65-F5344CB8AC3E}">
        <p14:creationId xmlns:p14="http://schemas.microsoft.com/office/powerpoint/2010/main" val="870713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(1 of 2)</a:t>
            </a:r>
            <a:endParaRPr lang="en-US" dirty="0"/>
          </a:p>
        </p:txBody>
      </p:sp>
      <p:sp>
        <p:nvSpPr>
          <p:cNvPr id="3" name="Content Placeholder 2"/>
          <p:cNvSpPr>
            <a:spLocks noGrp="1"/>
          </p:cNvSpPr>
          <p:nvPr>
            <p:ph idx="1"/>
          </p:nvPr>
        </p:nvSpPr>
        <p:spPr/>
        <p:txBody>
          <a:bodyPr/>
          <a:lstStyle/>
          <a:p>
            <a:r>
              <a:rPr lang="en-US" dirty="0" smtClean="0"/>
              <a:t>Hazardous materials include common automotive chemicals, liquids, and lubricants, especially those whose ingredients contain chlor or fluor in their name.</a:t>
            </a:r>
          </a:p>
          <a:p>
            <a:r>
              <a:rPr lang="en-US" dirty="0" smtClean="0"/>
              <a:t>Right-to-know laws require that all workers have access to material safety data sheets</a:t>
            </a:r>
            <a:r>
              <a:rPr lang="en-US" dirty="0" smtClean="0"/>
              <a:t>.</a:t>
            </a:r>
          </a:p>
          <a:p>
            <a:r>
              <a:rPr lang="en-US" dirty="0"/>
              <a:t>Asbestos fibers should be avoided and removed according to current laws and regulations</a:t>
            </a:r>
            <a:r>
              <a:rPr lang="en-US" dirty="0" smtClean="0"/>
              <a:t>.</a:t>
            </a:r>
            <a:endParaRPr lang="en-US" dirty="0"/>
          </a:p>
        </p:txBody>
      </p:sp>
    </p:spTree>
    <p:extLst>
      <p:ext uri="{BB962C8B-B14F-4D97-AF65-F5344CB8AC3E}">
        <p14:creationId xmlns:p14="http://schemas.microsoft.com/office/powerpoint/2010/main" val="2254745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Summary (2 of 2)</a:t>
            </a:r>
            <a:endParaRPr lang="en-US" dirty="0"/>
          </a:p>
        </p:txBody>
      </p:sp>
      <p:sp>
        <p:nvSpPr>
          <p:cNvPr id="3" name="Content Placeholder 2"/>
          <p:cNvSpPr>
            <a:spLocks noGrp="1"/>
          </p:cNvSpPr>
          <p:nvPr>
            <p:ph idx="1"/>
          </p:nvPr>
        </p:nvSpPr>
        <p:spPr/>
        <p:txBody>
          <a:bodyPr/>
          <a:lstStyle/>
          <a:p>
            <a:r>
              <a:rPr lang="en-US" dirty="0" smtClean="0"/>
              <a:t>Used </a:t>
            </a:r>
            <a:r>
              <a:rPr lang="en-US" dirty="0" smtClean="0"/>
              <a:t>engine oil contains metals worn from parts and should be handled and disposed of properly.</a:t>
            </a:r>
          </a:p>
          <a:p>
            <a:r>
              <a:rPr lang="en-US" dirty="0" smtClean="0"/>
              <a:t>Solvents represent a serious health risk and should be avoided as much as possible</a:t>
            </a:r>
            <a:r>
              <a:rPr lang="en-US" dirty="0" smtClean="0"/>
              <a:t>.</a:t>
            </a:r>
          </a:p>
          <a:p>
            <a:r>
              <a:rPr lang="en-US" dirty="0"/>
              <a:t>Coolant should be disposed of properly or recycled.</a:t>
            </a:r>
          </a:p>
          <a:p>
            <a:r>
              <a:rPr lang="en-US" dirty="0"/>
              <a:t>Batteries are considered to be hazardous waste and should be discarded to a recycling facility</a:t>
            </a:r>
            <a:r>
              <a:rPr lang="en-US" dirty="0" smtClean="0"/>
              <a:t>.</a:t>
            </a:r>
            <a:endParaRPr lang="en-US" dirty="0"/>
          </a:p>
        </p:txBody>
      </p:sp>
    </p:spTree>
    <p:extLst>
      <p:ext uri="{BB962C8B-B14F-4D97-AF65-F5344CB8AC3E}">
        <p14:creationId xmlns:p14="http://schemas.microsoft.com/office/powerpoint/2010/main" val="3376880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 (2 of 2)</a:t>
            </a:r>
            <a:endParaRPr lang="en-US" dirty="0"/>
          </a:p>
        </p:txBody>
      </p:sp>
      <p:sp>
        <p:nvSpPr>
          <p:cNvPr id="3" name="Content Placeholder 2"/>
          <p:cNvSpPr>
            <a:spLocks noGrp="1"/>
          </p:cNvSpPr>
          <p:nvPr>
            <p:ph idx="1"/>
          </p:nvPr>
        </p:nvSpPr>
        <p:spPr/>
        <p:txBody>
          <a:bodyPr/>
          <a:lstStyle/>
          <a:p>
            <a:pPr marL="0" indent="0">
              <a:buNone/>
            </a:pPr>
            <a:r>
              <a:rPr lang="en-US" b="1" dirty="0" smtClean="0">
                <a:solidFill>
                  <a:srgbClr val="005A70"/>
                </a:solidFill>
              </a:rPr>
              <a:t>1.3 </a:t>
            </a:r>
            <a:r>
              <a:rPr lang="en-US" dirty="0" smtClean="0"/>
              <a:t>Explain the term material safety data sheets (MSDS).</a:t>
            </a:r>
          </a:p>
          <a:p>
            <a:pPr marL="0" indent="0">
              <a:buNone/>
            </a:pPr>
            <a:r>
              <a:rPr lang="en-US" b="1" dirty="0" smtClean="0">
                <a:solidFill>
                  <a:srgbClr val="005A70"/>
                </a:solidFill>
              </a:rPr>
              <a:t>1.4 </a:t>
            </a:r>
            <a:r>
              <a:rPr lang="en-US" dirty="0" smtClean="0"/>
              <a:t>Define the steps required to safely handle and store automotive chemicals and waste.</a:t>
            </a:r>
          </a:p>
        </p:txBody>
      </p:sp>
    </p:spTree>
    <p:extLst>
      <p:ext uri="{BB962C8B-B14F-4D97-AF65-F5344CB8AC3E}">
        <p14:creationId xmlns:p14="http://schemas.microsoft.com/office/powerpoint/2010/main" val="2946633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Hazardous Waste</a:t>
            </a:r>
            <a:endParaRPr lang="en-US" dirty="0"/>
          </a:p>
        </p:txBody>
      </p:sp>
      <p:sp>
        <p:nvSpPr>
          <p:cNvPr id="3" name="Content Placeholder 2"/>
          <p:cNvSpPr>
            <a:spLocks noGrp="1"/>
          </p:cNvSpPr>
          <p:nvPr>
            <p:ph idx="1"/>
          </p:nvPr>
        </p:nvSpPr>
        <p:spPr/>
        <p:txBody>
          <a:bodyPr/>
          <a:lstStyle/>
          <a:p>
            <a:r>
              <a:rPr lang="en-US" dirty="0" smtClean="0"/>
              <a:t>When handling hazardous waste material, one must always wear the proper protective clothing and equipment detailed in the right-to-know laws.</a:t>
            </a:r>
            <a:endParaRPr lang="en-US" dirty="0"/>
          </a:p>
        </p:txBody>
      </p:sp>
    </p:spTree>
    <p:extLst>
      <p:ext uri="{BB962C8B-B14F-4D97-AF65-F5344CB8AC3E}">
        <p14:creationId xmlns:p14="http://schemas.microsoft.com/office/powerpoint/2010/main" val="2388608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Federal and State </a:t>
            </a:r>
            <a:r>
              <a:rPr lang="en-US" dirty="0" smtClean="0"/>
              <a:t>Laws (1 of 3)</a:t>
            </a:r>
            <a:endParaRPr lang="en-US" dirty="0"/>
          </a:p>
        </p:txBody>
      </p:sp>
      <p:sp>
        <p:nvSpPr>
          <p:cNvPr id="13314" name="Content Placeholder 2"/>
          <p:cNvSpPr>
            <a:spLocks noGrp="1"/>
          </p:cNvSpPr>
          <p:nvPr>
            <p:ph idx="1"/>
          </p:nvPr>
        </p:nvSpPr>
        <p:spPr/>
        <p:txBody>
          <a:bodyPr/>
          <a:lstStyle/>
          <a:p>
            <a:r>
              <a:rPr lang="en-US" dirty="0" smtClean="0"/>
              <a:t>Occupational Safety And Health Act</a:t>
            </a:r>
          </a:p>
          <a:p>
            <a:pPr lvl="1"/>
            <a:r>
              <a:rPr lang="en-US" dirty="0" smtClean="0"/>
              <a:t>This legislation was designed to assist and encourage the citizens of the United States in their efforts to ensure the following:</a:t>
            </a:r>
          </a:p>
          <a:p>
            <a:pPr lvl="2"/>
            <a:r>
              <a:rPr lang="en-US" dirty="0" smtClean="0"/>
              <a:t>Safe and healthful working conditions, by providing research, information, education &amp; training in the field of occupational safety and </a:t>
            </a:r>
            <a:r>
              <a:rPr lang="en-US" dirty="0" smtClean="0"/>
              <a:t>health</a:t>
            </a:r>
          </a:p>
          <a:p>
            <a:pPr lvl="2"/>
            <a:r>
              <a:rPr lang="en-US" dirty="0"/>
              <a:t>Safe and healthful working conditions for working men and women, by authorizing enforcement of the standards developed under the </a:t>
            </a:r>
            <a:r>
              <a:rPr lang="en-US" dirty="0" smtClean="0"/>
              <a:t>act</a:t>
            </a:r>
            <a:endParaRPr lang="en-US" dirty="0"/>
          </a:p>
        </p:txBody>
      </p:sp>
    </p:spTree>
    <p:extLst>
      <p:ext uri="{BB962C8B-B14F-4D97-AF65-F5344CB8AC3E}">
        <p14:creationId xmlns:p14="http://schemas.microsoft.com/office/powerpoint/2010/main" val="389907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Federal and State </a:t>
            </a:r>
            <a:r>
              <a:rPr lang="en-US" dirty="0" smtClean="0"/>
              <a:t>Laws (2 of 3)</a:t>
            </a:r>
            <a:endParaRPr lang="en-US" dirty="0"/>
          </a:p>
        </p:txBody>
      </p:sp>
      <p:sp>
        <p:nvSpPr>
          <p:cNvPr id="15362" name="Content Placeholder 2"/>
          <p:cNvSpPr>
            <a:spLocks noGrp="1"/>
          </p:cNvSpPr>
          <p:nvPr>
            <p:ph idx="1"/>
          </p:nvPr>
        </p:nvSpPr>
        <p:spPr/>
        <p:txBody>
          <a:bodyPr/>
          <a:lstStyle/>
          <a:p>
            <a:r>
              <a:rPr lang="en-US" dirty="0" smtClean="0"/>
              <a:t>EPA</a:t>
            </a:r>
          </a:p>
          <a:p>
            <a:pPr lvl="1"/>
            <a:r>
              <a:rPr lang="en-US" dirty="0" smtClean="0"/>
              <a:t>Reactive</a:t>
            </a:r>
          </a:p>
          <a:p>
            <a:pPr lvl="1"/>
            <a:r>
              <a:rPr lang="en-US" dirty="0" smtClean="0"/>
              <a:t>Corrosive</a:t>
            </a:r>
          </a:p>
          <a:p>
            <a:pPr lvl="1"/>
            <a:r>
              <a:rPr lang="en-US" dirty="0" smtClean="0"/>
              <a:t>Toxic</a:t>
            </a:r>
          </a:p>
          <a:p>
            <a:pPr lvl="1"/>
            <a:r>
              <a:rPr lang="en-US" dirty="0" smtClean="0"/>
              <a:t>Ignitable</a:t>
            </a:r>
          </a:p>
          <a:p>
            <a:pPr lvl="1"/>
            <a:r>
              <a:rPr lang="en-US" dirty="0" smtClean="0"/>
              <a:t>Radioactive </a:t>
            </a:r>
            <a:endParaRPr lang="en-US" dirty="0"/>
          </a:p>
        </p:txBody>
      </p:sp>
    </p:spTree>
    <p:extLst>
      <p:ext uri="{BB962C8B-B14F-4D97-AF65-F5344CB8AC3E}">
        <p14:creationId xmlns:p14="http://schemas.microsoft.com/office/powerpoint/2010/main" val="3946825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Federal and State </a:t>
            </a:r>
            <a:r>
              <a:rPr lang="en-US" dirty="0" smtClean="0"/>
              <a:t>Laws (3 of 3)</a:t>
            </a:r>
            <a:endParaRPr lang="en-US" dirty="0"/>
          </a:p>
        </p:txBody>
      </p:sp>
      <p:sp>
        <p:nvSpPr>
          <p:cNvPr id="16386" name="Content Placeholder 2"/>
          <p:cNvSpPr>
            <a:spLocks noGrp="1"/>
          </p:cNvSpPr>
          <p:nvPr>
            <p:ph idx="1"/>
          </p:nvPr>
        </p:nvSpPr>
        <p:spPr/>
        <p:txBody>
          <a:bodyPr/>
          <a:lstStyle/>
          <a:p>
            <a:r>
              <a:rPr lang="en-US" dirty="0" smtClean="0"/>
              <a:t>Right-to-know Laws</a:t>
            </a:r>
          </a:p>
          <a:p>
            <a:r>
              <a:rPr lang="en-US" dirty="0" smtClean="0"/>
              <a:t>Resource Conservation And Recovery Act</a:t>
            </a:r>
          </a:p>
          <a:p>
            <a:r>
              <a:rPr lang="en-US" dirty="0" smtClean="0"/>
              <a:t>Lockout/Tagout</a:t>
            </a:r>
          </a:p>
          <a:p>
            <a:r>
              <a:rPr lang="en-US" dirty="0" smtClean="0"/>
              <a:t>Clean Air Act</a:t>
            </a:r>
            <a:endParaRPr lang="en-US" dirty="0"/>
          </a:p>
        </p:txBody>
      </p:sp>
    </p:spTree>
    <p:extLst>
      <p:ext uri="{BB962C8B-B14F-4D97-AF65-F5344CB8AC3E}">
        <p14:creationId xmlns:p14="http://schemas.microsoft.com/office/powerpoint/2010/main" val="3747569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000" dirty="0" smtClean="0"/>
              <a:t>Figure 2–1 Safety data sheets (SDS), formerly known as material safety data sheets (MSDS) should be readily available for use by anyone in the area who may come into contact with hazardous materials.</a:t>
            </a:r>
            <a:endParaRPr lang="en-US" sz="2000" dirty="0"/>
          </a:p>
        </p:txBody>
      </p:sp>
      <p:pic>
        <p:nvPicPr>
          <p:cNvPr id="2" name="Picture 1"/>
          <p:cNvPicPr>
            <a:picLocks noChangeAspect="1"/>
          </p:cNvPicPr>
          <p:nvPr/>
        </p:nvPicPr>
        <p:blipFill>
          <a:blip r:embed="rId2"/>
          <a:stretch>
            <a:fillRect/>
          </a:stretch>
        </p:blipFill>
        <p:spPr>
          <a:xfrm>
            <a:off x="2286000" y="1524000"/>
            <a:ext cx="4572000" cy="4729479"/>
          </a:xfrm>
          <a:prstGeom prst="rect">
            <a:avLst/>
          </a:prstGeom>
        </p:spPr>
      </p:pic>
    </p:spTree>
    <p:extLst>
      <p:ext uri="{BB962C8B-B14F-4D97-AF65-F5344CB8AC3E}">
        <p14:creationId xmlns:p14="http://schemas.microsoft.com/office/powerpoint/2010/main" val="6808836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Asbestos Hazards</a:t>
            </a:r>
            <a:endParaRPr lang="en-US" dirty="0"/>
          </a:p>
        </p:txBody>
      </p:sp>
      <p:sp>
        <p:nvSpPr>
          <p:cNvPr id="3" name="Content Placeholder 2"/>
          <p:cNvSpPr>
            <a:spLocks noGrp="1"/>
          </p:cNvSpPr>
          <p:nvPr>
            <p:ph idx="1"/>
          </p:nvPr>
        </p:nvSpPr>
        <p:spPr/>
        <p:txBody>
          <a:bodyPr/>
          <a:lstStyle/>
          <a:p>
            <a:r>
              <a:rPr lang="en-US" dirty="0" smtClean="0"/>
              <a:t>Asbestos OSHA Standards</a:t>
            </a:r>
          </a:p>
          <a:p>
            <a:pPr lvl="1"/>
            <a:r>
              <a:rPr lang="en-US" dirty="0" smtClean="0"/>
              <a:t>Less than .2 fibers per cub centimeter</a:t>
            </a:r>
          </a:p>
          <a:p>
            <a:r>
              <a:rPr lang="en-US" dirty="0" smtClean="0"/>
              <a:t>Asbestos EPA Regulations</a:t>
            </a:r>
          </a:p>
          <a:p>
            <a:pPr lvl="1"/>
            <a:r>
              <a:rPr lang="en-US" dirty="0" smtClean="0"/>
              <a:t>Only when asbestos becomes airborne is it considered to be hazardous</a:t>
            </a:r>
          </a:p>
          <a:p>
            <a:r>
              <a:rPr lang="en-US" dirty="0" smtClean="0"/>
              <a:t>Asbestos Handling Guidelines</a:t>
            </a:r>
          </a:p>
          <a:p>
            <a:pPr lvl="1"/>
            <a:r>
              <a:rPr lang="en-US" dirty="0" smtClean="0"/>
              <a:t>HEPA vacuum</a:t>
            </a:r>
          </a:p>
          <a:p>
            <a:pPr lvl="1"/>
            <a:r>
              <a:rPr lang="en-US" dirty="0" smtClean="0"/>
              <a:t>Solvent spray</a:t>
            </a:r>
          </a:p>
          <a:p>
            <a:pPr lvl="1"/>
            <a:r>
              <a:rPr lang="en-US" dirty="0" smtClean="0"/>
              <a:t>Disposal of brake dust and brake shoes</a:t>
            </a:r>
          </a:p>
        </p:txBody>
      </p:sp>
    </p:spTree>
    <p:extLst>
      <p:ext uri="{BB962C8B-B14F-4D97-AF65-F5344CB8AC3E}">
        <p14:creationId xmlns:p14="http://schemas.microsoft.com/office/powerpoint/2010/main" val="1553104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3996</TotalTime>
  <Words>1073</Words>
  <Application>Microsoft Macintosh PowerPoint</Application>
  <PresentationFormat>On-screen Show (4:3)</PresentationFormat>
  <Paragraphs>102</Paragraphs>
  <Slides>28</Slides>
  <Notes>1</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508 Lecture</vt:lpstr>
      <vt:lpstr>Manual Drivetrains and Axles</vt:lpstr>
      <vt:lpstr>Learning Objectives (1 of 2)</vt:lpstr>
      <vt:lpstr>Learning Objectives (2 of 2)</vt:lpstr>
      <vt:lpstr>Hazardous Waste</vt:lpstr>
      <vt:lpstr>Federal and State Laws (1 of 3)</vt:lpstr>
      <vt:lpstr>Federal and State Laws (2 of 3)</vt:lpstr>
      <vt:lpstr>Federal and State Laws (3 of 3)</vt:lpstr>
      <vt:lpstr>Figure 2–1 Safety data sheets (SDS), formerly known as material safety data sheets (MSDS) should be readily available for use by anyone in the area who may come into contact with hazardous materials.</vt:lpstr>
      <vt:lpstr>Asbestos Hazards</vt:lpstr>
      <vt:lpstr>FIGURE 2–3 All brakes should be moistened with water or solvent to help prevent brake dust from becoming airborne.</vt:lpstr>
      <vt:lpstr>Used Brake Fluid (1 of 2)</vt:lpstr>
      <vt:lpstr>Used Brake Fluid (2 of 2)</vt:lpstr>
      <vt:lpstr>Used Oil</vt:lpstr>
      <vt:lpstr>Figure 2–4 A typical aboveground oil storage tank.</vt:lpstr>
      <vt:lpstr>Figure 2–5 Washing hands and removing jewelry are two important safety habits all service technicians should practice.</vt:lpstr>
      <vt:lpstr>Solvents (1 of 2)</vt:lpstr>
      <vt:lpstr>Solvents (2 of 2)</vt:lpstr>
      <vt:lpstr>Figure 2–6 Typical fireproof flammable storage cabinet.</vt:lpstr>
      <vt:lpstr>Coolant Disposal</vt:lpstr>
      <vt:lpstr>Figure 2–8 Used antifreeze coolant should be kept separate and stored  in a leak-proof container until it can be recycled or disposed of according to federal, state, and local laws. Note that the storage barrel is placed inside another container to catch any coolant that  may spill out of  the inside barrel.</vt:lpstr>
      <vt:lpstr>Lead-acid Battery Waste</vt:lpstr>
      <vt:lpstr>Fuel Safety and Storage</vt:lpstr>
      <vt:lpstr>FIGURE 2–9 This red gasoline container holds about 30 gallons of gasoline and is used to fill vehicles used for training.</vt:lpstr>
      <vt:lpstr>Airbag Handling</vt:lpstr>
      <vt:lpstr>Other Disposals</vt:lpstr>
      <vt:lpstr>Figure 2–10 Air-conditioning refrigerant oil must be kept separated from other oils because it contains traces of refrigerant and must be treated as hazardous waste.</vt:lpstr>
      <vt:lpstr>Summary (1 of 2)</vt:lpstr>
      <vt:lpstr>Summary (2 of 2)</vt:lpstr>
    </vt:vector>
  </TitlesOfParts>
  <Manager/>
  <Company>echosvoice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 Compliant Lecture PowerPoint</dc:title>
  <dc:subject>Introduction to Psychology</dc:subject>
  <dc:creator>Echo Swinford</dc:creator>
  <cp:keywords/>
  <dc:description/>
  <cp:lastModifiedBy>Melissa O'Connor</cp:lastModifiedBy>
  <cp:revision>150</cp:revision>
  <dcterms:created xsi:type="dcterms:W3CDTF">2014-07-14T20:04:21Z</dcterms:created>
  <dcterms:modified xsi:type="dcterms:W3CDTF">2016-12-23T18:51:13Z</dcterms:modified>
  <cp:category/>
</cp:coreProperties>
</file>