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318" r:id="rId2"/>
    <p:sldId id="321" r:id="rId3"/>
    <p:sldId id="322" r:id="rId4"/>
    <p:sldId id="349" r:id="rId5"/>
    <p:sldId id="362" r:id="rId6"/>
    <p:sldId id="350" r:id="rId7"/>
    <p:sldId id="363" r:id="rId8"/>
    <p:sldId id="351" r:id="rId9"/>
    <p:sldId id="352" r:id="rId10"/>
    <p:sldId id="353" r:id="rId11"/>
    <p:sldId id="358" r:id="rId12"/>
    <p:sldId id="359" r:id="rId13"/>
    <p:sldId id="360" r:id="rId14"/>
    <p:sldId id="354" r:id="rId15"/>
    <p:sldId id="361" r:id="rId16"/>
    <p:sldId id="355" r:id="rId17"/>
    <p:sldId id="344" r:id="rId18"/>
    <p:sldId id="341" r:id="rId19"/>
    <p:sldId id="343" r:id="rId20"/>
    <p:sldId id="342" r:id="rId21"/>
    <p:sldId id="356" r:id="rId22"/>
    <p:sldId id="345" r:id="rId23"/>
    <p:sldId id="346" r:id="rId24"/>
    <p:sldId id="347" r:id="rId25"/>
    <p:sldId id="348" r:id="rId26"/>
    <p:sldId id="323" r:id="rId27"/>
    <p:sldId id="357" r:id="rId28"/>
    <p:sldId id="324" r:id="rId29"/>
    <p:sldId id="338" r:id="rId30"/>
    <p:sldId id="339" r:id="rId31"/>
    <p:sldId id="340"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5" autoAdjust="0"/>
    <p:restoredTop sz="94188" autoAdjust="0"/>
  </p:normalViewPr>
  <p:slideViewPr>
    <p:cSldViewPr>
      <p:cViewPr varScale="1">
        <p:scale>
          <a:sx n="67" d="100"/>
          <a:sy n="67" d="100"/>
        </p:scale>
        <p:origin x="-104" y="-752"/>
      </p:cViewPr>
      <p:guideLst>
        <p:guide orient="horz" pos="2160"/>
        <p:guide pos="2880"/>
      </p:guideLst>
    </p:cSldViewPr>
  </p:slideViewPr>
  <p:outlineViewPr>
    <p:cViewPr>
      <p:scale>
        <a:sx n="33" d="100"/>
        <a:sy n="33" d="100"/>
      </p:scale>
      <p:origin x="0" y="44952"/>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12/26/16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12/26/16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a:t>
            </a:fld>
            <a:endParaRPr lang="en-US" dirty="0"/>
          </a:p>
        </p:txBody>
      </p:sp>
    </p:spTree>
    <p:extLst>
      <p:ext uri="{BB962C8B-B14F-4D97-AF65-F5344CB8AC3E}">
        <p14:creationId xmlns:p14="http://schemas.microsoft.com/office/powerpoint/2010/main" val="2387276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 Id="rId3"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12/26/16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12/26/16</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12/26/16</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2014, 2012</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12/26/16</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12/26/16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12/26/16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12/26/16</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12/26/16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12/26/16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12/26/16</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12/26/16</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2014, 2012</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Manual Drivetrains and Axles</a:t>
            </a:r>
            <a:endParaRPr lang="en-US" dirty="0"/>
          </a:p>
        </p:txBody>
      </p:sp>
      <p:sp>
        <p:nvSpPr>
          <p:cNvPr id="3" name="Text Placeholder 2"/>
          <p:cNvSpPr>
            <a:spLocks noGrp="1"/>
          </p:cNvSpPr>
          <p:nvPr>
            <p:ph type="body" sz="quarter" idx="13"/>
          </p:nvPr>
        </p:nvSpPr>
        <p:spPr/>
        <p:txBody>
          <a:bodyPr/>
          <a:lstStyle/>
          <a:p>
            <a:r>
              <a:rPr lang="en-US" sz="2000" b="1" dirty="0" smtClean="0"/>
              <a:t>8</a:t>
            </a:r>
            <a:r>
              <a:rPr lang="en-US" sz="2000" b="1" baseline="30000" dirty="0" smtClean="0"/>
              <a:t>th</a:t>
            </a:r>
            <a:r>
              <a:rPr lang="en-US" sz="2000" b="1" dirty="0" smtClean="0"/>
              <a:t> Edition</a:t>
            </a:r>
            <a:endParaRPr lang="en-US" sz="2000" b="1" dirty="0"/>
          </a:p>
        </p:txBody>
      </p:sp>
      <p:sp>
        <p:nvSpPr>
          <p:cNvPr id="4" name="Text Placeholder 3"/>
          <p:cNvSpPr>
            <a:spLocks noGrp="1"/>
          </p:cNvSpPr>
          <p:nvPr>
            <p:ph type="body" sz="quarter" idx="14"/>
          </p:nvPr>
        </p:nvSpPr>
        <p:spPr/>
        <p:txBody>
          <a:bodyPr/>
          <a:lstStyle/>
          <a:p>
            <a:r>
              <a:rPr lang="en-US" dirty="0" smtClean="0"/>
              <a:t>Chapter 17</a:t>
            </a:r>
            <a:endParaRPr lang="en-US" dirty="0"/>
          </a:p>
        </p:txBody>
      </p:sp>
      <p:sp>
        <p:nvSpPr>
          <p:cNvPr id="5" name="Text Placeholder 4"/>
          <p:cNvSpPr>
            <a:spLocks noGrp="1"/>
          </p:cNvSpPr>
          <p:nvPr>
            <p:ph type="body" sz="quarter" idx="15"/>
          </p:nvPr>
        </p:nvSpPr>
        <p:spPr/>
        <p:txBody>
          <a:bodyPr/>
          <a:lstStyle/>
          <a:p>
            <a:r>
              <a:rPr lang="en-US" dirty="0" smtClean="0"/>
              <a:t>Vibration and Noise Diagnosis and Correction</a:t>
            </a:r>
            <a:endParaRPr lang="en-US" dirty="0"/>
          </a:p>
        </p:txBody>
      </p:sp>
      <p:pic>
        <p:nvPicPr>
          <p:cNvPr id="7" name="Picture 6" descr="013462836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600200"/>
            <a:ext cx="3581400" cy="4570016"/>
          </a:xfrm>
          <a:prstGeom prst="rect">
            <a:avLst/>
          </a:prstGeom>
        </p:spPr>
      </p:pic>
    </p:spTree>
    <p:extLst>
      <p:ext uri="{BB962C8B-B14F-4D97-AF65-F5344CB8AC3E}">
        <p14:creationId xmlns:p14="http://schemas.microsoft.com/office/powerpoint/2010/main" val="3853861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Vibration Speed Ranges</a:t>
            </a:r>
            <a:endParaRPr lang="en-US" dirty="0"/>
          </a:p>
        </p:txBody>
      </p:sp>
      <p:sp>
        <p:nvSpPr>
          <p:cNvPr id="3" name="Content Placeholder 2"/>
          <p:cNvSpPr>
            <a:spLocks noGrp="1"/>
          </p:cNvSpPr>
          <p:nvPr>
            <p:ph idx="1"/>
          </p:nvPr>
        </p:nvSpPr>
        <p:spPr/>
        <p:txBody>
          <a:bodyPr/>
          <a:lstStyle/>
          <a:p>
            <a:r>
              <a:rPr lang="en-US" dirty="0"/>
              <a:t>The number of times a </a:t>
            </a:r>
            <a:r>
              <a:rPr lang="en-US" dirty="0" smtClean="0"/>
              <a:t>complete motion </a:t>
            </a:r>
            <a:r>
              <a:rPr lang="en-US" dirty="0"/>
              <a:t>cycle takes place during a period of one second </a:t>
            </a:r>
            <a:r>
              <a:rPr lang="en-US" dirty="0" smtClean="0"/>
              <a:t>is called </a:t>
            </a:r>
            <a:r>
              <a:rPr lang="en-US" dirty="0"/>
              <a:t>frequency and is measured in hertz (Hz</a:t>
            </a:r>
            <a:r>
              <a:rPr lang="en-US" dirty="0" smtClean="0"/>
              <a:t>).</a:t>
            </a:r>
          </a:p>
          <a:p>
            <a:r>
              <a:rPr lang="en-US" dirty="0"/>
              <a:t>Vibration order is the number </a:t>
            </a:r>
            <a:r>
              <a:rPr lang="en-US" dirty="0" smtClean="0"/>
              <a:t>of vibrations </a:t>
            </a:r>
            <a:r>
              <a:rPr lang="en-US" dirty="0"/>
              <a:t>created in one revolution of a component</a:t>
            </a:r>
            <a:r>
              <a:rPr lang="en-US" dirty="0" smtClean="0"/>
              <a:t>.</a:t>
            </a:r>
          </a:p>
          <a:p>
            <a:r>
              <a:rPr lang="en-US" dirty="0" smtClean="0"/>
              <a:t>Tire and wheel vibrations</a:t>
            </a:r>
          </a:p>
          <a:p>
            <a:pPr lvl="1"/>
            <a:r>
              <a:rPr lang="en-US" dirty="0" smtClean="0"/>
              <a:t>What are the steps used to determine the rolling circumference?</a:t>
            </a:r>
          </a:p>
          <a:p>
            <a:pPr lvl="1"/>
            <a:r>
              <a:rPr lang="en-US" dirty="0"/>
              <a:t>Low (5-20 Hz), Medium (20-50 Hz), and High (50-100 Hz</a:t>
            </a:r>
            <a:r>
              <a:rPr lang="en-US" dirty="0" smtClean="0"/>
              <a:t>)</a:t>
            </a:r>
            <a:endParaRPr lang="en-US" dirty="0"/>
          </a:p>
        </p:txBody>
      </p:sp>
    </p:spTree>
    <p:extLst>
      <p:ext uri="{BB962C8B-B14F-4D97-AF65-F5344CB8AC3E}">
        <p14:creationId xmlns:p14="http://schemas.microsoft.com/office/powerpoint/2010/main" val="4290258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smtClean="0"/>
              <a:t>Figure 17–5 Hertz means cycles per second. If six cycles occur in one second, then the frequency is 6 Hz. The amplitude refers to the total movement of the vibrating component.</a:t>
            </a:r>
            <a:endParaRPr lang="en-US" sz="2000" dirty="0"/>
          </a:p>
        </p:txBody>
      </p:sp>
      <p:pic>
        <p:nvPicPr>
          <p:cNvPr id="21507" name="Picture 1" descr="M17_HALD5046_07_SE_C17.pdf"/>
          <p:cNvPicPr>
            <a:picLocks noChangeAspect="1"/>
          </p:cNvPicPr>
          <p:nvPr/>
        </p:nvPicPr>
        <p:blipFill>
          <a:blip r:embed="rId2">
            <a:extLst>
              <a:ext uri="{28A0092B-C50C-407E-A947-70E740481C1C}">
                <a14:useLocalDpi xmlns:a14="http://schemas.microsoft.com/office/drawing/2010/main" val="0"/>
              </a:ext>
            </a:extLst>
          </a:blip>
          <a:srcRect l="19057" t="7219" r="16313" b="56065"/>
          <a:stretch>
            <a:fillRect/>
          </a:stretch>
        </p:blipFill>
        <p:spPr bwMode="auto">
          <a:xfrm>
            <a:off x="1143000" y="1371600"/>
            <a:ext cx="7239000" cy="513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0712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smtClean="0"/>
              <a:t>Figure 17–6 Every time the end of a clamped yardstick moves up and down, it is one cycle. The number of cycles divided by the time equals the frequency. If the yardstick moves up and down 10 times (10 cycles) in two seconds, the frequency </a:t>
            </a:r>
            <a:r>
              <a:rPr lang="de-DE" sz="2000" dirty="0" smtClean="0"/>
              <a:t>is 5 Hertz (10 ÷ 2 = 5)</a:t>
            </a:r>
            <a:endParaRPr lang="en-US" sz="2000" dirty="0"/>
          </a:p>
        </p:txBody>
      </p:sp>
      <p:pic>
        <p:nvPicPr>
          <p:cNvPr id="22531" name="Picture 1" descr="M17_HALD5046_07_SE_C17.pdf"/>
          <p:cNvPicPr>
            <a:picLocks noChangeAspect="1"/>
          </p:cNvPicPr>
          <p:nvPr/>
        </p:nvPicPr>
        <p:blipFill>
          <a:blip r:embed="rId2">
            <a:extLst>
              <a:ext uri="{28A0092B-C50C-407E-A947-70E740481C1C}">
                <a14:useLocalDpi xmlns:a14="http://schemas.microsoft.com/office/drawing/2010/main" val="0"/>
              </a:ext>
            </a:extLst>
          </a:blip>
          <a:srcRect l="13963" t="7532" r="52350" b="74049"/>
          <a:stretch>
            <a:fillRect/>
          </a:stretch>
        </p:blipFill>
        <p:spPr bwMode="auto">
          <a:xfrm>
            <a:off x="0" y="1143000"/>
            <a:ext cx="7637463"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893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smtClean="0"/>
              <a:t>Figure 17–7 Determining the rolling circumference of a tire.</a:t>
            </a:r>
            <a:endParaRPr lang="en-US" sz="2000" dirty="0"/>
          </a:p>
        </p:txBody>
      </p:sp>
      <p:pic>
        <p:nvPicPr>
          <p:cNvPr id="23555" name="Picture 1" descr="M17_HALD5046_07_SE_C17.pdf"/>
          <p:cNvPicPr>
            <a:picLocks noChangeAspect="1"/>
          </p:cNvPicPr>
          <p:nvPr/>
        </p:nvPicPr>
        <p:blipFill>
          <a:blip r:embed="rId2">
            <a:extLst>
              <a:ext uri="{28A0092B-C50C-407E-A947-70E740481C1C}">
                <a14:useLocalDpi xmlns:a14="http://schemas.microsoft.com/office/drawing/2010/main" val="0"/>
              </a:ext>
            </a:extLst>
          </a:blip>
          <a:srcRect l="24931" t="5963" r="26498" b="74347"/>
          <a:stretch>
            <a:fillRect/>
          </a:stretch>
        </p:blipFill>
        <p:spPr bwMode="auto">
          <a:xfrm>
            <a:off x="-19050" y="1143000"/>
            <a:ext cx="91440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5713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Frequency</a:t>
            </a:r>
            <a:endParaRPr lang="en-US" dirty="0"/>
          </a:p>
        </p:txBody>
      </p:sp>
      <p:sp>
        <p:nvSpPr>
          <p:cNvPr id="3" name="Content Placeholder 2"/>
          <p:cNvSpPr>
            <a:spLocks noGrp="1"/>
          </p:cNvSpPr>
          <p:nvPr>
            <p:ph idx="1"/>
          </p:nvPr>
        </p:nvSpPr>
        <p:spPr/>
        <p:txBody>
          <a:bodyPr/>
          <a:lstStyle/>
          <a:p>
            <a:r>
              <a:rPr lang="en-US" dirty="0" smtClean="0"/>
              <a:t>Measure </a:t>
            </a:r>
            <a:r>
              <a:rPr lang="en-US" dirty="0"/>
              <a:t>frequency with a reed </a:t>
            </a:r>
            <a:r>
              <a:rPr lang="en-US" dirty="0" smtClean="0"/>
              <a:t>tachometer.</a:t>
            </a:r>
          </a:p>
          <a:p>
            <a:r>
              <a:rPr lang="en-US" dirty="0" smtClean="0"/>
              <a:t>Correcting low-frequency vibrations</a:t>
            </a:r>
          </a:p>
          <a:p>
            <a:pPr lvl="1"/>
            <a:r>
              <a:rPr lang="en-US" dirty="0" smtClean="0"/>
              <a:t>What low-frequency vibration problems may be included?</a:t>
            </a:r>
          </a:p>
          <a:p>
            <a:r>
              <a:rPr lang="en-US" dirty="0" smtClean="0"/>
              <a:t>Correcting medium-frequency vibrations</a:t>
            </a:r>
          </a:p>
          <a:p>
            <a:pPr lvl="1"/>
            <a:r>
              <a:rPr lang="en-US" dirty="0"/>
              <a:t>What </a:t>
            </a:r>
            <a:r>
              <a:rPr lang="en-US" dirty="0" smtClean="0"/>
              <a:t>medium-</a:t>
            </a:r>
            <a:r>
              <a:rPr lang="en-US" dirty="0"/>
              <a:t>frequency vibration problems may be included?</a:t>
            </a:r>
          </a:p>
          <a:p>
            <a:r>
              <a:rPr lang="en-US" dirty="0"/>
              <a:t>Correcting </a:t>
            </a:r>
            <a:r>
              <a:rPr lang="en-US" dirty="0" smtClean="0"/>
              <a:t>high-</a:t>
            </a:r>
            <a:r>
              <a:rPr lang="en-US" dirty="0"/>
              <a:t>frequency vibrations</a:t>
            </a:r>
          </a:p>
          <a:p>
            <a:pPr lvl="1"/>
            <a:r>
              <a:rPr lang="en-US" dirty="0"/>
              <a:t>What </a:t>
            </a:r>
            <a:r>
              <a:rPr lang="en-US" dirty="0" smtClean="0"/>
              <a:t>high-</a:t>
            </a:r>
            <a:r>
              <a:rPr lang="en-US" dirty="0"/>
              <a:t>frequency vibration problems may be included</a:t>
            </a:r>
            <a:r>
              <a:rPr lang="en-US" dirty="0" smtClean="0"/>
              <a:t>?</a:t>
            </a:r>
            <a:endParaRPr lang="en-US" dirty="0"/>
          </a:p>
        </p:txBody>
      </p:sp>
    </p:spTree>
    <p:extLst>
      <p:ext uri="{BB962C8B-B14F-4D97-AF65-F5344CB8AC3E}">
        <p14:creationId xmlns:p14="http://schemas.microsoft.com/office/powerpoint/2010/main" val="677582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smtClean="0"/>
              <a:t>Figure 17–8 An electronic vibration analyzer</a:t>
            </a:r>
            <a:endParaRPr lang="en-US" sz="2000" dirty="0"/>
          </a:p>
        </p:txBody>
      </p:sp>
      <p:pic>
        <p:nvPicPr>
          <p:cNvPr id="2457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0"/>
            <a:ext cx="616585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5319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Correcting Driveline Angles</a:t>
            </a:r>
            <a:endParaRPr lang="en-US" dirty="0"/>
          </a:p>
        </p:txBody>
      </p:sp>
      <p:sp>
        <p:nvSpPr>
          <p:cNvPr id="3" name="Content Placeholder 2"/>
          <p:cNvSpPr>
            <a:spLocks noGrp="1"/>
          </p:cNvSpPr>
          <p:nvPr>
            <p:ph idx="1"/>
          </p:nvPr>
        </p:nvSpPr>
        <p:spPr/>
        <p:txBody>
          <a:bodyPr/>
          <a:lstStyle/>
          <a:p>
            <a:r>
              <a:rPr lang="en-US" dirty="0"/>
              <a:t>Incorrect driveline angles are usually caused by one or </a:t>
            </a:r>
            <a:r>
              <a:rPr lang="en-US" dirty="0" smtClean="0"/>
              <a:t>more of </a:t>
            </a:r>
            <a:r>
              <a:rPr lang="en-US" dirty="0"/>
              <a:t>the following:</a:t>
            </a:r>
          </a:p>
          <a:p>
            <a:pPr lvl="1"/>
            <a:r>
              <a:rPr lang="en-US" dirty="0"/>
              <a:t>1. Worn, damaged, or improperly installed U-joints.</a:t>
            </a:r>
          </a:p>
          <a:p>
            <a:pPr lvl="1"/>
            <a:r>
              <a:rPr lang="en-US" dirty="0"/>
              <a:t>2. Worn, collapsed, or defective engine or </a:t>
            </a:r>
            <a:r>
              <a:rPr lang="en-US" dirty="0" smtClean="0"/>
              <a:t>transmission mount</a:t>
            </a:r>
            <a:r>
              <a:rPr lang="en-US" dirty="0"/>
              <a:t>(s).</a:t>
            </a:r>
          </a:p>
          <a:p>
            <a:pPr lvl="1"/>
            <a:r>
              <a:rPr lang="en-US" dirty="0"/>
              <a:t>3. Incorrect vehicle ride height. (As weight is added to the </a:t>
            </a:r>
            <a:r>
              <a:rPr lang="en-US" dirty="0" smtClean="0"/>
              <a:t>rear of </a:t>
            </a:r>
            <a:r>
              <a:rPr lang="en-US" dirty="0"/>
              <a:t>a rear-wheel-drive vehicle, the front of the </a:t>
            </a:r>
            <a:r>
              <a:rPr lang="en-US" dirty="0" smtClean="0"/>
              <a:t>differential rises </a:t>
            </a:r>
            <a:r>
              <a:rPr lang="en-US" dirty="0"/>
              <a:t>and changes the working angle of the rear U-joint.)</a:t>
            </a:r>
          </a:p>
          <a:p>
            <a:pPr lvl="1"/>
            <a:r>
              <a:rPr lang="en-US" dirty="0"/>
              <a:t>4. Bent or distorted driveshaft.</a:t>
            </a:r>
            <a:endParaRPr lang="en-US" dirty="0"/>
          </a:p>
        </p:txBody>
      </p:sp>
    </p:spTree>
    <p:extLst>
      <p:ext uri="{BB962C8B-B14F-4D97-AF65-F5344CB8AC3E}">
        <p14:creationId xmlns:p14="http://schemas.microsoft.com/office/powerpoint/2010/main" val="3170832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Checking Driveshaft Runout</a:t>
            </a:r>
            <a:endParaRPr lang="en-US" dirty="0"/>
          </a:p>
        </p:txBody>
      </p:sp>
      <p:sp>
        <p:nvSpPr>
          <p:cNvPr id="3" name="Content Placeholder 2"/>
          <p:cNvSpPr>
            <a:spLocks noGrp="1"/>
          </p:cNvSpPr>
          <p:nvPr>
            <p:ph idx="1"/>
          </p:nvPr>
        </p:nvSpPr>
        <p:spPr/>
        <p:txBody>
          <a:bodyPr/>
          <a:lstStyle/>
          <a:p>
            <a:r>
              <a:rPr lang="en-US" dirty="0"/>
              <a:t>Check to see that the driveshaft is not bent by performing </a:t>
            </a:r>
            <a:r>
              <a:rPr lang="en-US" dirty="0" smtClean="0"/>
              <a:t>a driveshaft </a:t>
            </a:r>
            <a:r>
              <a:rPr lang="en-US" dirty="0"/>
              <a:t>runout test using a dial indicator. </a:t>
            </a:r>
            <a:endParaRPr lang="en-US" dirty="0" smtClean="0"/>
          </a:p>
          <a:p>
            <a:r>
              <a:rPr lang="en-US" dirty="0" smtClean="0"/>
              <a:t>Runout should be </a:t>
            </a:r>
            <a:r>
              <a:rPr lang="en-US" dirty="0"/>
              <a:t>measured at three places along the length of the driveshaft.</a:t>
            </a:r>
            <a:endParaRPr lang="en-US" dirty="0"/>
          </a:p>
        </p:txBody>
      </p:sp>
    </p:spTree>
    <p:extLst>
      <p:ext uri="{BB962C8B-B14F-4D97-AF65-F5344CB8AC3E}">
        <p14:creationId xmlns:p14="http://schemas.microsoft.com/office/powerpoint/2010/main" val="2657756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Driveshaft U-Joint </a:t>
            </a:r>
            <a:r>
              <a:rPr lang="en-US" dirty="0" smtClean="0"/>
              <a:t>Phasing</a:t>
            </a:r>
            <a:endParaRPr lang="en-US" dirty="0"/>
          </a:p>
        </p:txBody>
      </p:sp>
      <p:sp>
        <p:nvSpPr>
          <p:cNvPr id="3" name="Content Placeholder 2"/>
          <p:cNvSpPr>
            <a:spLocks noGrp="1"/>
          </p:cNvSpPr>
          <p:nvPr>
            <p:ph idx="1"/>
          </p:nvPr>
        </p:nvSpPr>
        <p:spPr/>
        <p:txBody>
          <a:bodyPr/>
          <a:lstStyle/>
          <a:p>
            <a:r>
              <a:rPr lang="en-US" dirty="0" smtClean="0"/>
              <a:t>Measuring driveshaft U-joint phasing 	</a:t>
            </a:r>
          </a:p>
          <a:p>
            <a:pPr lvl="1"/>
            <a:r>
              <a:rPr lang="en-US" dirty="0" smtClean="0"/>
              <a:t>Checking to see if the front and rear U-joints are directly in line or parallel with each other</a:t>
            </a:r>
          </a:p>
          <a:p>
            <a:pPr lvl="1"/>
            <a:r>
              <a:rPr lang="en-US" dirty="0" smtClean="0"/>
              <a:t>Place an inclinometer on the front U-joint bearing cup and rotate the driveshaft until horizontal</a:t>
            </a:r>
          </a:p>
          <a:p>
            <a:pPr lvl="1"/>
            <a:r>
              <a:rPr lang="en-US" dirty="0" smtClean="0"/>
              <a:t>Move the inclinometer to the rear U-joint. The angles should match</a:t>
            </a:r>
          </a:p>
        </p:txBody>
      </p:sp>
    </p:spTree>
    <p:extLst>
      <p:ext uri="{BB962C8B-B14F-4D97-AF65-F5344CB8AC3E}">
        <p14:creationId xmlns:p14="http://schemas.microsoft.com/office/powerpoint/2010/main" val="247470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Companion Flange Runout</a:t>
            </a:r>
            <a:endParaRPr lang="en-US" dirty="0"/>
          </a:p>
        </p:txBody>
      </p:sp>
      <p:sp>
        <p:nvSpPr>
          <p:cNvPr id="3" name="Content Placeholder 2"/>
          <p:cNvSpPr>
            <a:spLocks noGrp="1"/>
          </p:cNvSpPr>
          <p:nvPr>
            <p:ph idx="1"/>
          </p:nvPr>
        </p:nvSpPr>
        <p:spPr/>
        <p:txBody>
          <a:bodyPr/>
          <a:lstStyle/>
          <a:p>
            <a:r>
              <a:rPr lang="en-US" dirty="0"/>
              <a:t>The companion flange is splined to the rear axle pinion </a:t>
            </a:r>
            <a:r>
              <a:rPr lang="en-US" dirty="0" smtClean="0"/>
              <a:t>shaft and </a:t>
            </a:r>
            <a:r>
              <a:rPr lang="en-US" dirty="0"/>
              <a:t>provides the mounting for the rear U-joint of the driveshaft</a:t>
            </a:r>
            <a:r>
              <a:rPr lang="en-US" dirty="0" smtClean="0"/>
              <a:t>.</a:t>
            </a:r>
          </a:p>
          <a:p>
            <a:r>
              <a:rPr lang="en-US" dirty="0" smtClean="0"/>
              <a:t>What things should be checked on the companion flange while diagnosing a vibration?</a:t>
            </a:r>
            <a:endParaRPr lang="en-US" dirty="0"/>
          </a:p>
        </p:txBody>
      </p:sp>
    </p:spTree>
    <p:extLst>
      <p:ext uri="{BB962C8B-B14F-4D97-AF65-F5344CB8AC3E}">
        <p14:creationId xmlns:p14="http://schemas.microsoft.com/office/powerpoint/2010/main" val="3556937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 (1 of 2)</a:t>
            </a:r>
            <a:endParaRPr lang="en-US" dirty="0"/>
          </a:p>
        </p:txBody>
      </p:sp>
      <p:sp>
        <p:nvSpPr>
          <p:cNvPr id="3" name="Content Placeholder 2"/>
          <p:cNvSpPr>
            <a:spLocks noGrp="1"/>
          </p:cNvSpPr>
          <p:nvPr>
            <p:ph idx="1"/>
          </p:nvPr>
        </p:nvSpPr>
        <p:spPr/>
        <p:txBody>
          <a:bodyPr/>
          <a:lstStyle/>
          <a:p>
            <a:pPr marL="0" indent="0">
              <a:buNone/>
            </a:pPr>
            <a:r>
              <a:rPr lang="en-US" b="1" dirty="0" smtClean="0">
                <a:solidFill>
                  <a:srgbClr val="005A70"/>
                </a:solidFill>
              </a:rPr>
              <a:t>1.1 </a:t>
            </a:r>
            <a:r>
              <a:rPr lang="en-US" dirty="0" smtClean="0"/>
              <a:t>Prepare for Suspension and Steering (A4) ASE certification test content area “C” (Related Suspension and Steering Service).</a:t>
            </a:r>
          </a:p>
          <a:p>
            <a:pPr marL="0" indent="0">
              <a:buNone/>
            </a:pPr>
            <a:r>
              <a:rPr lang="en-US" b="1" dirty="0" smtClean="0">
                <a:solidFill>
                  <a:srgbClr val="005A70"/>
                </a:solidFill>
              </a:rPr>
              <a:t>1.2 </a:t>
            </a:r>
            <a:r>
              <a:rPr lang="en-US" dirty="0" smtClean="0"/>
              <a:t>List the possible vehicle components that can cause a vibration or noise.</a:t>
            </a:r>
          </a:p>
          <a:p>
            <a:pPr marL="0" indent="0">
              <a:buNone/>
            </a:pPr>
            <a:r>
              <a:rPr lang="en-US" b="1" dirty="0" smtClean="0">
                <a:solidFill>
                  <a:srgbClr val="005A70"/>
                </a:solidFill>
              </a:rPr>
              <a:t>1.3 </a:t>
            </a:r>
            <a:r>
              <a:rPr lang="en-US" dirty="0" smtClean="0"/>
              <a:t>Explain the vibration speed ranges and the method to determine the frequency of the vibration.</a:t>
            </a:r>
            <a:endParaRPr lang="en-US" dirty="0"/>
          </a:p>
        </p:txBody>
      </p:sp>
    </p:spTree>
    <p:extLst>
      <p:ext uri="{BB962C8B-B14F-4D97-AF65-F5344CB8AC3E}">
        <p14:creationId xmlns:p14="http://schemas.microsoft.com/office/powerpoint/2010/main" val="471627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Balancing </a:t>
            </a:r>
            <a:r>
              <a:rPr lang="en-US" dirty="0" smtClean="0"/>
              <a:t>the </a:t>
            </a:r>
            <a:r>
              <a:rPr lang="en-US" dirty="0" smtClean="0"/>
              <a:t>Driveshaft (1 of 2)</a:t>
            </a:r>
            <a:endParaRPr lang="en-US" dirty="0"/>
          </a:p>
        </p:txBody>
      </p:sp>
      <p:sp>
        <p:nvSpPr>
          <p:cNvPr id="3" name="Content Placeholder 2"/>
          <p:cNvSpPr>
            <a:spLocks noGrp="1"/>
          </p:cNvSpPr>
          <p:nvPr>
            <p:ph idx="1"/>
          </p:nvPr>
        </p:nvSpPr>
        <p:spPr/>
        <p:txBody>
          <a:bodyPr/>
          <a:lstStyle/>
          <a:p>
            <a:r>
              <a:rPr lang="en-US" dirty="0" smtClean="0"/>
              <a:t>Checking for driveshaft balance is usually done with a strobe balancer</a:t>
            </a:r>
          </a:p>
          <a:p>
            <a:pPr lvl="1"/>
            <a:r>
              <a:rPr lang="en-US" dirty="0" smtClean="0"/>
              <a:t>Mark the driveshaft with four equally spaced marks around its circumference</a:t>
            </a:r>
          </a:p>
          <a:p>
            <a:pPr lvl="1"/>
            <a:r>
              <a:rPr lang="en-US" dirty="0" smtClean="0"/>
              <a:t>Attach the strobe balancer sensor to the bottom of the differential housing</a:t>
            </a:r>
          </a:p>
          <a:p>
            <a:pPr lvl="1"/>
            <a:r>
              <a:rPr lang="en-US" dirty="0" smtClean="0"/>
              <a:t>Start the engine and put the transmission into gear to allow the drive wheels to </a:t>
            </a:r>
            <a:r>
              <a:rPr lang="en-US" dirty="0" smtClean="0"/>
              <a:t>rotate</a:t>
            </a:r>
          </a:p>
        </p:txBody>
      </p:sp>
    </p:spTree>
    <p:extLst>
      <p:ext uri="{BB962C8B-B14F-4D97-AF65-F5344CB8AC3E}">
        <p14:creationId xmlns:p14="http://schemas.microsoft.com/office/powerpoint/2010/main" val="4020436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Balancing the Driveshaft </a:t>
            </a:r>
            <a:r>
              <a:rPr lang="en-US" dirty="0" smtClean="0"/>
              <a:t>(2 </a:t>
            </a:r>
            <a:r>
              <a:rPr lang="en-US" dirty="0"/>
              <a:t>of 2)</a:t>
            </a:r>
          </a:p>
        </p:txBody>
      </p:sp>
      <p:sp>
        <p:nvSpPr>
          <p:cNvPr id="3" name="Content Placeholder 2"/>
          <p:cNvSpPr>
            <a:spLocks noGrp="1"/>
          </p:cNvSpPr>
          <p:nvPr>
            <p:ph idx="1"/>
          </p:nvPr>
        </p:nvSpPr>
        <p:spPr/>
        <p:txBody>
          <a:bodyPr/>
          <a:lstStyle/>
          <a:p>
            <a:pPr lvl="1"/>
            <a:r>
              <a:rPr lang="en-US" dirty="0"/>
              <a:t>Check using the strobe light close to the driveshaft for balance</a:t>
            </a:r>
          </a:p>
          <a:p>
            <a:pPr lvl="1"/>
            <a:r>
              <a:rPr lang="en-US" dirty="0"/>
              <a:t>Apply hose clamps so that the screw portion of the clamp(s) is opposite the number seen with the strobe </a:t>
            </a:r>
            <a:r>
              <a:rPr lang="en-US" dirty="0" smtClean="0"/>
              <a:t>light</a:t>
            </a:r>
            <a:endParaRPr lang="en-US" dirty="0"/>
          </a:p>
        </p:txBody>
      </p:sp>
    </p:spTree>
    <p:extLst>
      <p:ext uri="{BB962C8B-B14F-4D97-AF65-F5344CB8AC3E}">
        <p14:creationId xmlns:p14="http://schemas.microsoft.com/office/powerpoint/2010/main" val="3602936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smtClean="0"/>
              <a:t>Figure 17–12 When checking the balance of a driveshaft, make reference marks around the shaft so that the location of the unbalance may be viewed when using a strobe light</a:t>
            </a:r>
            <a:endParaRPr lang="en-US" sz="2000" dirty="0"/>
          </a:p>
        </p:txBody>
      </p:sp>
      <p:pic>
        <p:nvPicPr>
          <p:cNvPr id="28675" name="Picture 5" descr="M17_HALD5046_07_SE_C17.pdf"/>
          <p:cNvPicPr>
            <a:picLocks noChangeAspect="1"/>
          </p:cNvPicPr>
          <p:nvPr/>
        </p:nvPicPr>
        <p:blipFill>
          <a:blip r:embed="rId2">
            <a:extLst>
              <a:ext uri="{28A0092B-C50C-407E-A947-70E740481C1C}">
                <a14:useLocalDpi xmlns:a14="http://schemas.microsoft.com/office/drawing/2010/main" val="0"/>
              </a:ext>
            </a:extLst>
          </a:blip>
          <a:srcRect l="15912" t="7947" r="58440" b="75841"/>
          <a:stretch>
            <a:fillRect/>
          </a:stretch>
        </p:blipFill>
        <p:spPr bwMode="auto">
          <a:xfrm>
            <a:off x="1447800" y="1295400"/>
            <a:ext cx="6491928"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6523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Figure 17–13 Using a strobe balancer to check for driveline vibration requires that an extension be used on the magnetic sensor. Tall safety stands are used to support the rear axle to keep the driveshaft angles the same as when the vehicle is on the road</a:t>
            </a:r>
            <a:endParaRPr lang="en-US" sz="2000" dirty="0"/>
          </a:p>
        </p:txBody>
      </p:sp>
      <p:pic>
        <p:nvPicPr>
          <p:cNvPr id="29699" name="Picture 3" descr="M17_HALD5046_07_SE_C17.pdf"/>
          <p:cNvPicPr>
            <a:picLocks noChangeAspect="1"/>
          </p:cNvPicPr>
          <p:nvPr/>
        </p:nvPicPr>
        <p:blipFill>
          <a:blip r:embed="rId2">
            <a:extLst>
              <a:ext uri="{28A0092B-C50C-407E-A947-70E740481C1C}">
                <a14:useLocalDpi xmlns:a14="http://schemas.microsoft.com/office/drawing/2010/main" val="0"/>
              </a:ext>
            </a:extLst>
          </a:blip>
          <a:srcRect l="10788" t="29189" r="53551" b="36581"/>
          <a:stretch>
            <a:fillRect/>
          </a:stretch>
        </p:blipFill>
        <p:spPr bwMode="auto">
          <a:xfrm>
            <a:off x="2667000" y="1295400"/>
            <a:ext cx="4308669" cy="51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301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smtClean="0"/>
              <a:t>Figure 17–14 Typical procedure to balance a driveshaft using hose clamps</a:t>
            </a:r>
            <a:endParaRPr lang="en-US" sz="2000" dirty="0"/>
          </a:p>
        </p:txBody>
      </p:sp>
      <p:pic>
        <p:nvPicPr>
          <p:cNvPr id="30723" name="Picture 1" descr="M17_HALD5046_07_SE_C17.pdf"/>
          <p:cNvPicPr>
            <a:picLocks noChangeAspect="1"/>
          </p:cNvPicPr>
          <p:nvPr/>
        </p:nvPicPr>
        <p:blipFill>
          <a:blip r:embed="rId2">
            <a:extLst>
              <a:ext uri="{28A0092B-C50C-407E-A947-70E740481C1C}">
                <a14:useLocalDpi xmlns:a14="http://schemas.microsoft.com/office/drawing/2010/main" val="0"/>
              </a:ext>
            </a:extLst>
          </a:blip>
          <a:srcRect l="12396" t="7533" r="39816" b="69557"/>
          <a:stretch>
            <a:fillRect/>
          </a:stretch>
        </p:blipFill>
        <p:spPr bwMode="auto">
          <a:xfrm>
            <a:off x="533400" y="1600200"/>
            <a:ext cx="76200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102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smtClean="0"/>
              <a:t>Figure 17–15 Two clamps were required to balance this front driveshaft of a four-wheel-drive vehicle. Be careful when using hose clamps that the ends of the clamps do not interfere with the body or other parts of the vehicle</a:t>
            </a:r>
            <a:endParaRPr lang="en-US" sz="2000" dirty="0"/>
          </a:p>
        </p:txBody>
      </p:sp>
      <p:pic>
        <p:nvPicPr>
          <p:cNvPr id="317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0"/>
            <a:ext cx="6440773" cy="4835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281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Noise Diagnosis (1 of 2)</a:t>
            </a:r>
            <a:endParaRPr lang="en-US" dirty="0"/>
          </a:p>
        </p:txBody>
      </p:sp>
      <p:sp>
        <p:nvSpPr>
          <p:cNvPr id="3" name="Content Placeholder 2"/>
          <p:cNvSpPr>
            <a:spLocks noGrp="1"/>
          </p:cNvSpPr>
          <p:nvPr>
            <p:ph idx="1"/>
          </p:nvPr>
        </p:nvSpPr>
        <p:spPr/>
        <p:txBody>
          <a:bodyPr/>
          <a:lstStyle/>
          <a:p>
            <a:r>
              <a:rPr lang="en-US" dirty="0" smtClean="0"/>
              <a:t>Tire noise</a:t>
            </a:r>
          </a:p>
          <a:p>
            <a:r>
              <a:rPr lang="en-US" dirty="0" smtClean="0"/>
              <a:t>Engine/exhaust noise</a:t>
            </a:r>
          </a:p>
          <a:p>
            <a:r>
              <a:rPr lang="en-US" dirty="0" smtClean="0"/>
              <a:t>Wheel bearing noise</a:t>
            </a:r>
          </a:p>
          <a:p>
            <a:r>
              <a:rPr lang="en-US" dirty="0" smtClean="0"/>
              <a:t>Differential side bearing noise</a:t>
            </a:r>
          </a:p>
          <a:p>
            <a:r>
              <a:rPr lang="en-US" dirty="0" smtClean="0"/>
              <a:t>Differential pinion bearing noise</a:t>
            </a:r>
          </a:p>
          <a:p>
            <a:r>
              <a:rPr lang="en-US" dirty="0" smtClean="0"/>
              <a:t>U-joint noise</a:t>
            </a:r>
          </a:p>
          <a:p>
            <a:r>
              <a:rPr lang="en-US" dirty="0" smtClean="0"/>
              <a:t>Clutch </a:t>
            </a:r>
            <a:r>
              <a:rPr lang="en-US" dirty="0" smtClean="0"/>
              <a:t>noise</a:t>
            </a:r>
          </a:p>
        </p:txBody>
      </p:sp>
    </p:spTree>
    <p:extLst>
      <p:ext uri="{BB962C8B-B14F-4D97-AF65-F5344CB8AC3E}">
        <p14:creationId xmlns:p14="http://schemas.microsoft.com/office/powerpoint/2010/main" val="3778190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Noise Diagnosis </a:t>
            </a:r>
            <a:r>
              <a:rPr lang="en-US" dirty="0" smtClean="0"/>
              <a:t>(2 </a:t>
            </a:r>
            <a:r>
              <a:rPr lang="en-US" dirty="0"/>
              <a:t>of 2)</a:t>
            </a:r>
          </a:p>
        </p:txBody>
      </p:sp>
      <p:sp>
        <p:nvSpPr>
          <p:cNvPr id="3" name="Content Placeholder 2"/>
          <p:cNvSpPr>
            <a:spLocks noGrp="1"/>
          </p:cNvSpPr>
          <p:nvPr>
            <p:ph idx="1"/>
          </p:nvPr>
        </p:nvSpPr>
        <p:spPr/>
        <p:txBody>
          <a:bodyPr/>
          <a:lstStyle/>
          <a:p>
            <a:r>
              <a:rPr lang="en-US" dirty="0"/>
              <a:t>Noises usually become louder and easier to find as time and mileage increase.</a:t>
            </a:r>
          </a:p>
          <a:p>
            <a:r>
              <a:rPr lang="en-US" dirty="0"/>
              <a:t>An occasional noise usually becomes a constant noise</a:t>
            </a:r>
            <a:r>
              <a:rPr lang="en-US" dirty="0" smtClean="0"/>
              <a:t>.</a:t>
            </a:r>
            <a:endParaRPr lang="en-US" dirty="0"/>
          </a:p>
        </p:txBody>
      </p:sp>
    </p:spTree>
    <p:extLst>
      <p:ext uri="{BB962C8B-B14F-4D97-AF65-F5344CB8AC3E}">
        <p14:creationId xmlns:p14="http://schemas.microsoft.com/office/powerpoint/2010/main" val="948706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smtClean="0"/>
              <a:t>Figure 17–16 Tire wear caused by improper alignment or driving habits, such as high-speed cornering, can create tire noise. Notice the feather edged outer tread blocks.</a:t>
            </a:r>
            <a:endParaRPr lang="en-US" sz="2000" dirty="0"/>
          </a:p>
        </p:txBody>
      </p:sp>
      <p:pic>
        <p:nvPicPr>
          <p:cNvPr id="2" name="Picture 1" descr="M17_HALD8363_08_SE_C17.pdf"/>
          <p:cNvPicPr>
            <a:picLocks noChangeAspect="1"/>
          </p:cNvPicPr>
          <p:nvPr/>
        </p:nvPicPr>
        <p:blipFill rotWithShape="1">
          <a:blip r:embed="rId2">
            <a:extLst>
              <a:ext uri="{28A0092B-C50C-407E-A947-70E740481C1C}">
                <a14:useLocalDpi xmlns:a14="http://schemas.microsoft.com/office/drawing/2010/main" val="0"/>
              </a:ext>
            </a:extLst>
          </a:blip>
          <a:srcRect l="8956" t="33725" r="51380" b="35674"/>
          <a:stretch/>
        </p:blipFill>
        <p:spPr>
          <a:xfrm>
            <a:off x="2133600" y="1371599"/>
            <a:ext cx="5257800" cy="5061701"/>
          </a:xfrm>
          <a:prstGeom prst="rect">
            <a:avLst/>
          </a:prstGeom>
        </p:spPr>
      </p:pic>
    </p:spTree>
    <p:extLst>
      <p:ext uri="{BB962C8B-B14F-4D97-AF65-F5344CB8AC3E}">
        <p14:creationId xmlns:p14="http://schemas.microsoft.com/office/powerpoint/2010/main" val="1644618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Noise Correction</a:t>
            </a:r>
            <a:endParaRPr lang="en-US" dirty="0"/>
          </a:p>
        </p:txBody>
      </p:sp>
      <p:sp>
        <p:nvSpPr>
          <p:cNvPr id="3" name="Content Placeholder 2"/>
          <p:cNvSpPr>
            <a:spLocks noGrp="1"/>
          </p:cNvSpPr>
          <p:nvPr>
            <p:ph idx="1"/>
          </p:nvPr>
        </p:nvSpPr>
        <p:spPr/>
        <p:txBody>
          <a:bodyPr/>
          <a:lstStyle/>
          <a:p>
            <a:r>
              <a:rPr lang="en-US" dirty="0"/>
              <a:t>Check all power steering high-pressure </a:t>
            </a:r>
            <a:r>
              <a:rPr lang="en-US" dirty="0" smtClean="0"/>
              <a:t>lines.</a:t>
            </a:r>
            <a:endParaRPr lang="en-US" dirty="0"/>
          </a:p>
          <a:p>
            <a:r>
              <a:rPr lang="en-US" dirty="0"/>
              <a:t>Carefully check, tighten, and lubricate the flexible couplings in the exhaust </a:t>
            </a:r>
            <a:r>
              <a:rPr lang="en-US" dirty="0" smtClean="0"/>
              <a:t>system.</a:t>
            </a:r>
            <a:endParaRPr lang="en-US" dirty="0"/>
          </a:p>
          <a:p>
            <a:r>
              <a:rPr lang="en-US" dirty="0"/>
              <a:t>Lubricate all rubber bushings with rubber lube and replace any engine or transmission mounts that are </a:t>
            </a:r>
            <a:r>
              <a:rPr lang="en-US" dirty="0" smtClean="0"/>
              <a:t>collapsed.</a:t>
            </a:r>
            <a:endParaRPr lang="en-US" dirty="0"/>
          </a:p>
          <a:p>
            <a:r>
              <a:rPr lang="en-US" dirty="0"/>
              <a:t>Replace and/or tighten all engine drive belts and check that all accessory mounting brackets are </a:t>
            </a:r>
            <a:r>
              <a:rPr lang="en-US" dirty="0" smtClean="0"/>
              <a:t>tight.</a:t>
            </a:r>
            <a:endParaRPr lang="en-US" dirty="0"/>
          </a:p>
        </p:txBody>
      </p:sp>
    </p:spTree>
    <p:extLst>
      <p:ext uri="{BB962C8B-B14F-4D97-AF65-F5344CB8AC3E}">
        <p14:creationId xmlns:p14="http://schemas.microsoft.com/office/powerpoint/2010/main" val="738104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a:t>
            </a:r>
            <a:r>
              <a:rPr lang="en-US" dirty="0" smtClean="0"/>
              <a:t>Objectives (2 of 2)</a:t>
            </a:r>
            <a:endParaRPr lang="en-US" dirty="0"/>
          </a:p>
        </p:txBody>
      </p:sp>
      <p:sp>
        <p:nvSpPr>
          <p:cNvPr id="3" name="Content Placeholder 2"/>
          <p:cNvSpPr>
            <a:spLocks noGrp="1"/>
          </p:cNvSpPr>
          <p:nvPr>
            <p:ph idx="1"/>
          </p:nvPr>
        </p:nvSpPr>
        <p:spPr/>
        <p:txBody>
          <a:bodyPr/>
          <a:lstStyle/>
          <a:p>
            <a:pPr marL="0" indent="0">
              <a:buNone/>
            </a:pPr>
            <a:r>
              <a:rPr lang="en-US" b="1" dirty="0" smtClean="0">
                <a:solidFill>
                  <a:srgbClr val="005A70"/>
                </a:solidFill>
              </a:rPr>
              <a:t>1.4 </a:t>
            </a:r>
            <a:r>
              <a:rPr lang="en-US" dirty="0" smtClean="0"/>
              <a:t>Discuss the methods for measuring driveshaft U-joint phasing and balancing the driveshaft.</a:t>
            </a:r>
          </a:p>
          <a:p>
            <a:pPr marL="0" indent="0">
              <a:buNone/>
            </a:pPr>
            <a:r>
              <a:rPr lang="en-US" b="1" dirty="0" smtClean="0">
                <a:solidFill>
                  <a:srgbClr val="005A70"/>
                </a:solidFill>
              </a:rPr>
              <a:t>1.5 </a:t>
            </a:r>
            <a:r>
              <a:rPr lang="en-US" dirty="0" smtClean="0"/>
              <a:t>Diagnose and correct noise problems.</a:t>
            </a:r>
          </a:p>
        </p:txBody>
      </p:sp>
    </p:spTree>
    <p:extLst>
      <p:ext uri="{BB962C8B-B14F-4D97-AF65-F5344CB8AC3E}">
        <p14:creationId xmlns:p14="http://schemas.microsoft.com/office/powerpoint/2010/main" val="2550183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(1 of 2)</a:t>
            </a:r>
            <a:endParaRPr lang="en-US" dirty="0"/>
          </a:p>
        </p:txBody>
      </p:sp>
      <p:sp>
        <p:nvSpPr>
          <p:cNvPr id="3" name="Content Placeholder 2"/>
          <p:cNvSpPr>
            <a:spLocks noGrp="1"/>
          </p:cNvSpPr>
          <p:nvPr>
            <p:ph idx="1"/>
          </p:nvPr>
        </p:nvSpPr>
        <p:spPr/>
        <p:txBody>
          <a:bodyPr/>
          <a:lstStyle/>
          <a:p>
            <a:r>
              <a:rPr lang="en-US" dirty="0" smtClean="0"/>
              <a:t>Vibration and noise are two of the most frequently heard complaints from vehicle owners. </a:t>
            </a:r>
          </a:p>
          <a:p>
            <a:r>
              <a:rPr lang="en-US" dirty="0" smtClean="0"/>
              <a:t>A vibration felt in the steering wheel, dash, or hood is usually due to out-of-balance or defective front tires. </a:t>
            </a:r>
          </a:p>
          <a:p>
            <a:r>
              <a:rPr lang="en-US" dirty="0" smtClean="0"/>
              <a:t>Defective engine or transmission mounts, warped rotors, and out-of-round brake drums can all cause a vibration.</a:t>
            </a:r>
          </a:p>
        </p:txBody>
      </p:sp>
    </p:spTree>
    <p:extLst>
      <p:ext uri="{BB962C8B-B14F-4D97-AF65-F5344CB8AC3E}">
        <p14:creationId xmlns:p14="http://schemas.microsoft.com/office/powerpoint/2010/main" val="3786639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t>
            </a:r>
            <a:r>
              <a:rPr lang="en-US" dirty="0" smtClean="0"/>
              <a:t>(2 </a:t>
            </a:r>
            <a:r>
              <a:rPr lang="en-US" dirty="0"/>
              <a:t>of 2)</a:t>
            </a:r>
            <a:endParaRPr lang="en-US" dirty="0"/>
          </a:p>
        </p:txBody>
      </p:sp>
      <p:sp>
        <p:nvSpPr>
          <p:cNvPr id="3" name="Content Placeholder 2"/>
          <p:cNvSpPr>
            <a:spLocks noGrp="1"/>
          </p:cNvSpPr>
          <p:nvPr>
            <p:ph idx="1"/>
          </p:nvPr>
        </p:nvSpPr>
        <p:spPr/>
        <p:txBody>
          <a:bodyPr/>
          <a:lstStyle/>
          <a:p>
            <a:r>
              <a:rPr lang="en-US" dirty="0" smtClean="0"/>
              <a:t>Vibration is measured by an electronic vibration analyzer or a reed tachometer and measured in Hertz.</a:t>
            </a:r>
          </a:p>
          <a:p>
            <a:r>
              <a:rPr lang="en-US" dirty="0" smtClean="0"/>
              <a:t>Driveshafts should be inspected for proper U-joint working angles and balance.</a:t>
            </a:r>
            <a:endParaRPr lang="en-US" dirty="0"/>
          </a:p>
        </p:txBody>
      </p:sp>
    </p:spTree>
    <p:extLst>
      <p:ext uri="{BB962C8B-B14F-4D97-AF65-F5344CB8AC3E}">
        <p14:creationId xmlns:p14="http://schemas.microsoft.com/office/powerpoint/2010/main" val="270193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of Vibration and Noise</a:t>
            </a:r>
            <a:endParaRPr lang="en-US" dirty="0"/>
          </a:p>
        </p:txBody>
      </p:sp>
      <p:sp>
        <p:nvSpPr>
          <p:cNvPr id="3" name="Content Placeholder 2"/>
          <p:cNvSpPr>
            <a:spLocks noGrp="1"/>
          </p:cNvSpPr>
          <p:nvPr>
            <p:ph idx="1"/>
          </p:nvPr>
        </p:nvSpPr>
        <p:spPr/>
        <p:txBody>
          <a:bodyPr/>
          <a:lstStyle/>
          <a:p>
            <a:r>
              <a:rPr lang="en-US" dirty="0"/>
              <a:t>Vehicles are designed and built to prevent most </a:t>
            </a:r>
            <a:r>
              <a:rPr lang="en-US" dirty="0" smtClean="0"/>
              <a:t>vibrations and </a:t>
            </a:r>
            <a:r>
              <a:rPr lang="en-US" dirty="0"/>
              <a:t>to dampen out any vibrations that cannot be eliminated</a:t>
            </a:r>
            <a:r>
              <a:rPr lang="en-US" dirty="0" smtClean="0"/>
              <a:t>.</a:t>
            </a:r>
          </a:p>
          <a:p>
            <a:r>
              <a:rPr lang="en-US" dirty="0"/>
              <a:t>If a new vehicle has a vibration or noise problem, then </a:t>
            </a:r>
            <a:r>
              <a:rPr lang="en-US" dirty="0" smtClean="0"/>
              <a:t>the most </a:t>
            </a:r>
            <a:r>
              <a:rPr lang="en-US" dirty="0"/>
              <a:t>likely cause is an assembly or parts problem.</a:t>
            </a:r>
            <a:endParaRPr lang="en-US" dirty="0"/>
          </a:p>
        </p:txBody>
      </p:sp>
    </p:spTree>
    <p:extLst>
      <p:ext uri="{BB962C8B-B14F-4D97-AF65-F5344CB8AC3E}">
        <p14:creationId xmlns:p14="http://schemas.microsoft.com/office/powerpoint/2010/main" val="637754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17–1 Many vehicles, especially those equipped </a:t>
            </a:r>
            <a:r>
              <a:rPr lang="en-US" sz="2000" dirty="0" smtClean="0"/>
              <a:t>with four</a:t>
            </a:r>
            <a:r>
              <a:rPr lang="en-US" sz="2000" dirty="0"/>
              <a:t>-cylinder engines, use a dampener weight attached to </a:t>
            </a:r>
            <a:r>
              <a:rPr lang="en-US" sz="2000" dirty="0" smtClean="0"/>
              <a:t>the exhaust </a:t>
            </a:r>
            <a:r>
              <a:rPr lang="en-US" sz="2000" dirty="0"/>
              <a:t>system or drive axle as shown to dampen out </a:t>
            </a:r>
            <a:r>
              <a:rPr lang="en-US" sz="2000" dirty="0" smtClean="0"/>
              <a:t>certain frequency </a:t>
            </a:r>
            <a:r>
              <a:rPr lang="en-US" sz="2000" dirty="0"/>
              <a:t>vibrations.</a:t>
            </a:r>
            <a:endParaRPr lang="en-US" sz="2000" dirty="0"/>
          </a:p>
        </p:txBody>
      </p:sp>
      <p:pic>
        <p:nvPicPr>
          <p:cNvPr id="4" name="Picture 3"/>
          <p:cNvPicPr>
            <a:picLocks noChangeAspect="1"/>
          </p:cNvPicPr>
          <p:nvPr/>
        </p:nvPicPr>
        <p:blipFill>
          <a:blip r:embed="rId2"/>
          <a:stretch>
            <a:fillRect/>
          </a:stretch>
        </p:blipFill>
        <p:spPr>
          <a:xfrm>
            <a:off x="1219200" y="1447800"/>
            <a:ext cx="6553200" cy="4918020"/>
          </a:xfrm>
          <a:prstGeom prst="rect">
            <a:avLst/>
          </a:prstGeom>
        </p:spPr>
      </p:pic>
    </p:spTree>
    <p:extLst>
      <p:ext uri="{BB962C8B-B14F-4D97-AF65-F5344CB8AC3E}">
        <p14:creationId xmlns:p14="http://schemas.microsoft.com/office/powerpoint/2010/main" val="2809365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Test-Drive</a:t>
            </a:r>
            <a:endParaRPr lang="en-US" dirty="0"/>
          </a:p>
        </p:txBody>
      </p:sp>
      <p:sp>
        <p:nvSpPr>
          <p:cNvPr id="3" name="Content Placeholder 2"/>
          <p:cNvSpPr>
            <a:spLocks noGrp="1"/>
          </p:cNvSpPr>
          <p:nvPr>
            <p:ph idx="1"/>
          </p:nvPr>
        </p:nvSpPr>
        <p:spPr/>
        <p:txBody>
          <a:bodyPr/>
          <a:lstStyle/>
          <a:p>
            <a:r>
              <a:rPr lang="en-US" dirty="0"/>
              <a:t>The first thing a technician should do when given a </a:t>
            </a:r>
            <a:r>
              <a:rPr lang="en-US" dirty="0" smtClean="0"/>
              <a:t>vibration or </a:t>
            </a:r>
            <a:r>
              <a:rPr lang="en-US" dirty="0"/>
              <a:t>noise problem to solve is to duplicate the condition</a:t>
            </a:r>
            <a:r>
              <a:rPr lang="en-US" dirty="0" smtClean="0"/>
              <a:t>.</a:t>
            </a:r>
          </a:p>
          <a:p>
            <a:r>
              <a:rPr lang="en-US" dirty="0" smtClean="0"/>
              <a:t>What are some simple observations that may help locate the problem?</a:t>
            </a:r>
          </a:p>
          <a:p>
            <a:pPr lvl="1"/>
            <a:r>
              <a:rPr lang="en-US" dirty="0" smtClean="0"/>
              <a:t>Gather information about the vibration or noise complaint.</a:t>
            </a:r>
            <a:endParaRPr lang="en-US" dirty="0"/>
          </a:p>
        </p:txBody>
      </p:sp>
    </p:spTree>
    <p:extLst>
      <p:ext uri="{BB962C8B-B14F-4D97-AF65-F5344CB8AC3E}">
        <p14:creationId xmlns:p14="http://schemas.microsoft.com/office/powerpoint/2010/main" val="3833396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17–4 Vibration created at </a:t>
            </a:r>
            <a:r>
              <a:rPr lang="en-US" sz="2000" dirty="0" smtClean="0"/>
              <a:t>one point </a:t>
            </a:r>
            <a:r>
              <a:rPr lang="en-US" sz="2000" dirty="0"/>
              <a:t>is easily transferred to the </a:t>
            </a:r>
            <a:r>
              <a:rPr lang="en-US" sz="2000" dirty="0" smtClean="0"/>
              <a:t>passenger compartment</a:t>
            </a:r>
            <a:r>
              <a:rPr lang="en-US" sz="2000" dirty="0"/>
              <a:t>. MacPherson strut </a:t>
            </a:r>
            <a:r>
              <a:rPr lang="en-US" sz="2000" dirty="0" smtClean="0"/>
              <a:t>suspensions are </a:t>
            </a:r>
            <a:r>
              <a:rPr lang="en-US" sz="2000" dirty="0"/>
              <a:t>more sensitive to tire </a:t>
            </a:r>
            <a:r>
              <a:rPr lang="en-US" sz="2000" dirty="0" smtClean="0"/>
              <a:t>imbalance than </a:t>
            </a:r>
            <a:r>
              <a:rPr lang="en-US" sz="2000" dirty="0"/>
              <a:t>SLA-type suspensions.</a:t>
            </a:r>
            <a:endParaRPr lang="en-US" sz="2000" dirty="0"/>
          </a:p>
        </p:txBody>
      </p:sp>
      <p:pic>
        <p:nvPicPr>
          <p:cNvPr id="4" name="Picture 3" descr="M17_HALD8363_08_SE_C17.pdf"/>
          <p:cNvPicPr>
            <a:picLocks noChangeAspect="1"/>
          </p:cNvPicPr>
          <p:nvPr/>
        </p:nvPicPr>
        <p:blipFill rotWithShape="1">
          <a:blip r:embed="rId2">
            <a:extLst>
              <a:ext uri="{28A0092B-C50C-407E-A947-70E740481C1C}">
                <a14:useLocalDpi xmlns:a14="http://schemas.microsoft.com/office/drawing/2010/main" val="0"/>
              </a:ext>
            </a:extLst>
          </a:blip>
          <a:srcRect l="41733" t="7740" r="9979" b="70698"/>
          <a:stretch/>
        </p:blipFill>
        <p:spPr>
          <a:xfrm>
            <a:off x="381000" y="1676400"/>
            <a:ext cx="8153400" cy="4542997"/>
          </a:xfrm>
          <a:prstGeom prst="rect">
            <a:avLst/>
          </a:prstGeom>
        </p:spPr>
      </p:pic>
    </p:spTree>
    <p:extLst>
      <p:ext uri="{BB962C8B-B14F-4D97-AF65-F5344CB8AC3E}">
        <p14:creationId xmlns:p14="http://schemas.microsoft.com/office/powerpoint/2010/main" val="3287751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Neutral Run-Up Test</a:t>
            </a:r>
            <a:endParaRPr lang="en-US" dirty="0"/>
          </a:p>
        </p:txBody>
      </p:sp>
      <p:sp>
        <p:nvSpPr>
          <p:cNvPr id="3" name="Content Placeholder 2"/>
          <p:cNvSpPr>
            <a:spLocks noGrp="1"/>
          </p:cNvSpPr>
          <p:nvPr>
            <p:ph idx="1"/>
          </p:nvPr>
        </p:nvSpPr>
        <p:spPr/>
        <p:txBody>
          <a:bodyPr/>
          <a:lstStyle/>
          <a:p>
            <a:r>
              <a:rPr lang="en-US" dirty="0"/>
              <a:t>The neutral run-up test is used to determine if the source </a:t>
            </a:r>
            <a:r>
              <a:rPr lang="en-US" dirty="0" smtClean="0"/>
              <a:t>of the </a:t>
            </a:r>
            <a:r>
              <a:rPr lang="en-US" dirty="0"/>
              <a:t>vibration is engine-related</a:t>
            </a:r>
            <a:r>
              <a:rPr lang="en-US" dirty="0" smtClean="0"/>
              <a:t>.</a:t>
            </a:r>
          </a:p>
          <a:p>
            <a:r>
              <a:rPr lang="en-US" dirty="0"/>
              <a:t>With the transmission in </a:t>
            </a:r>
            <a:r>
              <a:rPr lang="en-US" dirty="0" smtClean="0"/>
              <a:t>neutral or </a:t>
            </a:r>
            <a:r>
              <a:rPr lang="en-US" dirty="0"/>
              <a:t>park, slowly increase the engine RPM and with a </a:t>
            </a:r>
            <a:r>
              <a:rPr lang="en-US" dirty="0" smtClean="0"/>
              <a:t>tachometer observe </a:t>
            </a:r>
            <a:r>
              <a:rPr lang="en-US" dirty="0"/>
              <a:t>the RPM at which the vibration occurs.</a:t>
            </a:r>
            <a:endParaRPr lang="en-US" dirty="0"/>
          </a:p>
        </p:txBody>
      </p:sp>
    </p:spTree>
    <p:extLst>
      <p:ext uri="{BB962C8B-B14F-4D97-AF65-F5344CB8AC3E}">
        <p14:creationId xmlns:p14="http://schemas.microsoft.com/office/powerpoint/2010/main" val="498405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Vibration During Braking</a:t>
            </a:r>
            <a:endParaRPr lang="en-US" dirty="0"/>
          </a:p>
        </p:txBody>
      </p:sp>
      <p:sp>
        <p:nvSpPr>
          <p:cNvPr id="3" name="Content Placeholder 2"/>
          <p:cNvSpPr>
            <a:spLocks noGrp="1"/>
          </p:cNvSpPr>
          <p:nvPr>
            <p:ph idx="1"/>
          </p:nvPr>
        </p:nvSpPr>
        <p:spPr/>
        <p:txBody>
          <a:bodyPr/>
          <a:lstStyle/>
          <a:p>
            <a:r>
              <a:rPr lang="en-US" dirty="0"/>
              <a:t>A vibration during braking usually indicates out-of-round </a:t>
            </a:r>
            <a:r>
              <a:rPr lang="en-US" dirty="0" smtClean="0"/>
              <a:t>brake drums</a:t>
            </a:r>
            <a:r>
              <a:rPr lang="en-US" dirty="0"/>
              <a:t>, warped disc brake rotors, or other braking </a:t>
            </a:r>
            <a:r>
              <a:rPr lang="en-US" dirty="0" smtClean="0"/>
              <a:t>system problems.</a:t>
            </a:r>
          </a:p>
          <a:p>
            <a:r>
              <a:rPr lang="en-US" dirty="0"/>
              <a:t>Note: Wheels should never be installed using an </a:t>
            </a:r>
            <a:r>
              <a:rPr lang="en-US" dirty="0" smtClean="0"/>
              <a:t>air impact </a:t>
            </a:r>
            <a:r>
              <a:rPr lang="en-US" dirty="0"/>
              <a:t>wrench.</a:t>
            </a:r>
            <a:endParaRPr lang="en-US" dirty="0"/>
          </a:p>
        </p:txBody>
      </p:sp>
    </p:spTree>
    <p:extLst>
      <p:ext uri="{BB962C8B-B14F-4D97-AF65-F5344CB8AC3E}">
        <p14:creationId xmlns:p14="http://schemas.microsoft.com/office/powerpoint/2010/main" val="4137560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4018</TotalTime>
  <Words>1314</Words>
  <Application>Microsoft Macintosh PowerPoint</Application>
  <PresentationFormat>On-screen Show (4:3)</PresentationFormat>
  <Paragraphs>98</Paragraphs>
  <Slides>31</Slides>
  <Notes>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508 Lecture</vt:lpstr>
      <vt:lpstr>Manual Drivetrains and Axles</vt:lpstr>
      <vt:lpstr>Learning Objectives (1 of 2)</vt:lpstr>
      <vt:lpstr>Learning Objectives (2 of 2)</vt:lpstr>
      <vt:lpstr>Causes of Vibration and Noise</vt:lpstr>
      <vt:lpstr>FIGURE 17–1 Many vehicles, especially those equipped with four-cylinder engines, use a dampener weight attached to the exhaust system or drive axle as shown to dampen out certain frequency vibrations.</vt:lpstr>
      <vt:lpstr>Test-Drive</vt:lpstr>
      <vt:lpstr>FIGURE 17–4 Vibration created at one point is easily transferred to the passenger compartment. MacPherson strut suspensions are more sensitive to tire imbalance than SLA-type suspensions.</vt:lpstr>
      <vt:lpstr>Neutral Run-Up Test</vt:lpstr>
      <vt:lpstr>Vibration During Braking</vt:lpstr>
      <vt:lpstr>Vibration Speed Ranges</vt:lpstr>
      <vt:lpstr>Figure 17–5 Hertz means cycles per second. If six cycles occur in one second, then the frequency is 6 Hz. The amplitude refers to the total movement of the vibrating component.</vt:lpstr>
      <vt:lpstr>Figure 17–6 Every time the end of a clamped yardstick moves up and down, it is one cycle. The number of cycles divided by the time equals the frequency. If the yardstick moves up and down 10 times (10 cycles) in two seconds, the frequency is 5 Hertz (10 ÷ 2 = 5)</vt:lpstr>
      <vt:lpstr>Figure 17–7 Determining the rolling circumference of a tire.</vt:lpstr>
      <vt:lpstr>Frequency</vt:lpstr>
      <vt:lpstr>Figure 17–8 An electronic vibration analyzer</vt:lpstr>
      <vt:lpstr>Correcting Driveline Angles</vt:lpstr>
      <vt:lpstr>Checking Driveshaft Runout</vt:lpstr>
      <vt:lpstr>Measuring Driveshaft U-Joint Phasing</vt:lpstr>
      <vt:lpstr>Companion Flange Runout</vt:lpstr>
      <vt:lpstr>Balancing the Driveshaft (1 of 2)</vt:lpstr>
      <vt:lpstr>Balancing the Driveshaft (2 of 2)</vt:lpstr>
      <vt:lpstr>Figure 17–12 When checking the balance of a driveshaft, make reference marks around the shaft so that the location of the unbalance may be viewed when using a strobe light</vt:lpstr>
      <vt:lpstr>Figure 17–13 Using a strobe balancer to check for driveline vibration requires that an extension be used on the magnetic sensor. Tall safety stands are used to support the rear axle to keep the driveshaft angles the same as when the vehicle is on the road</vt:lpstr>
      <vt:lpstr>Figure 17–14 Typical procedure to balance a driveshaft using hose clamps</vt:lpstr>
      <vt:lpstr>Figure 17–15 Two clamps were required to balance this front driveshaft of a four-wheel-drive vehicle. Be careful when using hose clamps that the ends of the clamps do not interfere with the body or other parts of the vehicle</vt:lpstr>
      <vt:lpstr>Noise Diagnosis (1 of 2)</vt:lpstr>
      <vt:lpstr>Noise Diagnosis (2 of 2)</vt:lpstr>
      <vt:lpstr>Figure 17–16 Tire wear caused by improper alignment or driving habits, such as high-speed cornering, can create tire noise. Notice the feather edged outer tread blocks.</vt:lpstr>
      <vt:lpstr>Noise Correction</vt:lpstr>
      <vt:lpstr>Summary (1 of 2)</vt:lpstr>
      <vt:lpstr>Summary (2 of 2)</vt:lpstr>
    </vt:vector>
  </TitlesOfParts>
  <Manager/>
  <Company>echosvoice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 Compliant Lecture PowerPoint</dc:title>
  <dc:subject>Introduction to Psychology</dc:subject>
  <dc:creator>Echo Swinford</dc:creator>
  <cp:keywords/>
  <dc:description/>
  <cp:lastModifiedBy>Melissa O'Connor</cp:lastModifiedBy>
  <cp:revision>149</cp:revision>
  <dcterms:created xsi:type="dcterms:W3CDTF">2014-07-14T20:04:21Z</dcterms:created>
  <dcterms:modified xsi:type="dcterms:W3CDTF">2016-12-26T20:26:27Z</dcterms:modified>
  <cp:category/>
</cp:coreProperties>
</file>