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18" r:id="rId2"/>
    <p:sldId id="321" r:id="rId3"/>
    <p:sldId id="322" r:id="rId4"/>
    <p:sldId id="323" r:id="rId5"/>
    <p:sldId id="324" r:id="rId6"/>
    <p:sldId id="325" r:id="rId7"/>
    <p:sldId id="326" r:id="rId8"/>
    <p:sldId id="342" r:id="rId9"/>
    <p:sldId id="343" r:id="rId10"/>
    <p:sldId id="327" r:id="rId11"/>
    <p:sldId id="328" r:id="rId12"/>
    <p:sldId id="344" r:id="rId13"/>
    <p:sldId id="345" r:id="rId14"/>
    <p:sldId id="329" r:id="rId15"/>
    <p:sldId id="332" r:id="rId16"/>
    <p:sldId id="333" r:id="rId17"/>
    <p:sldId id="334" r:id="rId18"/>
    <p:sldId id="346" r:id="rId19"/>
    <p:sldId id="347" r:id="rId20"/>
    <p:sldId id="348" r:id="rId21"/>
    <p:sldId id="335" r:id="rId22"/>
    <p:sldId id="336" r:id="rId23"/>
    <p:sldId id="349" r:id="rId24"/>
    <p:sldId id="350" r:id="rId25"/>
    <p:sldId id="337" r:id="rId26"/>
    <p:sldId id="351" r:id="rId27"/>
    <p:sldId id="338" r:id="rId28"/>
    <p:sldId id="352" r:id="rId29"/>
    <p:sldId id="339" r:id="rId30"/>
    <p:sldId id="353" r:id="rId31"/>
    <p:sldId id="340" r:id="rId32"/>
    <p:sldId id="34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70"/>
    <a:srgbClr val="007FA3"/>
    <a:srgbClr val="003057"/>
    <a:srgbClr val="E3EBF6"/>
    <a:srgbClr val="7EB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6" autoAdjust="0"/>
    <p:restoredTop sz="94188" autoAdjust="0"/>
  </p:normalViewPr>
  <p:slideViewPr>
    <p:cSldViewPr>
      <p:cViewPr varScale="1">
        <p:scale>
          <a:sx n="69" d="100"/>
          <a:sy n="69" d="100"/>
        </p:scale>
        <p:origin x="-104" y="-7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632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1212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D874E-E9D5-433B-A149-BDF6BFDD40A8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CAA22-461C-45B4-A301-BFCA580174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92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51F04-9E25-42C3-8BC5-EC2E8469D95E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D6722-9B4D-4E29-B226-C325925A81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276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white">
          <a:xfrm>
            <a:off x="0" y="0"/>
            <a:ext cx="9144000" cy="38862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2838451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87" y="3962400"/>
            <a:ext cx="7794626" cy="17526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8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3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789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Add edition here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0" y="1600201"/>
            <a:ext cx="3657600" cy="160019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4400" baseline="0"/>
            </a:lvl1pPr>
            <a:lvl2pPr marL="0" indent="0">
              <a:spcBef>
                <a:spcPts val="0"/>
              </a:spcBef>
              <a:buNone/>
              <a:defRPr sz="4400"/>
            </a:lvl2pPr>
            <a:lvl3pPr marL="0" indent="0">
              <a:spcBef>
                <a:spcPts val="0"/>
              </a:spcBef>
              <a:buNone/>
              <a:defRPr sz="4400"/>
            </a:lvl3pPr>
            <a:lvl4pPr marL="0" indent="0">
              <a:spcBef>
                <a:spcPts val="0"/>
              </a:spcBef>
              <a:buNone/>
              <a:defRPr sz="4400"/>
            </a:lvl4pPr>
            <a:lvl5pPr marL="0" indent="0">
              <a:spcBef>
                <a:spcPts val="0"/>
              </a:spcBef>
              <a:buNone/>
              <a:defRPr sz="4400"/>
            </a:lvl5pPr>
            <a:lvl6pPr marL="0" indent="0">
              <a:spcBef>
                <a:spcPts val="0"/>
              </a:spcBef>
              <a:buNone/>
              <a:defRPr sz="4400"/>
            </a:lvl6pPr>
            <a:lvl7pPr marL="0" indent="0">
              <a:spcBef>
                <a:spcPts val="0"/>
              </a:spcBef>
              <a:buNone/>
              <a:defRPr sz="4400"/>
            </a:lvl7pPr>
            <a:lvl8pPr marL="0" indent="0">
              <a:spcBef>
                <a:spcPts val="0"/>
              </a:spcBef>
              <a:buNone/>
              <a:defRPr sz="4400"/>
            </a:lvl8pPr>
            <a:lvl9pPr marL="0" indent="0">
              <a:spcBef>
                <a:spcPts val="0"/>
              </a:spcBef>
              <a:buNone/>
              <a:defRPr sz="4400"/>
            </a:lvl9pPr>
          </a:lstStyle>
          <a:p>
            <a:pPr lvl="0"/>
            <a:r>
              <a:rPr lang="en-US" dirty="0" smtClean="0"/>
              <a:t>Chapter ##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029200" y="3200400"/>
            <a:ext cx="3657600" cy="292576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spcBef>
                <a:spcPts val="0"/>
              </a:spcBef>
              <a:buNone/>
              <a:defRPr/>
            </a:lvl7pPr>
            <a:lvl8pPr marL="0" indent="0">
              <a:spcBef>
                <a:spcPts val="0"/>
              </a:spcBef>
              <a:buNone/>
              <a:defRPr/>
            </a:lvl8pPr>
            <a:lvl9pPr marL="0" indent="0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3969" y="6622537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33338" y="6400800"/>
            <a:ext cx="9156700" cy="465137"/>
            <a:chOff x="33338" y="6408738"/>
            <a:chExt cx="9156700" cy="465137"/>
          </a:xfrm>
        </p:grpSpPr>
        <p:pic>
          <p:nvPicPr>
            <p:cNvPr id="13" name="Always Learning Logo" descr="Pearson: Always Learning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33338" y="6443663"/>
              <a:ext cx="1660525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opyright" descr="Copyright 2015, 2012, 2009"/>
            <p:cNvSpPr txBox="1">
              <a:spLocks noChangeArrowheads="1"/>
            </p:cNvSpPr>
            <p:nvPr/>
          </p:nvSpPr>
          <p:spPr bwMode="auto">
            <a:xfrm>
              <a:off x="14136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2014, 2012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06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earning Objectiv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Learning Objectives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027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Click to add Learning Objective(s)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</a:t>
            </a:r>
          </a:p>
          <a:p>
            <a:pPr lvl="6"/>
            <a:r>
              <a:rPr lang="en-US" dirty="0" smtClean="0"/>
              <a:t>Seventh</a:t>
            </a:r>
          </a:p>
          <a:p>
            <a:pPr lvl="7"/>
            <a:r>
              <a:rPr lang="en-US" dirty="0" smtClean="0"/>
              <a:t>Eighth</a:t>
            </a:r>
          </a:p>
          <a:p>
            <a:pPr lvl="8"/>
            <a:r>
              <a:rPr lang="en-US" dirty="0" smtClean="0"/>
              <a:t>Ninth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6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</a:t>
            </a:r>
          </a:p>
          <a:p>
            <a:pPr lvl="6"/>
            <a:r>
              <a:rPr lang="en-US" dirty="0" smtClean="0"/>
              <a:t>Seventh</a:t>
            </a:r>
          </a:p>
          <a:p>
            <a:pPr lvl="7"/>
            <a:r>
              <a:rPr lang="en-US" dirty="0" smtClean="0"/>
              <a:t>Eighth</a:t>
            </a:r>
          </a:p>
          <a:p>
            <a:pPr lvl="8"/>
            <a:r>
              <a:rPr lang="en-US" dirty="0" smtClean="0"/>
              <a:t>Ninth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18872" indent="-118872">
              <a:buClr>
                <a:schemeClr val="bg1"/>
              </a:buClr>
              <a:buSzPct val="25000"/>
              <a:defRPr sz="2400"/>
            </a:lvl1pPr>
            <a:lvl2pPr marL="569913" indent="-285750">
              <a:defRPr sz="2000"/>
            </a:lvl2pPr>
            <a:lvl3pPr>
              <a:defRPr sz="2000"/>
            </a:lvl3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</a:t>
            </a:r>
          </a:p>
          <a:p>
            <a:pPr lvl="6"/>
            <a:r>
              <a:rPr lang="en-US" dirty="0" smtClean="0"/>
              <a:t>Seventh</a:t>
            </a:r>
          </a:p>
          <a:p>
            <a:pPr lvl="7"/>
            <a:r>
              <a:rPr lang="en-US" dirty="0" smtClean="0"/>
              <a:t>Eighth</a:t>
            </a:r>
          </a:p>
          <a:p>
            <a:pPr lvl="8"/>
            <a:r>
              <a:rPr lang="en-US" dirty="0" smtClean="0"/>
              <a:t>Ninth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1066800"/>
          </a:xfrm>
        </p:spPr>
        <p:txBody>
          <a:bodyPr anchor="t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add figure number and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368160"/>
            <a:ext cx="8229600" cy="91685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white">
          <a:xfrm>
            <a:off x="-7938" y="6400800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379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39624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79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2152651"/>
          </a:xfrm>
        </p:spPr>
        <p:txBody>
          <a:bodyPr anchor="b">
            <a:noAutofit/>
          </a:bodyPr>
          <a:lstStyle>
            <a:lvl1pPr algn="l">
              <a:defRPr sz="4000" b="1" cap="none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687" y="3962400"/>
            <a:ext cx="7794627" cy="17526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0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2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109728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</a:t>
            </a:r>
          </a:p>
          <a:p>
            <a:pPr lvl="6"/>
            <a:r>
              <a:rPr lang="en-US" dirty="0" smtClean="0"/>
              <a:t>Seventh</a:t>
            </a:r>
          </a:p>
          <a:p>
            <a:pPr lvl="7"/>
            <a:r>
              <a:rPr lang="en-US" dirty="0" smtClean="0"/>
              <a:t>Eighth</a:t>
            </a:r>
          </a:p>
          <a:p>
            <a:pPr lvl="8"/>
            <a:r>
              <a:rPr lang="en-US" dirty="0" smtClean="0"/>
              <a:t>Ninth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969" y="6172200"/>
            <a:ext cx="8595360" cy="235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5713" y="113072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312" y="113072"/>
            <a:ext cx="55178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white">
          <a:xfrm>
            <a:off x="-7938" y="6407663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3969" y="6380676"/>
            <a:ext cx="9096069" cy="463550"/>
            <a:chOff x="93969" y="6408738"/>
            <a:chExt cx="9096069" cy="463550"/>
          </a:xfrm>
        </p:grpSpPr>
        <p:sp>
          <p:nvSpPr>
            <p:cNvPr id="13" name="Copyright" descr="Pearson: Copyright 2015, 2012, 2009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2014, 2012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157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50" r:id="rId4"/>
    <p:sldLayoutId id="2147483659" r:id="rId5"/>
    <p:sldLayoutId id="2147483658" r:id="rId6"/>
    <p:sldLayoutId id="2147483660" r:id="rId7"/>
    <p:sldLayoutId id="2147483651" r:id="rId8"/>
    <p:sldLayoutId id="2147483654" r:id="rId9"/>
    <p:sldLayoutId id="2147483655" r:id="rId1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56032" indent="-256032" algn="l" defTabSz="914400" rtl="0" eaLnBrk="1" latinLnBrk="0" hangingPunct="1"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Manual Drivetrains and Axles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b="1" dirty="0" smtClean="0"/>
              <a:t>8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Edition</a:t>
            </a:r>
            <a:endParaRPr lang="en-US" sz="20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Chapter 15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Four-Wheel and All-Wheel Drive</a:t>
            </a:r>
            <a:endParaRPr lang="en-US" dirty="0"/>
          </a:p>
        </p:txBody>
      </p:sp>
      <p:pic>
        <p:nvPicPr>
          <p:cNvPr id="7" name="Picture 6" descr="013462836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3581400" cy="457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Figure 15–5 A typical electronic transfer case control that is used to shift between two-wheel drive and four wheel drive (mode shift) or from four wheel high to four-wheel low (range shift)</a:t>
            </a:r>
            <a:endParaRPr lang="en-US" sz="2000" dirty="0"/>
          </a:p>
        </p:txBody>
      </p:sp>
      <p:pic>
        <p:nvPicPr>
          <p:cNvPr id="2253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44" y="1371600"/>
            <a:ext cx="6628069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3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Part-time </a:t>
            </a:r>
            <a:r>
              <a:rPr lang="en-US" dirty="0" smtClean="0"/>
              <a:t>Four-wheel drive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</a:t>
            </a:r>
            <a:r>
              <a:rPr lang="en-US" dirty="0" smtClean="0"/>
              <a:t>front and rear axles are mechanically connected and locked </a:t>
            </a:r>
            <a:r>
              <a:rPr lang="en-US" dirty="0" smtClean="0"/>
              <a:t>together.</a:t>
            </a:r>
            <a:endParaRPr lang="en-US" dirty="0" smtClean="0"/>
          </a:p>
          <a:p>
            <a:r>
              <a:rPr lang="en-US" dirty="0" smtClean="0"/>
              <a:t>Dry pavement can cause the drivetrain to bind unless the front wheels are disconnected usually using locking </a:t>
            </a:r>
            <a:r>
              <a:rPr lang="en-US" dirty="0" smtClean="0"/>
              <a:t>hubs.</a:t>
            </a:r>
            <a:endParaRPr lang="en-US" dirty="0" smtClean="0"/>
          </a:p>
          <a:p>
            <a:pPr lvl="1"/>
            <a:r>
              <a:rPr lang="en-US" dirty="0" smtClean="0"/>
              <a:t>If so, the vehicle should only be driven on dirt, mud, or snow to avoid damage caused by driveline windup.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87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Figure 15–6 Cutaway of a manually operated locking hub</a:t>
            </a:r>
            <a:endParaRPr lang="en-US" sz="2000" dirty="0"/>
          </a:p>
        </p:txBody>
      </p:sp>
      <p:pic>
        <p:nvPicPr>
          <p:cNvPr id="2560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7010400" cy="484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39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Figure 15–7 Manual locking hubs require that the hubs be rotated to the locked position by hand to allow torque to be applied to the front wheels. </a:t>
            </a:r>
            <a:endParaRPr lang="en-US" sz="2000" dirty="0"/>
          </a:p>
        </p:txBody>
      </p:sp>
      <p:pic>
        <p:nvPicPr>
          <p:cNvPr id="26627" name="Picture 1" descr="M15_HALD5046_07_SE_C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0" t="8783" r="9119" b="67003"/>
          <a:stretch>
            <a:fillRect/>
          </a:stretch>
        </p:blipFill>
        <p:spPr bwMode="auto">
          <a:xfrm>
            <a:off x="1143000" y="1371600"/>
            <a:ext cx="6430963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65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Full-time Four-wheel Drive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Uses </a:t>
            </a:r>
            <a:r>
              <a:rPr lang="en-US" dirty="0" smtClean="0"/>
              <a:t>a center (interaxle) differential, which allows for both the front and rear axles to rotate at different </a:t>
            </a:r>
            <a:r>
              <a:rPr lang="en-US" dirty="0" smtClean="0"/>
              <a:t>speeds.</a:t>
            </a:r>
            <a:endParaRPr lang="en-US" dirty="0" smtClean="0"/>
          </a:p>
          <a:p>
            <a:r>
              <a:rPr lang="en-US" dirty="0" smtClean="0"/>
              <a:t>Can be safely driven in four-wheel drive on dry pavement and under all driving </a:t>
            </a:r>
            <a:r>
              <a:rPr lang="en-US" dirty="0" smtClean="0"/>
              <a:t>conditions.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42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Figure 15–8 A typical planetary gear set used in a transfer case</a:t>
            </a:r>
            <a:endParaRPr lang="en-US" sz="2000" dirty="0"/>
          </a:p>
        </p:txBody>
      </p:sp>
      <p:pic>
        <p:nvPicPr>
          <p:cNvPr id="27651" name="Picture 1" descr="M15_HALD5046_07_SE_C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0" t="7359" r="53510" b="67004"/>
          <a:stretch>
            <a:fillRect/>
          </a:stretch>
        </p:blipFill>
        <p:spPr bwMode="auto">
          <a:xfrm>
            <a:off x="1600200" y="1143000"/>
            <a:ext cx="5734267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9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</a:t>
            </a:r>
            <a:r>
              <a:rPr lang="en-US" dirty="0" smtClean="0"/>
              <a:t>Differentials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 and Function</a:t>
            </a:r>
          </a:p>
          <a:p>
            <a:pPr lvl="1"/>
            <a:r>
              <a:rPr lang="en-US" dirty="0" smtClean="0"/>
              <a:t>Center </a:t>
            </a:r>
            <a:r>
              <a:rPr lang="en-US" dirty="0" smtClean="0"/>
              <a:t>differential, also called interaxle differential, prevent driveline harshness and vibration, commonly referred to as “driveline windup.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Types</a:t>
            </a:r>
          </a:p>
          <a:p>
            <a:pPr lvl="1"/>
            <a:r>
              <a:rPr lang="en-US" dirty="0" smtClean="0"/>
              <a:t>Standard bevel gear </a:t>
            </a:r>
          </a:p>
          <a:p>
            <a:pPr lvl="1"/>
            <a:r>
              <a:rPr lang="en-US" dirty="0" smtClean="0"/>
              <a:t>Planetary gear</a:t>
            </a:r>
          </a:p>
          <a:p>
            <a:pPr lvl="1"/>
            <a:r>
              <a:rPr lang="en-US" dirty="0" smtClean="0"/>
              <a:t>Viscous coupling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8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Figure 15–4 A typical transfer case is attached to the output of the transmission and directs engine torque to the rear or to the front and rear differentials</a:t>
            </a:r>
            <a:endParaRPr lang="en-US" sz="2000" dirty="0"/>
          </a:p>
        </p:txBody>
      </p:sp>
      <p:pic>
        <p:nvPicPr>
          <p:cNvPr id="29699" name="Picture 1" descr="M15_HALD5046_07_SE_C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7596" r="11488" b="64392"/>
          <a:stretch>
            <a:fillRect/>
          </a:stretch>
        </p:blipFill>
        <p:spPr bwMode="auto">
          <a:xfrm>
            <a:off x="1981201" y="1219200"/>
            <a:ext cx="5348750" cy="52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97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Cases (1 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purpose and function of the transfer case is to control the power flow to both the front and rear axles.</a:t>
            </a:r>
          </a:p>
          <a:p>
            <a:r>
              <a:rPr lang="en-US" dirty="0"/>
              <a:t>The gear ranges can be engaged in a number of ways</a:t>
            </a:r>
            <a:r>
              <a:rPr lang="en-US" dirty="0" smtClean="0"/>
              <a:t>, such </a:t>
            </a:r>
            <a:r>
              <a:rPr lang="en-US" dirty="0"/>
              <a:t>as:</a:t>
            </a:r>
          </a:p>
          <a:p>
            <a:pPr lvl="1"/>
            <a:r>
              <a:rPr lang="en-US" dirty="0" smtClean="0"/>
              <a:t>Manual </a:t>
            </a:r>
            <a:r>
              <a:rPr lang="en-US" dirty="0"/>
              <a:t>lever (older vehicles) </a:t>
            </a:r>
            <a:endParaRPr lang="en-US" b="1" dirty="0" smtClean="0"/>
          </a:p>
          <a:p>
            <a:pPr lvl="1"/>
            <a:r>
              <a:rPr lang="en-US" dirty="0" smtClean="0"/>
              <a:t>Electrical </a:t>
            </a:r>
            <a:r>
              <a:rPr lang="en-US" dirty="0"/>
              <a:t>motor (most commonly used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Vacuum actuators (Usually used to connect and </a:t>
            </a:r>
            <a:r>
              <a:rPr lang="en-US" dirty="0" smtClean="0"/>
              <a:t>disconnect the </a:t>
            </a:r>
            <a:r>
              <a:rPr lang="en-US" dirty="0"/>
              <a:t>front-drive axle when two-wheel drive </a:t>
            </a:r>
            <a:r>
              <a:rPr lang="en-US" dirty="0" smtClean="0"/>
              <a:t>is selected).</a:t>
            </a:r>
          </a:p>
        </p:txBody>
      </p:sp>
    </p:spTree>
    <p:extLst>
      <p:ext uri="{BB962C8B-B14F-4D97-AF65-F5344CB8AC3E}">
        <p14:creationId xmlns:p14="http://schemas.microsoft.com/office/powerpoint/2010/main" val="49296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Cases </a:t>
            </a:r>
            <a:r>
              <a:rPr lang="en-US" dirty="0" smtClean="0"/>
              <a:t>(2 </a:t>
            </a:r>
            <a:r>
              <a:rPr lang="en-US" dirty="0"/>
              <a:t>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Two-wheel drive operation</a:t>
            </a:r>
          </a:p>
          <a:p>
            <a:r>
              <a:rPr lang="en-US" dirty="0"/>
              <a:t>Four-wheel drive operation</a:t>
            </a:r>
          </a:p>
          <a:p>
            <a:r>
              <a:rPr lang="en-US" dirty="0"/>
              <a:t>Oil pump</a:t>
            </a:r>
          </a:p>
          <a:p>
            <a:r>
              <a:rPr lang="en-US" dirty="0"/>
              <a:t>Manual shift on-the-fly </a:t>
            </a:r>
            <a:r>
              <a:rPr lang="en-US" dirty="0" smtClean="0"/>
              <a:t>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9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 (1 of 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1.1 </a:t>
            </a:r>
            <a:r>
              <a:rPr lang="en-US" dirty="0" smtClean="0"/>
              <a:t>Prepare for the ASE Manual Drive Train and Axles (A3) certification test content area “F” (Four-Wheel-Drive/All-Wheel-Drive Component Diagnosis and Service).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1.2 </a:t>
            </a:r>
            <a:r>
              <a:rPr lang="en-US" dirty="0" smtClean="0"/>
              <a:t>Explain the characteristics of four-wheel-drive (4WD) vehicles.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1.3 </a:t>
            </a:r>
            <a:r>
              <a:rPr lang="en-US" dirty="0" smtClean="0"/>
              <a:t>Differentiate between part-time and full-time four-wheel-drive vehicles.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15–19 The oil pump is driven by the rear </a:t>
            </a:r>
            <a:r>
              <a:rPr lang="en-US" sz="2000" dirty="0" smtClean="0"/>
              <a:t>output shaft </a:t>
            </a:r>
            <a:r>
              <a:rPr lang="en-US" sz="2000" dirty="0"/>
              <a:t>and is removed with the rear part of the case.</a:t>
            </a:r>
            <a:endParaRPr lang="en-US" sz="2000" dirty="0"/>
          </a:p>
        </p:txBody>
      </p:sp>
      <p:pic>
        <p:nvPicPr>
          <p:cNvPr id="4" name="Picture 3" descr="M15_HALD8363_08_SE_C1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4" t="8051" r="9474" b="68770"/>
          <a:stretch/>
        </p:blipFill>
        <p:spPr>
          <a:xfrm>
            <a:off x="1066799" y="1447800"/>
            <a:ext cx="675550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1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 Transfer </a:t>
            </a:r>
            <a:r>
              <a:rPr lang="en-US" dirty="0" smtClean="0"/>
              <a:t>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 and Function</a:t>
            </a:r>
          </a:p>
          <a:p>
            <a:pPr lvl="1"/>
            <a:r>
              <a:rPr lang="en-US" dirty="0" smtClean="0"/>
              <a:t>The transfer case motor/ encoder assembly is an electric motor used to shift the transfer case from two-wheel high to four-wheel </a:t>
            </a:r>
            <a:r>
              <a:rPr lang="en-US" dirty="0" smtClean="0"/>
              <a:t>high</a:t>
            </a:r>
            <a:endParaRPr lang="en-US" dirty="0" smtClean="0"/>
          </a:p>
          <a:p>
            <a:pPr lvl="2"/>
            <a:r>
              <a:rPr lang="en-US" dirty="0" smtClean="0"/>
              <a:t>Can also make a range change between four-wheel high and four-wheel </a:t>
            </a:r>
            <a:r>
              <a:rPr lang="en-US" dirty="0" smtClean="0"/>
              <a:t>low.</a:t>
            </a:r>
          </a:p>
          <a:p>
            <a:r>
              <a:rPr lang="en-US" dirty="0" smtClean="0"/>
              <a:t>Motor/Encoder assembly</a:t>
            </a:r>
          </a:p>
          <a:p>
            <a:r>
              <a:rPr lang="en-US" dirty="0" smtClean="0"/>
              <a:t>Torque split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92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Figure 15–20 Four-wheel-drive/low range torque flow in a NV231 transfer case</a:t>
            </a:r>
            <a:endParaRPr lang="en-US" sz="2000" dirty="0"/>
          </a:p>
        </p:txBody>
      </p:sp>
      <p:pic>
        <p:nvPicPr>
          <p:cNvPr id="31747" name="Picture 1" descr="M15_HALD5046_07_SE_C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8070" r="51247" b="54846"/>
          <a:stretch>
            <a:fillRect/>
          </a:stretch>
        </p:blipFill>
        <p:spPr bwMode="auto">
          <a:xfrm>
            <a:off x="2438400" y="1447800"/>
            <a:ext cx="4270291" cy="491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61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Transfer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4WD/AWD vehicles that </a:t>
            </a:r>
            <a:r>
              <a:rPr lang="en-US" dirty="0" smtClean="0"/>
              <a:t>are based </a:t>
            </a:r>
            <a:r>
              <a:rPr lang="en-US" dirty="0"/>
              <a:t>on FWD vehicles integrate a power transfer unit (PTU</a:t>
            </a:r>
            <a:r>
              <a:rPr lang="en-US" dirty="0" smtClean="0"/>
              <a:t>) into </a:t>
            </a:r>
            <a:r>
              <a:rPr lang="en-US" dirty="0"/>
              <a:t>the transaxle. In its simplest form, a PTU is just a </a:t>
            </a:r>
            <a:r>
              <a:rPr lang="en-US" dirty="0" smtClean="0"/>
              <a:t>right angle </a:t>
            </a:r>
            <a:r>
              <a:rPr lang="en-US" dirty="0"/>
              <a:t>gear set</a:t>
            </a:r>
            <a:r>
              <a:rPr lang="en-US" dirty="0" smtClean="0"/>
              <a:t>.</a:t>
            </a:r>
          </a:p>
          <a:p>
            <a:r>
              <a:rPr lang="en-US" dirty="0" smtClean="0"/>
              <a:t>Parts and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09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15–24 A PTU has an interaxle differential that </a:t>
            </a:r>
            <a:r>
              <a:rPr lang="en-US" sz="2000" dirty="0" smtClean="0"/>
              <a:t>drives the </a:t>
            </a:r>
            <a:r>
              <a:rPr lang="en-US" sz="2000" dirty="0"/>
              <a:t>front axle differential and the transfer of torque to the </a:t>
            </a:r>
            <a:r>
              <a:rPr lang="en-US" sz="2000" dirty="0" smtClean="0"/>
              <a:t>rear driveshaft</a:t>
            </a:r>
            <a:r>
              <a:rPr lang="en-US" sz="2000" dirty="0"/>
              <a:t>.</a:t>
            </a:r>
            <a:endParaRPr lang="en-US" sz="2000" dirty="0"/>
          </a:p>
        </p:txBody>
      </p:sp>
      <p:pic>
        <p:nvPicPr>
          <p:cNvPr id="4" name="Picture 3" descr="M15_HALD8363_08_SE_C1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1" t="6978" r="60383" b="65381"/>
          <a:stretch/>
        </p:blipFill>
        <p:spPr>
          <a:xfrm>
            <a:off x="2514600" y="1066800"/>
            <a:ext cx="3352800" cy="539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Couplers and Torque Bias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 and Function</a:t>
            </a:r>
          </a:p>
          <a:p>
            <a:pPr lvl="1"/>
            <a:r>
              <a:rPr lang="en-US" dirty="0" smtClean="0"/>
              <a:t>Couplers are connected in series with other drivetrain members and are used to transfer torque, much like a </a:t>
            </a:r>
            <a:r>
              <a:rPr lang="en-US" dirty="0" smtClean="0"/>
              <a:t>clutch.</a:t>
            </a:r>
            <a:r>
              <a:rPr lang="en-US" dirty="0"/>
              <a:t> </a:t>
            </a:r>
            <a:r>
              <a:rPr lang="en-US" dirty="0" smtClean="0"/>
              <a:t>They </a:t>
            </a:r>
            <a:r>
              <a:rPr lang="en-US" dirty="0" smtClean="0"/>
              <a:t>are applied only when </a:t>
            </a:r>
            <a:r>
              <a:rPr lang="en-US" dirty="0" smtClean="0"/>
              <a:t>needed.</a:t>
            </a:r>
          </a:p>
          <a:p>
            <a:r>
              <a:rPr lang="en-US" dirty="0" smtClean="0"/>
              <a:t>Electromagnetic clutch coupler</a:t>
            </a:r>
            <a:endParaRPr lang="en-US" dirty="0"/>
          </a:p>
          <a:p>
            <a:pPr lvl="1"/>
            <a:r>
              <a:rPr lang="en-US" dirty="0" smtClean="0"/>
              <a:t>Torque </a:t>
            </a:r>
            <a:r>
              <a:rPr lang="en-US" dirty="0"/>
              <a:t>Management</a:t>
            </a:r>
          </a:p>
          <a:p>
            <a:pPr lvl="1"/>
            <a:r>
              <a:rPr lang="en-US" dirty="0" smtClean="0"/>
              <a:t>Interactive </a:t>
            </a:r>
            <a:r>
              <a:rPr lang="en-US" dirty="0"/>
              <a:t>Torque Management System</a:t>
            </a:r>
          </a:p>
          <a:p>
            <a:pPr lvl="1"/>
            <a:r>
              <a:rPr lang="en-US" dirty="0" smtClean="0"/>
              <a:t>Intelligent </a:t>
            </a:r>
            <a:r>
              <a:rPr lang="en-US" dirty="0"/>
              <a:t>AWD System</a:t>
            </a:r>
          </a:p>
          <a:p>
            <a:pPr lvl="1"/>
            <a:r>
              <a:rPr lang="en-US" dirty="0" smtClean="0"/>
              <a:t>Active </a:t>
            </a:r>
            <a:r>
              <a:rPr lang="en-US" dirty="0"/>
              <a:t>Torque </a:t>
            </a:r>
            <a:r>
              <a:rPr lang="en-US" dirty="0" smtClean="0"/>
              <a:t>Dynamics</a:t>
            </a:r>
          </a:p>
          <a:p>
            <a:r>
              <a:rPr lang="en-US" dirty="0" smtClean="0"/>
              <a:t>Electro-hydraulic coupler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98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15–30 The Haldex system uses hydraulic </a:t>
            </a:r>
            <a:r>
              <a:rPr lang="en-US" sz="2000" dirty="0" smtClean="0"/>
              <a:t>pressure to </a:t>
            </a:r>
            <a:r>
              <a:rPr lang="en-US" sz="2000" dirty="0"/>
              <a:t>apply the clutch, which can be created as soon as </a:t>
            </a:r>
            <a:r>
              <a:rPr lang="en-US" sz="2000" dirty="0" smtClean="0"/>
              <a:t>there is </a:t>
            </a:r>
            <a:r>
              <a:rPr lang="en-US" sz="2000" dirty="0"/>
              <a:t>a speed differential between the input and output </a:t>
            </a:r>
            <a:r>
              <a:rPr lang="en-US" sz="2000" dirty="0" smtClean="0"/>
              <a:t>shafts. Hydraulic </a:t>
            </a:r>
            <a:r>
              <a:rPr lang="en-US" sz="2000" dirty="0"/>
              <a:t>pressure and speed at which the clutch will </a:t>
            </a:r>
            <a:r>
              <a:rPr lang="en-US" sz="2000" dirty="0" smtClean="0"/>
              <a:t>be applied </a:t>
            </a:r>
            <a:r>
              <a:rPr lang="en-US" sz="2000" dirty="0"/>
              <a:t>are controlled by the ECU.</a:t>
            </a:r>
            <a:endParaRPr lang="en-US" sz="2000" dirty="0"/>
          </a:p>
        </p:txBody>
      </p:sp>
      <p:pic>
        <p:nvPicPr>
          <p:cNvPr id="4" name="Picture 3" descr="M15_HALD8363_08_SE_C1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0" t="6709" r="10143" b="69297"/>
          <a:stretch/>
        </p:blipFill>
        <p:spPr>
          <a:xfrm>
            <a:off x="1676400" y="1524000"/>
            <a:ext cx="6419269" cy="46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7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 Drive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Front Drive Axles</a:t>
            </a:r>
          </a:p>
          <a:p>
            <a:pPr lvl="1"/>
            <a:r>
              <a:rPr lang="en-US" dirty="0" smtClean="0"/>
              <a:t>Some of the 4WD vehicles use a RWD drive axle that is rotated so the drive pinion points toward the </a:t>
            </a:r>
            <a:r>
              <a:rPr lang="en-US" dirty="0" smtClean="0"/>
              <a:t>rear.</a:t>
            </a:r>
            <a:endParaRPr lang="en-US" dirty="0" smtClean="0"/>
          </a:p>
          <a:p>
            <a:pPr lvl="1"/>
            <a:r>
              <a:rPr lang="en-US" dirty="0" smtClean="0"/>
              <a:t>Axles using reverse-cut gears can be identified by a high-mounted pinion </a:t>
            </a:r>
            <a:r>
              <a:rPr lang="en-US" dirty="0" smtClean="0"/>
              <a:t>shaft.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558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15–32 Constant velocity (CV) joints are used </a:t>
            </a:r>
            <a:r>
              <a:rPr lang="en-US" sz="2000" dirty="0" smtClean="0"/>
              <a:t>on the </a:t>
            </a:r>
            <a:r>
              <a:rPr lang="en-US" sz="2000" dirty="0"/>
              <a:t>front axles of many four-wheel-drive vehicles like </a:t>
            </a:r>
            <a:r>
              <a:rPr lang="en-US" sz="2000" dirty="0" smtClean="0"/>
              <a:t>this Chevrolet </a:t>
            </a:r>
            <a:r>
              <a:rPr lang="en-US" sz="2000" dirty="0"/>
              <a:t>Blazer.</a:t>
            </a:r>
            <a:endParaRPr lang="en-US" sz="2000" dirty="0"/>
          </a:p>
        </p:txBody>
      </p:sp>
      <p:pic>
        <p:nvPicPr>
          <p:cNvPr id="4" name="Picture 3" descr="M15_HALD8363_08_SE_C1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7783" r="50000" b="69674"/>
          <a:stretch/>
        </p:blipFill>
        <p:spPr>
          <a:xfrm>
            <a:off x="1371600" y="1447799"/>
            <a:ext cx="6400800" cy="488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Drive </a:t>
            </a:r>
            <a:r>
              <a:rPr lang="en-US" dirty="0" smtClean="0"/>
              <a:t>Axles/Wheel Disconnect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 and function</a:t>
            </a:r>
          </a:p>
          <a:p>
            <a:r>
              <a:rPr lang="en-US" dirty="0" smtClean="0"/>
              <a:t>Drive </a:t>
            </a:r>
            <a:r>
              <a:rPr lang="en-US" dirty="0" smtClean="0"/>
              <a:t>Axles/Wheel Disconnect Systems</a:t>
            </a:r>
          </a:p>
          <a:p>
            <a:pPr lvl="1"/>
            <a:r>
              <a:rPr lang="en-US" dirty="0" smtClean="0"/>
              <a:t>The engine intake manifold provides the vacuum, </a:t>
            </a:r>
            <a:r>
              <a:rPr lang="en-US" dirty="0" smtClean="0"/>
              <a:t>which </a:t>
            </a:r>
            <a:r>
              <a:rPr lang="en-US" dirty="0" smtClean="0"/>
              <a:t>is </a:t>
            </a:r>
            <a:r>
              <a:rPr lang="en-US" dirty="0" smtClean="0"/>
              <a:t>controlled </a:t>
            </a:r>
            <a:r>
              <a:rPr lang="en-US" dirty="0" smtClean="0"/>
              <a:t>by the vacuum control </a:t>
            </a:r>
            <a:r>
              <a:rPr lang="en-US" dirty="0" smtClean="0"/>
              <a:t>valve.</a:t>
            </a:r>
            <a:endParaRPr lang="en-US" dirty="0" smtClean="0"/>
          </a:p>
          <a:p>
            <a:pPr lvl="2"/>
            <a:r>
              <a:rPr lang="en-US" dirty="0" smtClean="0"/>
              <a:t>The control valve is controlled by the mode </a:t>
            </a:r>
            <a:r>
              <a:rPr lang="en-US" dirty="0" smtClean="0"/>
              <a:t>switch.</a:t>
            </a:r>
          </a:p>
          <a:p>
            <a:r>
              <a:rPr lang="en-US" dirty="0" smtClean="0"/>
              <a:t>Continuous vacuum locking hubs</a:t>
            </a:r>
          </a:p>
          <a:p>
            <a:r>
              <a:rPr lang="en-US" dirty="0" smtClean="0"/>
              <a:t>Pulse vacuum locking hubs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6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 (2 of 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1.4 </a:t>
            </a:r>
            <a:r>
              <a:rPr lang="en-US" dirty="0" smtClean="0"/>
              <a:t>Explain the purpose and function of the central differential and transfer case in a four-wheel drive vehicle.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1.5 </a:t>
            </a:r>
            <a:r>
              <a:rPr lang="en-US" dirty="0" smtClean="0"/>
              <a:t>Explain the purpose and function of electronic transfer cases and the power transfer unit of a four-wheel-drive vehicle.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1.6 </a:t>
            </a:r>
            <a:r>
              <a:rPr lang="en-US" dirty="0" smtClean="0"/>
              <a:t>Explain the purpose and function of couplers and torque bias devices.</a:t>
            </a:r>
          </a:p>
        </p:txBody>
      </p:sp>
    </p:spTree>
    <p:extLst>
      <p:ext uri="{BB962C8B-B14F-4D97-AF65-F5344CB8AC3E}">
        <p14:creationId xmlns:p14="http://schemas.microsoft.com/office/powerpoint/2010/main" val="26104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15–34 A General Motors sport utility vehicle </a:t>
            </a:r>
            <a:r>
              <a:rPr lang="en-US" sz="2000" dirty="0" smtClean="0"/>
              <a:t>front axle </a:t>
            </a:r>
            <a:r>
              <a:rPr lang="en-US" sz="2000" dirty="0"/>
              <a:t>showing the electric axle disconnect actuator.</a:t>
            </a:r>
            <a:endParaRPr lang="en-US" sz="2000" dirty="0"/>
          </a:p>
        </p:txBody>
      </p:sp>
      <p:pic>
        <p:nvPicPr>
          <p:cNvPr id="4" name="Picture 3" descr="M15_HALD8363_08_SE_C1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8" t="67360" r="52345" b="10902"/>
          <a:stretch/>
        </p:blipFill>
        <p:spPr>
          <a:xfrm>
            <a:off x="838200" y="1447800"/>
            <a:ext cx="7239000" cy="518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1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(1 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of today’s 4WD/AWD vehicles are based on front engine FWD vehicles.</a:t>
            </a:r>
          </a:p>
          <a:p>
            <a:r>
              <a:rPr lang="en-US" dirty="0" smtClean="0"/>
              <a:t>A transfer case or power transfer unit drives the second axle.</a:t>
            </a:r>
          </a:p>
          <a:p>
            <a:r>
              <a:rPr lang="en-US" dirty="0" smtClean="0"/>
              <a:t>AWD transfer cases/PTUs can include a differential, viscous coupler, or electromechanical clutch to control torque to the front and rear drive axles.</a:t>
            </a:r>
          </a:p>
        </p:txBody>
      </p:sp>
    </p:spTree>
    <p:extLst>
      <p:ext uri="{BB962C8B-B14F-4D97-AF65-F5344CB8AC3E}">
        <p14:creationId xmlns:p14="http://schemas.microsoft.com/office/powerpoint/2010/main" val="33848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(2 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front drive axle has outboard U-joints or CV joints to allow steering.</a:t>
            </a:r>
          </a:p>
          <a:p>
            <a:r>
              <a:rPr lang="en-US" dirty="0" smtClean="0"/>
              <a:t>Front wheel hubs can be disconnected using a mechanical, automatic, or vacuum operation.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8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 (3 of 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1.7 </a:t>
            </a:r>
            <a:r>
              <a:rPr lang="en-US" dirty="0" smtClean="0"/>
              <a:t>Discuss the operation of front drive axles and drive axle/wheel disconnect systems.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8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Four-wheel Drive (1 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Four-wheel drive (4WD) for cars, pickups</a:t>
            </a:r>
            <a:r>
              <a:rPr lang="en-US" dirty="0" smtClean="0"/>
              <a:t>, and </a:t>
            </a:r>
            <a:r>
              <a:rPr lang="en-US" dirty="0"/>
              <a:t>light trucks has steadily evolved from the somewhat </a:t>
            </a:r>
            <a:r>
              <a:rPr lang="en-US" dirty="0" smtClean="0"/>
              <a:t>crude but </a:t>
            </a:r>
            <a:r>
              <a:rPr lang="en-US" dirty="0"/>
              <a:t>rugged Jeep of World War II to sport cars and sport-</a:t>
            </a:r>
            <a:r>
              <a:rPr lang="en-US" dirty="0" smtClean="0"/>
              <a:t>utility vehicles.</a:t>
            </a:r>
          </a:p>
          <a:p>
            <a:r>
              <a:rPr lang="en-US" dirty="0" smtClean="0"/>
              <a:t>What are the issues of powering all four wheels?</a:t>
            </a:r>
          </a:p>
        </p:txBody>
      </p:sp>
    </p:spTree>
    <p:extLst>
      <p:ext uri="{BB962C8B-B14F-4D97-AF65-F5344CB8AC3E}">
        <p14:creationId xmlns:p14="http://schemas.microsoft.com/office/powerpoint/2010/main" val="378750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Four-wheel Drive </a:t>
            </a:r>
            <a:r>
              <a:rPr lang="en-US" dirty="0" smtClean="0"/>
              <a:t>(2 </a:t>
            </a:r>
            <a:r>
              <a:rPr lang="en-US" dirty="0"/>
              <a:t>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4WD can be based on any drivetrain configuration including:</a:t>
            </a:r>
          </a:p>
          <a:p>
            <a:pPr lvl="1"/>
            <a:r>
              <a:rPr lang="en-US" dirty="0"/>
              <a:t>Front engine–RWD—Most truck-based four-wheel systems use this arrangement.</a:t>
            </a:r>
          </a:p>
          <a:p>
            <a:pPr lvl="1"/>
            <a:r>
              <a:rPr lang="en-US" dirty="0"/>
              <a:t>Front engine–FWD—Many passenger vehicles and sport utility vehicles (SUV) use this arrangement.</a:t>
            </a:r>
          </a:p>
          <a:p>
            <a:pPr lvl="1"/>
            <a:r>
              <a:rPr lang="en-US" dirty="0" smtClean="0"/>
              <a:t>Mid</a:t>
            </a:r>
            <a:r>
              <a:rPr lang="en-US" dirty="0" smtClean="0"/>
              <a:t>-engine–RWD—Some sport cars use this arrangement such as some Porsches.</a:t>
            </a:r>
          </a:p>
          <a:p>
            <a:pPr lvl="1"/>
            <a:r>
              <a:rPr lang="en-US" dirty="0" smtClean="0"/>
              <a:t>Rear engine–RWD—Some sport cars use this arrangement such as some Porsches.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31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Figure 15–3 Four-wheel-drive vehicles can be achieved by using an existing rear-wheel-drive arrangement and adding a transfer case, or a front wheel-drive arrangement with the addition of rear axle output shaft and center differential assembly</a:t>
            </a:r>
            <a:endParaRPr lang="en-US" sz="2000" dirty="0"/>
          </a:p>
        </p:txBody>
      </p:sp>
      <p:pic>
        <p:nvPicPr>
          <p:cNvPr id="21507" name="Picture 1" descr="M15_HALD5046_07_SE_C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7359" r="55293" b="76131"/>
          <a:stretch>
            <a:fillRect/>
          </a:stretch>
        </p:blipFill>
        <p:spPr bwMode="auto">
          <a:xfrm>
            <a:off x="304800" y="2133600"/>
            <a:ext cx="4110038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M15_HALD5046_07_SE_C1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7" t="23856" r="55429" b="61069"/>
          <a:stretch>
            <a:fillRect/>
          </a:stretch>
        </p:blipFill>
        <p:spPr bwMode="auto">
          <a:xfrm>
            <a:off x="4267200" y="2057400"/>
            <a:ext cx="4659313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37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Two-wheel drive</a:t>
            </a:r>
          </a:p>
          <a:p>
            <a:r>
              <a:rPr lang="en-US" dirty="0" smtClean="0"/>
              <a:t>Four-wheel drive</a:t>
            </a:r>
          </a:p>
          <a:p>
            <a:r>
              <a:rPr lang="en-US" dirty="0" smtClean="0"/>
              <a:t>Part-time four-wheel drive</a:t>
            </a:r>
          </a:p>
          <a:p>
            <a:r>
              <a:rPr lang="en-US" dirty="0" smtClean="0"/>
              <a:t>Full-time four-wheel drive</a:t>
            </a:r>
          </a:p>
          <a:p>
            <a:r>
              <a:rPr lang="en-US" dirty="0" smtClean="0"/>
              <a:t>On-demand four-wheel drive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6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 and function</a:t>
            </a:r>
          </a:p>
          <a:p>
            <a:r>
              <a:rPr lang="en-US" dirty="0" smtClean="0"/>
              <a:t>Types of shifts</a:t>
            </a:r>
          </a:p>
          <a:p>
            <a:pPr lvl="1"/>
            <a:r>
              <a:rPr lang="en-US" dirty="0" smtClean="0"/>
              <a:t>Mode</a:t>
            </a:r>
          </a:p>
          <a:p>
            <a:pPr lvl="1"/>
            <a:r>
              <a:rPr lang="en-US" dirty="0" smtClean="0"/>
              <a:t>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16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508 Lecture">
  <a:themeElements>
    <a:clrScheme name="Custom 4">
      <a:dk1>
        <a:srgbClr val="003057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4013</TotalTime>
  <Words>1310</Words>
  <Application>Microsoft Macintosh PowerPoint</Application>
  <PresentationFormat>On-screen Show (4:3)</PresentationFormat>
  <Paragraphs>108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508 Lecture</vt:lpstr>
      <vt:lpstr>Manual Drivetrains and Axles</vt:lpstr>
      <vt:lpstr>Learning Objectives (1 of 3)</vt:lpstr>
      <vt:lpstr>Learning Objectives (2 of 3)</vt:lpstr>
      <vt:lpstr>Learning Objectives (3 of 3)</vt:lpstr>
      <vt:lpstr>Four-wheel Drive (1 of 2)</vt:lpstr>
      <vt:lpstr>Four-wheel Drive (2 of 2)</vt:lpstr>
      <vt:lpstr>Figure 15–3 Four-wheel-drive vehicles can be achieved by using an existing rear-wheel-drive arrangement and adding a transfer case, or a front wheel-drive arrangement with the addition of rear axle output shaft and center differential assembly</vt:lpstr>
      <vt:lpstr>Terminology</vt:lpstr>
      <vt:lpstr>Transfer cases</vt:lpstr>
      <vt:lpstr>Figure 15–5 A typical electronic transfer case control that is used to shift between two-wheel drive and four wheel drive (mode shift) or from four wheel high to four-wheel low (range shift)</vt:lpstr>
      <vt:lpstr>Part-time Four-wheel drive</vt:lpstr>
      <vt:lpstr>Figure 15–6 Cutaway of a manually operated locking hub</vt:lpstr>
      <vt:lpstr>Figure 15–7 Manual locking hubs require that the hubs be rotated to the locked position by hand to allow torque to be applied to the front wheels. </vt:lpstr>
      <vt:lpstr>Full-time Four-wheel Drive</vt:lpstr>
      <vt:lpstr>Figure 15–8 A typical planetary gear set used in a transfer case</vt:lpstr>
      <vt:lpstr>Central Differentials</vt:lpstr>
      <vt:lpstr>Figure 15–4 A typical transfer case is attached to the output of the transmission and directs engine torque to the rear or to the front and rear differentials</vt:lpstr>
      <vt:lpstr>Transfer Cases (1 of 2)</vt:lpstr>
      <vt:lpstr>Transfer Cases (2 of 2)</vt:lpstr>
      <vt:lpstr>FIGURE 15–19 The oil pump is driven by the rear output shaft and is removed with the rear part of the case.</vt:lpstr>
      <vt:lpstr>Electronic Transfer Cases</vt:lpstr>
      <vt:lpstr>Figure 15–20 Four-wheel-drive/low range torque flow in a NV231 transfer case</vt:lpstr>
      <vt:lpstr>Power Transfer Unit</vt:lpstr>
      <vt:lpstr>FIGURE 15–24 A PTU has an interaxle differential that drives the front axle differential and the transfer of torque to the rear driveshaft.</vt:lpstr>
      <vt:lpstr>Couplers and Torque Bias Devices</vt:lpstr>
      <vt:lpstr>FIGURE 15–30 The Haldex system uses hydraulic pressure to apply the clutch, which can be created as soon as there is a speed differential between the input and output shafts. Hydraulic pressure and speed at which the clutch will be applied are controlled by the ECU.</vt:lpstr>
      <vt:lpstr>Front Drive</vt:lpstr>
      <vt:lpstr>FIGURE 15–32 Constant velocity (CV) joints are used on the front axles of many four-wheel-drive vehicles like this Chevrolet Blazer.</vt:lpstr>
      <vt:lpstr>Drive Axles/Wheel Disconnect Systems</vt:lpstr>
      <vt:lpstr>FIGURE 15–34 A General Motors sport utility vehicle front axle showing the electric axle disconnect actuator.</vt:lpstr>
      <vt:lpstr>Summary (1 of 2)</vt:lpstr>
      <vt:lpstr>Summary (2 of 2)</vt:lpstr>
    </vt:vector>
  </TitlesOfParts>
  <Manager/>
  <Company>echosvoice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 Compliant Lecture PowerPoint</dc:title>
  <dc:subject>Introduction to Psychology</dc:subject>
  <dc:creator>Echo Swinford</dc:creator>
  <cp:keywords/>
  <dc:description/>
  <cp:lastModifiedBy>Melissa O'Connor</cp:lastModifiedBy>
  <cp:revision>149</cp:revision>
  <dcterms:created xsi:type="dcterms:W3CDTF">2014-07-14T20:04:21Z</dcterms:created>
  <dcterms:modified xsi:type="dcterms:W3CDTF">2016-12-27T16:15:00Z</dcterms:modified>
  <cp:category/>
</cp:coreProperties>
</file>