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8" r:id="rId2"/>
    <p:sldId id="321" r:id="rId3"/>
    <p:sldId id="322" r:id="rId4"/>
    <p:sldId id="345" r:id="rId5"/>
    <p:sldId id="346" r:id="rId6"/>
    <p:sldId id="347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9" r:id="rId28"/>
    <p:sldId id="348" r:id="rId29"/>
    <p:sldId id="343" r:id="rId30"/>
    <p:sldId id="34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228" autoAdjust="0"/>
  </p:normalViewPr>
  <p:slideViewPr>
    <p:cSldViewPr>
      <p:cViewPr varScale="1">
        <p:scale>
          <a:sx n="69" d="100"/>
          <a:sy n="69" d="100"/>
        </p:scale>
        <p:origin x="-104" y="-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408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7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0C6DD-943B-0E4A-B25F-7A6EA0B54FB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Note the ridges on the gear teeth. These ridges are manufactured into the gear teeth to help retain lubricant so that no metal-to-metal contact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A45F9-3D13-9E46-83C7-E246F5A031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2014, 2012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12/27/16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2014, 2012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Drivetrains and Axles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 smtClean="0"/>
              <a:t>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Edition</a:t>
            </a:r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Drive Axles and Differentials</a:t>
            </a:r>
            <a:endParaRPr lang="en-US" dirty="0"/>
          </a:p>
        </p:txBody>
      </p:sp>
      <p:pic>
        <p:nvPicPr>
          <p:cNvPr id="7" name="Picture 6" descr="01346283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581400" cy="45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12–4 A C-lock type axle uses a straight roller bearing which is lubricated by the drive axle lube</a:t>
            </a:r>
            <a:endParaRPr lang="en-US" sz="2000" dirty="0"/>
          </a:p>
        </p:txBody>
      </p:sp>
      <p:pic>
        <p:nvPicPr>
          <p:cNvPr id="21507" name="Picture 5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33551" r="54860" b="46869"/>
          <a:stretch>
            <a:fillRect/>
          </a:stretch>
        </p:blipFill>
        <p:spPr bwMode="auto">
          <a:xfrm>
            <a:off x="990600" y="1219200"/>
            <a:ext cx="6716712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0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12–5 In a full-floating axle the axle itself slides through the center of the wheel hub assembly and does not support the weight of the vehicle</a:t>
            </a:r>
            <a:endParaRPr lang="en-US" sz="2000" dirty="0"/>
          </a:p>
        </p:txBody>
      </p:sp>
      <p:pic>
        <p:nvPicPr>
          <p:cNvPr id="22531" name="Picture 5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6982" r="12880" b="71307"/>
          <a:stretch>
            <a:fillRect/>
          </a:stretch>
        </p:blipFill>
        <p:spPr bwMode="auto">
          <a:xfrm>
            <a:off x="838200" y="1066800"/>
            <a:ext cx="7392987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 smtClean="0"/>
              <a:t>and Pinion </a:t>
            </a:r>
            <a:r>
              <a:rPr lang="en-US" dirty="0" smtClean="0"/>
              <a:t>Gears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ring and pinion gears are the final drive reduction </a:t>
            </a:r>
            <a:r>
              <a:rPr lang="en-US" dirty="0" smtClean="0"/>
              <a:t>gears.</a:t>
            </a:r>
            <a:endParaRPr lang="en-US" dirty="0" smtClean="0"/>
          </a:p>
          <a:p>
            <a:r>
              <a:rPr lang="en-US" dirty="0" smtClean="0"/>
              <a:t>The ring and pinion gear set is a hypoid </a:t>
            </a:r>
            <a:r>
              <a:rPr lang="en-US" dirty="0" smtClean="0"/>
              <a:t>type.</a:t>
            </a:r>
            <a:endParaRPr lang="en-US" dirty="0" smtClean="0"/>
          </a:p>
          <a:p>
            <a:r>
              <a:rPr lang="en-US" dirty="0" smtClean="0"/>
              <a:t>After the gears have been cut, hardened, and ground to shape,…</a:t>
            </a:r>
          </a:p>
          <a:p>
            <a:pPr lvl="1"/>
            <a:r>
              <a:rPr lang="en-US" dirty="0" smtClean="0"/>
              <a:t>The ring and pinion are run against each other in a machine with abrasive compound on their </a:t>
            </a:r>
            <a:r>
              <a:rPr lang="en-US" dirty="0" smtClean="0"/>
              <a:t>teeth.</a:t>
            </a:r>
          </a:p>
          <a:p>
            <a:r>
              <a:rPr lang="en-US" dirty="0" smtClean="0"/>
              <a:t>Final gear ratio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 smtClean="0"/>
              <a:t>and Pinion </a:t>
            </a:r>
            <a:r>
              <a:rPr lang="en-US" dirty="0" smtClean="0"/>
              <a:t>Gears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hypoid gear sets manufactured?</a:t>
            </a:r>
          </a:p>
          <a:p>
            <a:r>
              <a:rPr lang="en-US" dirty="0" smtClean="0"/>
              <a:t>Hypoid </a:t>
            </a:r>
            <a:r>
              <a:rPr lang="en-US" dirty="0" smtClean="0"/>
              <a:t>gear tooth terms</a:t>
            </a:r>
          </a:p>
          <a:p>
            <a:pPr lvl="1"/>
            <a:r>
              <a:rPr lang="en-US" dirty="0" smtClean="0"/>
              <a:t>Pitch line</a:t>
            </a:r>
          </a:p>
          <a:p>
            <a:pPr lvl="1"/>
            <a:r>
              <a:rPr lang="en-US" dirty="0" smtClean="0"/>
              <a:t>Face</a:t>
            </a:r>
          </a:p>
          <a:p>
            <a:pPr lvl="1"/>
            <a:r>
              <a:rPr lang="en-US" dirty="0" smtClean="0"/>
              <a:t>Flank</a:t>
            </a:r>
          </a:p>
          <a:p>
            <a:pPr lvl="1"/>
            <a:r>
              <a:rPr lang="en-US" dirty="0" smtClean="0"/>
              <a:t>Drive side</a:t>
            </a:r>
          </a:p>
          <a:p>
            <a:pPr lvl="1"/>
            <a:r>
              <a:rPr lang="en-US" dirty="0" smtClean="0"/>
              <a:t>Backlash</a:t>
            </a:r>
          </a:p>
          <a:p>
            <a:pPr lvl="1"/>
            <a:r>
              <a:rPr lang="en-US" dirty="0" smtClean="0"/>
              <a:t>Coast side</a:t>
            </a:r>
          </a:p>
          <a:p>
            <a:pPr lvl="1"/>
            <a:r>
              <a:rPr lang="en-US" dirty="0" smtClean="0"/>
              <a:t>Float</a:t>
            </a:r>
          </a:p>
        </p:txBody>
      </p:sp>
    </p:spTree>
    <p:extLst>
      <p:ext uri="{BB962C8B-B14F-4D97-AF65-F5344CB8AC3E}">
        <p14:creationId xmlns:p14="http://schemas.microsoft.com/office/powerpoint/2010/main" val="18212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 smtClean="0"/>
              <a:t>and Pinion </a:t>
            </a:r>
            <a:r>
              <a:rPr lang="en-US" dirty="0" smtClean="0"/>
              <a:t>Gears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Hunting, non-hunting, and partially non-hunting  gear sets</a:t>
            </a:r>
          </a:p>
          <a:p>
            <a:r>
              <a:rPr lang="en-US" dirty="0" smtClean="0"/>
              <a:t>Reverse-cut ring and pinion gears</a:t>
            </a:r>
          </a:p>
          <a:p>
            <a:r>
              <a:rPr lang="en-US" dirty="0" smtClean="0"/>
              <a:t>ABS reluctor wheel</a:t>
            </a:r>
          </a:p>
          <a:p>
            <a:r>
              <a:rPr lang="en-US" dirty="0" smtClean="0"/>
              <a:t>Gear and pinion mounting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12–6 A hypoid gear set uses a drive pinion that meshes with the ring gear below the center line of the ring gear</a:t>
            </a:r>
            <a:endParaRPr lang="en-US" sz="2000" dirty="0"/>
          </a:p>
        </p:txBody>
      </p:sp>
      <p:pic>
        <p:nvPicPr>
          <p:cNvPr id="26627" name="Picture 1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95" r="12502" b="46870"/>
          <a:stretch>
            <a:fillRect/>
          </a:stretch>
        </p:blipFill>
        <p:spPr bwMode="auto">
          <a:xfrm>
            <a:off x="685800" y="1295400"/>
            <a:ext cx="7848600" cy="51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3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12–8 The drive side is the convex side of the ring gear except for some front axles used in  four-wheel vehicles, and  they often use the  concave side on the  drive side.</a:t>
            </a:r>
            <a:endParaRPr lang="en-US" sz="2000" dirty="0"/>
          </a:p>
        </p:txBody>
      </p:sp>
      <p:pic>
        <p:nvPicPr>
          <p:cNvPr id="27651" name="Picture 1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2" t="9055" r="12880" b="52942"/>
          <a:stretch>
            <a:fillRect/>
          </a:stretch>
        </p:blipFill>
        <p:spPr bwMode="auto">
          <a:xfrm>
            <a:off x="2971800" y="1524000"/>
            <a:ext cx="3200400" cy="48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12–9 (a) During a drive condition, the pinion gear is driving the ring gear and there is backlash at the coast side of the ring gear tooth. (b) During a coast condition, this action is reversed. (c) During a float condition, lash is split between both sides of the tooth.</a:t>
            </a:r>
            <a:endParaRPr lang="en-US" sz="2000" dirty="0"/>
          </a:p>
        </p:txBody>
      </p:sp>
      <p:pic>
        <p:nvPicPr>
          <p:cNvPr id="28675" name="Picture 1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8159" r="19839" b="77773"/>
          <a:stretch>
            <a:fillRect/>
          </a:stretch>
        </p:blipFill>
        <p:spPr bwMode="auto">
          <a:xfrm>
            <a:off x="0" y="2971800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12–10 A reverse-cut gear set is a mirror image of the normal hypoid gear set.</a:t>
            </a:r>
            <a:endParaRPr lang="en-US" sz="2000" dirty="0"/>
          </a:p>
        </p:txBody>
      </p:sp>
      <p:pic>
        <p:nvPicPr>
          <p:cNvPr id="29699" name="Picture 5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8" t="29514" r="12122" b="48938"/>
          <a:stretch>
            <a:fillRect/>
          </a:stretch>
        </p:blipFill>
        <p:spPr bwMode="auto">
          <a:xfrm>
            <a:off x="1219200" y="1600200"/>
            <a:ext cx="6705600" cy="463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12–11 Two front drive axles. The left one has a standard-cut ring and pinion, whereas the one at the right has high-pinion, reverse-cut ring and pinion gears.</a:t>
            </a:r>
            <a:endParaRPr lang="en-US" sz="2000" dirty="0"/>
          </a:p>
        </p:txBody>
      </p:sp>
      <p:pic>
        <p:nvPicPr>
          <p:cNvPr id="30723" name="Picture 1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2" t="7893" r="9093" b="72205"/>
          <a:stretch>
            <a:fillRect/>
          </a:stretch>
        </p:blipFill>
        <p:spPr bwMode="auto">
          <a:xfrm>
            <a:off x="-73025" y="1752600"/>
            <a:ext cx="92170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1.1 </a:t>
            </a:r>
            <a:r>
              <a:rPr lang="en-US" dirty="0" smtClean="0"/>
              <a:t>Prepare for the Manual Drivelines and Axles (A2) ASE certification test content area “C” (Transmission/Transaxle Diagnosis and Repair)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1.2 </a:t>
            </a:r>
            <a:r>
              <a:rPr lang="en-US" dirty="0" smtClean="0"/>
              <a:t>Discuss the different drive axle designs.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1.3 </a:t>
            </a:r>
            <a:r>
              <a:rPr lang="en-US" dirty="0" smtClean="0"/>
              <a:t>Explain the features of ring and pinion gears.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</a:t>
            </a:r>
            <a:r>
              <a:rPr lang="en-US" dirty="0" smtClean="0"/>
              <a:t>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</a:t>
            </a:r>
            <a:r>
              <a:rPr lang="en-US" dirty="0" smtClean="0"/>
              <a:t> the purpose and function of differential carriers?</a:t>
            </a:r>
          </a:p>
          <a:p>
            <a:r>
              <a:rPr lang="en-US" dirty="0" smtClean="0"/>
              <a:t>Removable </a:t>
            </a:r>
            <a:r>
              <a:rPr lang="en-US" dirty="0" smtClean="0"/>
              <a:t>Carriers</a:t>
            </a:r>
          </a:p>
          <a:p>
            <a:pPr lvl="1"/>
            <a:r>
              <a:rPr lang="en-US" dirty="0" smtClean="0"/>
              <a:t>In most early trucks</a:t>
            </a:r>
          </a:p>
          <a:p>
            <a:r>
              <a:rPr lang="en-US" dirty="0" smtClean="0"/>
              <a:t>Integral carriers</a:t>
            </a:r>
          </a:p>
          <a:p>
            <a:pPr lvl="1"/>
            <a:r>
              <a:rPr lang="en-US" dirty="0" smtClean="0"/>
              <a:t>Used by most rear-wheel-drive passenger vehicles and light </a:t>
            </a:r>
            <a:r>
              <a:rPr lang="en-US" dirty="0" smtClean="0"/>
              <a:t>trucks</a:t>
            </a:r>
          </a:p>
          <a:p>
            <a:r>
              <a:rPr lang="en-US" dirty="0" smtClean="0"/>
              <a:t>Pinion shafts</a:t>
            </a:r>
          </a:p>
          <a:p>
            <a:pPr lvl="1"/>
            <a:r>
              <a:rPr lang="en-US" dirty="0" smtClean="0"/>
              <a:t>Overhung; straddle mounting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12–14 A removal carrier such as this Ford 9 inch unit. This older design uses an axle housing that is often called a “banjo” because of the shape, which is similar to the musical instrument.</a:t>
            </a:r>
            <a:endParaRPr lang="en-US" sz="2000" dirty="0"/>
          </a:p>
        </p:txBody>
      </p:sp>
      <p:pic>
        <p:nvPicPr>
          <p:cNvPr id="32771" name="Picture 1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7893" r="56927" b="73186"/>
          <a:stretch>
            <a:fillRect/>
          </a:stretch>
        </p:blipFill>
        <p:spPr bwMode="auto">
          <a:xfrm>
            <a:off x="990600" y="1284288"/>
            <a:ext cx="75438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12–15 An integral carrier axle assembly is the most commonly used design of drive axle</a:t>
            </a:r>
            <a:endParaRPr lang="en-US" sz="2000" dirty="0"/>
          </a:p>
        </p:txBody>
      </p:sp>
      <p:pic>
        <p:nvPicPr>
          <p:cNvPr id="33795" name="Picture 5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27193" r="53789" b="53516"/>
          <a:stretch>
            <a:fillRect/>
          </a:stretch>
        </p:blipFill>
        <p:spPr bwMode="auto">
          <a:xfrm>
            <a:off x="228600" y="1066800"/>
            <a:ext cx="835501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differential… </a:t>
            </a:r>
          </a:p>
          <a:p>
            <a:pPr lvl="1"/>
            <a:r>
              <a:rPr lang="en-US" dirty="0" smtClean="0"/>
              <a:t>Splits torque equally to the drive wheels</a:t>
            </a:r>
          </a:p>
          <a:p>
            <a:pPr lvl="1"/>
            <a:r>
              <a:rPr lang="en-US" dirty="0" smtClean="0"/>
              <a:t>Allows engine torque to be applied to both drive axles</a:t>
            </a:r>
          </a:p>
          <a:p>
            <a:r>
              <a:rPr lang="en-US" dirty="0" smtClean="0"/>
              <a:t>Parts </a:t>
            </a:r>
            <a:r>
              <a:rPr lang="en-US" dirty="0" smtClean="0"/>
              <a:t>must include a differential, which includes two or more differential pinion gears and two side or axle </a:t>
            </a:r>
            <a:r>
              <a:rPr lang="en-US" dirty="0" smtClean="0"/>
              <a:t>gears.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Open, limited slip, and locked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12–16 When the vehicle turns a corner, the inner wheel slows and the outer wheel increases in speed to compensate. This difference in rotational speed causes the pinion gears to “walk” around the slower side gear</a:t>
            </a:r>
            <a:endParaRPr lang="en-US" sz="2000" dirty="0"/>
          </a:p>
        </p:txBody>
      </p:sp>
      <p:pic>
        <p:nvPicPr>
          <p:cNvPr id="35843" name="Picture 1" descr="M12_HALD5046_07_SE_C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6375" r="51059" b="71489"/>
          <a:stretch>
            <a:fillRect/>
          </a:stretch>
        </p:blipFill>
        <p:spPr bwMode="auto">
          <a:xfrm>
            <a:off x="0" y="2209800"/>
            <a:ext cx="4770438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M12_HALD5046_07_SE_C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8130" r="51059" b="50815"/>
          <a:stretch>
            <a:fillRect/>
          </a:stretch>
        </p:blipFill>
        <p:spPr bwMode="auto">
          <a:xfrm>
            <a:off x="4495800" y="2362200"/>
            <a:ext cx="46482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4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12–17 A close-up view of the side gears and spider (pinion) gear.</a:t>
            </a:r>
            <a:endParaRPr lang="en-US" sz="2000" dirty="0"/>
          </a:p>
        </p:txBody>
      </p:sp>
      <p:pic>
        <p:nvPicPr>
          <p:cNvPr id="37891" name="Picture 5" descr="M12_HALD5046_07_SE_C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3" t="8029" r="10986" b="69901"/>
          <a:stretch>
            <a:fillRect/>
          </a:stretch>
        </p:blipFill>
        <p:spPr bwMode="auto">
          <a:xfrm>
            <a:off x="990600" y="1371600"/>
            <a:ext cx="6870700" cy="50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</a:t>
            </a:r>
            <a:r>
              <a:rPr lang="en-US" dirty="0" smtClean="0"/>
              <a:t>Slip </a:t>
            </a:r>
            <a:r>
              <a:rPr lang="en-US" dirty="0" smtClean="0"/>
              <a:t>Differentials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open differential </a:t>
            </a:r>
            <a:r>
              <a:rPr lang="en-US" dirty="0"/>
              <a:t>has a torque bias ratio (TBR) of 1:1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Types </a:t>
            </a:r>
          </a:p>
          <a:p>
            <a:pPr lvl="1"/>
            <a:r>
              <a:rPr lang="en-US" dirty="0" smtClean="0"/>
              <a:t>Preloaded </a:t>
            </a:r>
            <a:r>
              <a:rPr lang="en-US" dirty="0" smtClean="0"/>
              <a:t>clutches</a:t>
            </a:r>
          </a:p>
          <a:p>
            <a:pPr lvl="1"/>
            <a:r>
              <a:rPr lang="en-US" dirty="0" smtClean="0"/>
              <a:t>Self-applying clutches</a:t>
            </a:r>
          </a:p>
          <a:p>
            <a:pPr lvl="1"/>
            <a:r>
              <a:rPr lang="en-US" dirty="0" smtClean="0"/>
              <a:t>Viscous couplings</a:t>
            </a:r>
          </a:p>
          <a:p>
            <a:pPr lvl="1"/>
            <a:r>
              <a:rPr lang="en-US" dirty="0" smtClean="0"/>
              <a:t>Eaton locker differential</a:t>
            </a:r>
          </a:p>
          <a:p>
            <a:pPr lvl="1"/>
            <a:r>
              <a:rPr lang="en-US" dirty="0" smtClean="0"/>
              <a:t>Hydraulic applied clutches</a:t>
            </a:r>
          </a:p>
          <a:p>
            <a:pPr lvl="1"/>
            <a:r>
              <a:rPr lang="en-US" dirty="0" smtClean="0"/>
              <a:t>Cone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Slip Differentials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Torsen differential?</a:t>
            </a:r>
          </a:p>
          <a:p>
            <a:r>
              <a:rPr lang="en-US" dirty="0" smtClean="0"/>
              <a:t>Electric locking differentials</a:t>
            </a:r>
          </a:p>
          <a:p>
            <a:pPr lvl="1"/>
            <a:r>
              <a:rPr lang="en-US" dirty="0"/>
              <a:t>When the axle shaft or side gear </a:t>
            </a:r>
            <a:r>
              <a:rPr lang="en-US" dirty="0" smtClean="0"/>
              <a:t>is connected </a:t>
            </a:r>
            <a:r>
              <a:rPr lang="en-US" dirty="0"/>
              <a:t>to the differential case, the differential </a:t>
            </a:r>
            <a:r>
              <a:rPr lang="en-US" dirty="0" smtClean="0"/>
              <a:t>becomes locked.</a:t>
            </a:r>
          </a:p>
          <a:p>
            <a:r>
              <a:rPr lang="en-US" dirty="0" smtClean="0"/>
              <a:t>Electronic torque management</a:t>
            </a:r>
          </a:p>
          <a:p>
            <a:r>
              <a:rPr lang="en-US" dirty="0" smtClean="0"/>
              <a:t>Independent rear suspension drive axles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12–23 A friction additive needs to be added to </a:t>
            </a:r>
            <a:r>
              <a:rPr lang="en-US" sz="2000" dirty="0" smtClean="0"/>
              <a:t>the gear </a:t>
            </a:r>
            <a:r>
              <a:rPr lang="en-US" sz="2000" dirty="0"/>
              <a:t>lube if using a preloaded clutch-type differential.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4653429" cy="474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drive axle combines the hypoid final drive gears with the differential and two axle shafts.</a:t>
            </a:r>
          </a:p>
          <a:p>
            <a:r>
              <a:rPr lang="en-US" dirty="0" smtClean="0"/>
              <a:t>Hypoid ring and pinion gears must be adjusted correctly for long life and quiet operation.</a:t>
            </a:r>
          </a:p>
        </p:txBody>
      </p:sp>
    </p:spTree>
    <p:extLst>
      <p:ext uri="{BB962C8B-B14F-4D97-AF65-F5344CB8AC3E}">
        <p14:creationId xmlns:p14="http://schemas.microsoft.com/office/powerpoint/2010/main" val="38548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1.4 </a:t>
            </a:r>
            <a:r>
              <a:rPr lang="en-US" dirty="0" smtClean="0"/>
              <a:t>Discuss the types of differential carriers.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1.5 </a:t>
            </a:r>
            <a:r>
              <a:rPr lang="en-US" dirty="0" smtClean="0"/>
              <a:t>State the purpose of differentials and identify the parts of a differential assembly.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1.6 </a:t>
            </a:r>
            <a:r>
              <a:rPr lang="en-US" dirty="0" smtClean="0"/>
              <a:t>Identify the different types of limited slip differentials.</a:t>
            </a:r>
          </a:p>
        </p:txBody>
      </p:sp>
    </p:spTree>
    <p:extLst>
      <p:ext uri="{BB962C8B-B14F-4D97-AF65-F5344CB8AC3E}">
        <p14:creationId xmlns:p14="http://schemas.microsoft.com/office/powerpoint/2010/main" val="4021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pinion gear and shaft are supported by two pinion bearings, and the ring gear and differential case are supported by two carrier bearings.</a:t>
            </a:r>
          </a:p>
          <a:p>
            <a:r>
              <a:rPr lang="en-US" dirty="0" smtClean="0"/>
              <a:t>Differentials allow two wheels to be driven at different speeds.</a:t>
            </a:r>
          </a:p>
          <a:p>
            <a:r>
              <a:rPr lang="en-US" dirty="0" smtClean="0"/>
              <a:t>Limited slip differentials increase torque bias to send more torque to the tire with good traction.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Axle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 parts of a drive axle include: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ring and pinion gears</a:t>
            </a:r>
          </a:p>
          <a:p>
            <a:pPr lvl="1"/>
            <a:r>
              <a:rPr lang="en-US" dirty="0" smtClean="0"/>
              <a:t>Differential</a:t>
            </a:r>
            <a:endParaRPr lang="en-US" dirty="0"/>
          </a:p>
          <a:p>
            <a:pPr lvl="1"/>
            <a:r>
              <a:rPr lang="en-US" dirty="0" smtClean="0"/>
              <a:t>Axle </a:t>
            </a:r>
            <a:r>
              <a:rPr lang="en-US" dirty="0"/>
              <a:t>shafts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 Axle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and function</a:t>
            </a:r>
          </a:p>
          <a:p>
            <a:pPr lvl="1"/>
            <a:r>
              <a:rPr lang="en-US" dirty="0"/>
              <a:t>Changing the direction of engine </a:t>
            </a:r>
            <a:r>
              <a:rPr lang="en-US" dirty="0" smtClean="0"/>
              <a:t>torque</a:t>
            </a:r>
          </a:p>
          <a:p>
            <a:pPr lvl="1"/>
            <a:r>
              <a:rPr lang="en-US" dirty="0"/>
              <a:t>Allowing the drive wheels to rotate at different </a:t>
            </a:r>
            <a:r>
              <a:rPr lang="en-US" dirty="0" smtClean="0"/>
              <a:t>speeds</a:t>
            </a:r>
          </a:p>
          <a:p>
            <a:pPr lvl="1"/>
            <a:r>
              <a:rPr lang="en-US" dirty="0"/>
              <a:t>Support the weight of the </a:t>
            </a:r>
            <a:r>
              <a:rPr lang="en-US" dirty="0" smtClean="0"/>
              <a:t>vehicle</a:t>
            </a:r>
          </a:p>
          <a:p>
            <a:pPr lvl="1"/>
            <a:r>
              <a:rPr lang="en-US" dirty="0"/>
              <a:t>Drive the wheels through axles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 12–1 The differential assembly changes </a:t>
            </a:r>
            <a:r>
              <a:rPr lang="en-US" sz="2000" dirty="0" smtClean="0"/>
              <a:t>the direction </a:t>
            </a:r>
            <a:r>
              <a:rPr lang="en-US" sz="2000" dirty="0"/>
              <a:t>of engine torque and increases the torque to </a:t>
            </a:r>
            <a:r>
              <a:rPr lang="en-US" sz="2000" dirty="0" smtClean="0"/>
              <a:t>the drive </a:t>
            </a:r>
            <a:r>
              <a:rPr lang="en-US" sz="2000" dirty="0"/>
              <a:t>wheels.</a:t>
            </a:r>
            <a:endParaRPr lang="en-US" sz="2000" dirty="0"/>
          </a:p>
        </p:txBody>
      </p:sp>
      <p:pic>
        <p:nvPicPr>
          <p:cNvPr id="4" name="Picture 3" descr="M12_HALD8363_08_SE_C1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6173" r="49665" b="73432"/>
          <a:stretch/>
        </p:blipFill>
        <p:spPr>
          <a:xfrm>
            <a:off x="914400" y="1447800"/>
            <a:ext cx="7315200" cy="50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 Designs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Axe Shafts</a:t>
            </a:r>
          </a:p>
          <a:p>
            <a:pPr lvl="1"/>
            <a:r>
              <a:rPr lang="en-US" dirty="0" smtClean="0"/>
              <a:t>Transfer the torque from the differential side gears to the drive wheels and support the weight of the vehicle</a:t>
            </a:r>
          </a:p>
          <a:p>
            <a:r>
              <a:rPr lang="en-US" dirty="0" smtClean="0"/>
              <a:t>Semi-Floating Axles</a:t>
            </a:r>
          </a:p>
          <a:p>
            <a:pPr lvl="1"/>
            <a:r>
              <a:rPr lang="en-US" dirty="0" smtClean="0"/>
              <a:t>Used by all rear-wheel-drive passenger vehicles</a:t>
            </a:r>
          </a:p>
          <a:p>
            <a:pPr lvl="2"/>
            <a:r>
              <a:rPr lang="en-US" dirty="0" smtClean="0"/>
              <a:t>Retainer-plate type</a:t>
            </a:r>
          </a:p>
          <a:p>
            <a:pPr lvl="2"/>
            <a:r>
              <a:rPr lang="en-US" dirty="0" smtClean="0"/>
              <a:t>C-lock</a:t>
            </a:r>
          </a:p>
        </p:txBody>
      </p:sp>
    </p:spTree>
    <p:extLst>
      <p:ext uri="{BB962C8B-B14F-4D97-AF65-F5344CB8AC3E}">
        <p14:creationId xmlns:p14="http://schemas.microsoft.com/office/powerpoint/2010/main" val="27745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Axle Designs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Full-floating Axles</a:t>
            </a:r>
          </a:p>
          <a:p>
            <a:pPr lvl="1"/>
            <a:r>
              <a:rPr lang="en-US" dirty="0" smtClean="0"/>
              <a:t>Used by all heavy trucks</a:t>
            </a:r>
          </a:p>
          <a:p>
            <a:r>
              <a:rPr lang="en-US" dirty="0" smtClean="0"/>
              <a:t>Three-Quarter Axles</a:t>
            </a:r>
          </a:p>
          <a:p>
            <a:pPr lvl="1"/>
            <a:r>
              <a:rPr lang="en-US" dirty="0" smtClean="0"/>
              <a:t>Used by some older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Figure 12–3 A typical retainer-plate type axle, which uses a ball bearing and uses a bearing retainer ring which is a press fit into the axle shaft</a:t>
            </a:r>
            <a:endParaRPr lang="en-US" sz="2000" dirty="0"/>
          </a:p>
        </p:txBody>
      </p:sp>
      <p:pic>
        <p:nvPicPr>
          <p:cNvPr id="20483" name="Picture 1" descr="M12_HALD5046_07_SE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6982" r="55997" b="71307"/>
          <a:stretch>
            <a:fillRect/>
          </a:stretch>
        </p:blipFill>
        <p:spPr bwMode="auto">
          <a:xfrm>
            <a:off x="1447800" y="1143000"/>
            <a:ext cx="60198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4006</TotalTime>
  <Words>1118</Words>
  <Application>Microsoft Macintosh PowerPoint</Application>
  <PresentationFormat>On-screen Show (4:3)</PresentationFormat>
  <Paragraphs>111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508 Lecture</vt:lpstr>
      <vt:lpstr>Manual Drivetrains and Axles</vt:lpstr>
      <vt:lpstr>Learning Objectives (1 of 2)</vt:lpstr>
      <vt:lpstr>Learning Objectives (2 of 2)</vt:lpstr>
      <vt:lpstr>Drive Axle Terminology</vt:lpstr>
      <vt:lpstr>Drive Axle Assembly</vt:lpstr>
      <vt:lpstr>FIGURE 12–1 The differential assembly changes the direction of engine torque and increases the torque to the drive wheels.</vt:lpstr>
      <vt:lpstr>Axle Designs (1 of 2)</vt:lpstr>
      <vt:lpstr>Axle Designs (2 of 2)</vt:lpstr>
      <vt:lpstr>Figure 12–3 A typical retainer-plate type axle, which uses a ball bearing and uses a bearing retainer ring which is a press fit into the axle shaft</vt:lpstr>
      <vt:lpstr>Figure 12–4 A C-lock type axle uses a straight roller bearing which is lubricated by the drive axle lube</vt:lpstr>
      <vt:lpstr>Figure 12–5 In a full-floating axle the axle itself slides through the center of the wheel hub assembly and does not support the weight of the vehicle</vt:lpstr>
      <vt:lpstr>Ring and Pinion Gears (1 of 3)</vt:lpstr>
      <vt:lpstr>Ring and Pinion Gears (2 of 3)</vt:lpstr>
      <vt:lpstr>Ring and Pinion Gears (3 of 3)</vt:lpstr>
      <vt:lpstr>Figure 12–6 A hypoid gear set uses a drive pinion that meshes with the ring gear below the center line of the ring gear</vt:lpstr>
      <vt:lpstr>Figure 12–8 The drive side is the convex side of the ring gear except for some front axles used in  four-wheel vehicles, and  they often use the  concave side on the  drive side.</vt:lpstr>
      <vt:lpstr>Figure 12–9 (a) During a drive condition, the pinion gear is driving the ring gear and there is backlash at the coast side of the ring gear tooth. (b) During a coast condition, this action is reversed. (c) During a float condition, lash is split between both sides of the tooth.</vt:lpstr>
      <vt:lpstr>Figure 12–10 A reverse-cut gear set is a mirror image of the normal hypoid gear set.</vt:lpstr>
      <vt:lpstr>Figure 12–11 Two front drive axles. The left one has a standard-cut ring and pinion, whereas the one at the right has high-pinion, reverse-cut ring and pinion gears.</vt:lpstr>
      <vt:lpstr>Differential Carriers</vt:lpstr>
      <vt:lpstr>Figure 12–14 A removal carrier such as this Ford 9 inch unit. This older design uses an axle housing that is often called a “banjo” because of the shape, which is similar to the musical instrument.</vt:lpstr>
      <vt:lpstr>Figure 12–15 An integral carrier axle assembly is the most commonly used design of drive axle</vt:lpstr>
      <vt:lpstr>Differentials</vt:lpstr>
      <vt:lpstr>Figure 12–16 When the vehicle turns a corner, the inner wheel slows and the outer wheel increases in speed to compensate. This difference in rotational speed causes the pinion gears to “walk” around the slower side gear</vt:lpstr>
      <vt:lpstr>Figure 12–17 A close-up view of the side gears and spider (pinion) gear.</vt:lpstr>
      <vt:lpstr>Limited Slip Differentials (1 of 2)</vt:lpstr>
      <vt:lpstr>Limited Slip Differentials (2 of 2)</vt:lpstr>
      <vt:lpstr>FIGURE 12–23 A friction additive needs to be added to the gear lube if using a preloaded clutch-type differential.</vt:lpstr>
      <vt:lpstr>Summary (1 of 2)</vt:lpstr>
      <vt:lpstr>Summary (2 of 2)</vt:lpstr>
    </vt:vector>
  </TitlesOfParts>
  <Manager/>
  <Company>echosvoice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Introduction to Psychology</dc:subject>
  <dc:creator>Echo Swinford</dc:creator>
  <cp:keywords/>
  <dc:description/>
  <cp:lastModifiedBy>Melissa O'Connor</cp:lastModifiedBy>
  <cp:revision>146</cp:revision>
  <dcterms:created xsi:type="dcterms:W3CDTF">2014-07-14T20:04:21Z</dcterms:created>
  <dcterms:modified xsi:type="dcterms:W3CDTF">2016-12-27T15:29:01Z</dcterms:modified>
  <cp:category/>
</cp:coreProperties>
</file>