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18" r:id="rId2"/>
    <p:sldId id="321" r:id="rId3"/>
    <p:sldId id="342" r:id="rId4"/>
    <p:sldId id="322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3" r:id="rId24"/>
    <p:sldId id="344" r:id="rId25"/>
    <p:sldId id="345" r:id="rId26"/>
    <p:sldId id="34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70"/>
    <a:srgbClr val="007FA3"/>
    <a:srgbClr val="003057"/>
    <a:srgbClr val="E3EBF6"/>
    <a:srgbClr val="7EB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5" autoAdjust="0"/>
    <p:restoredTop sz="94167" autoAdjust="0"/>
  </p:normalViewPr>
  <p:slideViewPr>
    <p:cSldViewPr>
      <p:cViewPr varScale="1">
        <p:scale>
          <a:sx n="177" d="100"/>
          <a:sy n="177" d="100"/>
        </p:scale>
        <p:origin x="14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90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1212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D874E-E9D5-433B-A149-BDF6BFDD40A8}" type="datetimeFigureOut">
              <a:rPr lang="en-US" smtClean="0"/>
              <a:pPr/>
              <a:t>6/12/19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CAA22-461C-45B4-A301-BFCA580174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92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51F04-9E25-42C3-8BC5-EC2E8469D95E}" type="datetimeFigureOut">
              <a:rPr lang="en-US" smtClean="0"/>
              <a:pPr/>
              <a:t>6/12/19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D6722-9B4D-4E29-B226-C325925A81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D6722-9B4D-4E29-B226-C325925A811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76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white">
          <a:xfrm>
            <a:off x="0" y="0"/>
            <a:ext cx="9144000" cy="38862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2838451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87" y="3962400"/>
            <a:ext cx="7794626" cy="17526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6/12/19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80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6/12/19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36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789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edition here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0" y="1600201"/>
            <a:ext cx="3657600" cy="160019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4400" baseline="0"/>
            </a:lvl1pPr>
            <a:lvl2pPr marL="0" indent="0">
              <a:spcBef>
                <a:spcPts val="0"/>
              </a:spcBef>
              <a:buNone/>
              <a:defRPr sz="4400"/>
            </a:lvl2pPr>
            <a:lvl3pPr marL="0" indent="0">
              <a:spcBef>
                <a:spcPts val="0"/>
              </a:spcBef>
              <a:buNone/>
              <a:defRPr sz="4400"/>
            </a:lvl3pPr>
            <a:lvl4pPr marL="0" indent="0">
              <a:spcBef>
                <a:spcPts val="0"/>
              </a:spcBef>
              <a:buNone/>
              <a:defRPr sz="4400"/>
            </a:lvl4pPr>
            <a:lvl5pPr marL="0" indent="0">
              <a:spcBef>
                <a:spcPts val="0"/>
              </a:spcBef>
              <a:buNone/>
              <a:defRPr sz="4400"/>
            </a:lvl5pPr>
            <a:lvl6pPr marL="0" indent="0">
              <a:spcBef>
                <a:spcPts val="0"/>
              </a:spcBef>
              <a:buNone/>
              <a:defRPr sz="4400"/>
            </a:lvl6pPr>
            <a:lvl7pPr marL="0" indent="0">
              <a:spcBef>
                <a:spcPts val="0"/>
              </a:spcBef>
              <a:buNone/>
              <a:defRPr sz="4400"/>
            </a:lvl7pPr>
            <a:lvl8pPr marL="0" indent="0">
              <a:spcBef>
                <a:spcPts val="0"/>
              </a:spcBef>
              <a:buNone/>
              <a:defRPr sz="4400"/>
            </a:lvl8pPr>
            <a:lvl9pPr marL="0" indent="0">
              <a:spcBef>
                <a:spcPts val="0"/>
              </a:spcBef>
              <a:buNone/>
              <a:defRPr sz="4400"/>
            </a:lvl9pPr>
          </a:lstStyle>
          <a:p>
            <a:pPr lvl="0"/>
            <a:r>
              <a:rPr lang="en-US" dirty="0"/>
              <a:t>Chapter ##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029200" y="3200400"/>
            <a:ext cx="3657600" cy="292576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spcBef>
                <a:spcPts val="0"/>
              </a:spcBef>
              <a:buNone/>
              <a:defRPr/>
            </a:lvl7pPr>
            <a:lvl8pPr marL="0" indent="0">
              <a:spcBef>
                <a:spcPts val="0"/>
              </a:spcBef>
              <a:buNone/>
              <a:defRPr/>
            </a:lvl8pPr>
            <a:lvl9pPr marL="0" indent="0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93969" y="6622537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6/12/19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white">
          <a:xfrm>
            <a:off x="-7938" y="6435725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33338" y="6400800"/>
            <a:ext cx="9156700" cy="465137"/>
            <a:chOff x="33338" y="6408738"/>
            <a:chExt cx="9156700" cy="465137"/>
          </a:xfrm>
        </p:grpSpPr>
        <p:pic>
          <p:nvPicPr>
            <p:cNvPr id="13" name="Always Learning Logo" descr="Pearson: Always Learning Logo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33338" y="6443663"/>
              <a:ext cx="1660525" cy="430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opyright" descr="Copyright 2015, 2012, 2009"/>
            <p:cNvSpPr txBox="1">
              <a:spLocks noChangeArrowheads="1"/>
            </p:cNvSpPr>
            <p:nvPr/>
          </p:nvSpPr>
          <p:spPr bwMode="auto">
            <a:xfrm>
              <a:off x="14136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2014, 2012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062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earning Objectiv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622828"/>
          </a:xfrm>
        </p:spPr>
        <p:txBody>
          <a:bodyPr anchor="t"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Learning Objectives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16430"/>
            <a:ext cx="8229600" cy="4027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Learning Objective(s)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6/12/19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6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6/12/19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0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18872" indent="-118872">
              <a:buClr>
                <a:schemeClr val="bg1"/>
              </a:buClr>
              <a:buSzPct val="25000"/>
              <a:defRPr sz="2400"/>
            </a:lvl1pPr>
            <a:lvl2pPr marL="569913" indent="-285750">
              <a:defRPr sz="2000"/>
            </a:lvl2pPr>
            <a:lvl3pPr>
              <a:defRPr sz="2000"/>
            </a:lvl3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6/12/19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1066800"/>
          </a:xfrm>
        </p:spPr>
        <p:txBody>
          <a:bodyPr anchor="t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figure number and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368160"/>
            <a:ext cx="8229600" cy="91685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6/12/19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white">
          <a:xfrm>
            <a:off x="-7938" y="6400800"/>
            <a:ext cx="9161464" cy="430213"/>
          </a:xfrm>
          <a:prstGeom prst="rect">
            <a:avLst/>
          </a:prstGeom>
          <a:solidFill>
            <a:srgbClr val="003057"/>
          </a:solidFill>
          <a:ln>
            <a:solidFill>
              <a:srgbClr val="0030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3969" y="6408738"/>
            <a:ext cx="9096069" cy="463550"/>
            <a:chOff x="93969" y="6408738"/>
            <a:chExt cx="9096069" cy="463550"/>
          </a:xfrm>
        </p:grpSpPr>
        <p:sp>
          <p:nvSpPr>
            <p:cNvPr id="6" name="Copyright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2015, 2012, 2009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7" name="Pearson Logo" descr="Pearson_Bound_White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379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3962400"/>
            <a:ext cx="8229600" cy="21637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6/12/19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99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47800"/>
            <a:ext cx="7772400" cy="2152651"/>
          </a:xfrm>
        </p:spPr>
        <p:txBody>
          <a:bodyPr anchor="b">
            <a:noAutofit/>
          </a:bodyPr>
          <a:lstStyle>
            <a:lvl1pPr algn="l">
              <a:defRPr sz="4000" b="1" cap="none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687" y="3962400"/>
            <a:ext cx="7794627" cy="175260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6/12/19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0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6EFB-3F44-496C-A842-1E0B3D3B975A}" type="datetimeFigureOut">
              <a:rPr lang="en-US" smtClean="0"/>
              <a:pPr/>
              <a:t>6/12/19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B2350-5261-4F5C-9DF5-EF0D264FC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2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>
            <a:off x="0" y="0"/>
            <a:ext cx="9144000" cy="1371600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5372"/>
            <a:ext cx="8229600" cy="109728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</a:t>
            </a:r>
          </a:p>
          <a:p>
            <a:pPr lvl="6"/>
            <a:r>
              <a:rPr lang="en-US" dirty="0"/>
              <a:t>Seventh</a:t>
            </a:r>
          </a:p>
          <a:p>
            <a:pPr lvl="7"/>
            <a:r>
              <a:rPr lang="en-US" dirty="0"/>
              <a:t>Eighth</a:t>
            </a:r>
          </a:p>
          <a:p>
            <a:pPr lvl="8"/>
            <a:r>
              <a:rPr lang="en-US" dirty="0"/>
              <a:t>Ninth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969" y="6172200"/>
            <a:ext cx="8595360" cy="235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5713" y="113072"/>
            <a:ext cx="2133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6/12/19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9312" y="113072"/>
            <a:ext cx="551783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 bwMode="white">
          <a:xfrm>
            <a:off x="-7938" y="6407663"/>
            <a:ext cx="9161464" cy="430213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3969" y="6380676"/>
            <a:ext cx="9096069" cy="463550"/>
            <a:chOff x="93969" y="6408738"/>
            <a:chExt cx="9096069" cy="463550"/>
          </a:xfrm>
        </p:grpSpPr>
        <p:sp>
          <p:nvSpPr>
            <p:cNvPr id="13" name="Copyright" descr="Pearson: Copyright 2015, 2012, 2009"/>
            <p:cNvSpPr txBox="1">
              <a:spLocks noChangeArrowheads="1"/>
            </p:cNvSpPr>
            <p:nvPr/>
          </p:nvSpPr>
          <p:spPr bwMode="auto">
            <a:xfrm>
              <a:off x="93969" y="6408738"/>
              <a:ext cx="63166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defRPr/>
              </a:pP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Copyright © 2018, 2014, 2012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Pearson Education, Inc.</a:t>
              </a:r>
              <a:r>
                <a:rPr lang="en-US" altLang="en-US" sz="700" b="0" baseline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en-US" sz="700" b="0" dirty="0">
                  <a:solidFill>
                    <a:schemeClr val="bg1"/>
                  </a:solidFill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All Rights Reserved</a:t>
              </a:r>
            </a:p>
          </p:txBody>
        </p:sp>
        <p:pic>
          <p:nvPicPr>
            <p:cNvPr id="14" name="Pearson Logo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7748588" y="6442075"/>
              <a:ext cx="144145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157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50" r:id="rId4"/>
    <p:sldLayoutId id="2147483659" r:id="rId5"/>
    <p:sldLayoutId id="2147483658" r:id="rId6"/>
    <p:sldLayoutId id="2147483660" r:id="rId7"/>
    <p:sldLayoutId id="2147483651" r:id="rId8"/>
    <p:sldLayoutId id="2147483654" r:id="rId9"/>
    <p:sldLayoutId id="2147483655" r:id="rId10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56032" indent="-256032" algn="l" defTabSz="914400" rtl="0" eaLnBrk="1" latinLnBrk="0" hangingPunct="1"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3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Drivetrains and Axles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b="1" dirty="0"/>
              <a:t>8</a:t>
            </a:r>
            <a:r>
              <a:rPr lang="en-US" sz="2000" b="1" baseline="30000" dirty="0"/>
              <a:t>th</a:t>
            </a:r>
            <a:r>
              <a:rPr lang="en-US" sz="2000" b="1" dirty="0"/>
              <a:t> Edition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Chapter 10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Drive Shaft and CV Joint Service</a:t>
            </a:r>
          </a:p>
        </p:txBody>
      </p:sp>
      <p:pic>
        <p:nvPicPr>
          <p:cNvPr id="7" name="Picture 6" descr="013462836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600200"/>
            <a:ext cx="3581400" cy="457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61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U-Joint Replacement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the retainers; use a press or a vise to separate the U-joint from the yoke.</a:t>
            </a:r>
          </a:p>
          <a:p>
            <a:r>
              <a:rPr lang="en-US" dirty="0"/>
              <a:t>Replacement U-joints use spring clips instead of injected plastic.</a:t>
            </a:r>
          </a:p>
          <a:p>
            <a:pPr lvl="1"/>
            <a:r>
              <a:rPr lang="en-US" dirty="0"/>
              <a:t>Should be forged and use up to 32 needle bearings.</a:t>
            </a:r>
          </a:p>
          <a:p>
            <a:r>
              <a:rPr lang="en-US" dirty="0"/>
              <a:t>After removing any dirt or burrs from the yoke, press in a new U-joint.</a:t>
            </a:r>
          </a:p>
        </p:txBody>
      </p:sp>
    </p:spTree>
    <p:extLst>
      <p:ext uri="{BB962C8B-B14F-4D97-AF65-F5344CB8AC3E}">
        <p14:creationId xmlns:p14="http://schemas.microsoft.com/office/powerpoint/2010/main" val="428602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10–7 Typical U-joint that uses an outside snap ring. </a:t>
            </a:r>
          </a:p>
        </p:txBody>
      </p:sp>
      <p:pic>
        <p:nvPicPr>
          <p:cNvPr id="24579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321425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916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10–8 A U-joint that is held together by nylon and usually requires that heat be applied to remove from the yoke.</a:t>
            </a:r>
          </a:p>
        </p:txBody>
      </p:sp>
      <p:pic>
        <p:nvPicPr>
          <p:cNvPr id="25603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242050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093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10–9 Use a vise and two sockets to replace a U-joint. </a:t>
            </a:r>
          </a:p>
        </p:txBody>
      </p:sp>
      <p:pic>
        <p:nvPicPr>
          <p:cNvPr id="26627" name="Picture 1" descr="M10_HALD5046_07_SE_C1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13" t="34608" r="51132" b="34422"/>
          <a:stretch>
            <a:fillRect/>
          </a:stretch>
        </p:blipFill>
        <p:spPr bwMode="auto">
          <a:xfrm>
            <a:off x="1828800" y="1142416"/>
            <a:ext cx="5562600" cy="535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40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10–10 Taping the U-joint to prevent the caps from coming off.</a:t>
            </a:r>
          </a:p>
        </p:txBody>
      </p:sp>
      <p:pic>
        <p:nvPicPr>
          <p:cNvPr id="27651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908374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754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10–11 A special tool being used to press apart a U-joint that is retained by injected plastic.</a:t>
            </a:r>
          </a:p>
        </p:txBody>
      </p:sp>
      <p:pic>
        <p:nvPicPr>
          <p:cNvPr id="28675" name="Picture 3" descr="M10_HALD5046_07_SE_C1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11" t="45810" r="14857" b="17940"/>
          <a:stretch>
            <a:fillRect/>
          </a:stretch>
        </p:blipFill>
        <p:spPr bwMode="auto">
          <a:xfrm>
            <a:off x="2514600" y="1295400"/>
            <a:ext cx="3628756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563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10–12 Removing the worn cross from the yoke.</a:t>
            </a:r>
          </a:p>
        </p:txBody>
      </p:sp>
      <p:pic>
        <p:nvPicPr>
          <p:cNvPr id="29699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394450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695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10–13 When installing a new U joint, position the grease fitting on the inboard side (toward the driveshaft tube) and in alignment with the grease fitting of the U-joint at the other end.</a:t>
            </a:r>
          </a:p>
        </p:txBody>
      </p:sp>
      <p:pic>
        <p:nvPicPr>
          <p:cNvPr id="30723" name="Picture 1" descr="M10_HALD5046_07_SE_C1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21" t="35051" r="52020" b="49500"/>
          <a:stretch>
            <a:fillRect/>
          </a:stretch>
        </p:blipFill>
        <p:spPr bwMode="auto">
          <a:xfrm>
            <a:off x="304800" y="1295400"/>
            <a:ext cx="83820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25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U-Joint Working Angles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Place an inclinometer on the rear U-joint bearing cap. Level the bubble and read the angle.</a:t>
            </a:r>
          </a:p>
          <a:p>
            <a:r>
              <a:rPr lang="en-US" dirty="0"/>
              <a:t>Rotate the driveshaft 90 degrees and read the angle of the rear yoke.</a:t>
            </a:r>
          </a:p>
          <a:p>
            <a:r>
              <a:rPr lang="en-US" dirty="0"/>
              <a:t>Subtract the smaller reading from the larger reading to obtain the working angle of the joint.</a:t>
            </a:r>
          </a:p>
        </p:txBody>
      </p:sp>
    </p:spTree>
    <p:extLst>
      <p:ext uri="{BB962C8B-B14F-4D97-AF65-F5344CB8AC3E}">
        <p14:creationId xmlns:p14="http://schemas.microsoft.com/office/powerpoint/2010/main" val="569227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10–15 An inclinometer with a magnetic base is being used to measure the angle of the driveshaft at the rear U-joint.</a:t>
            </a:r>
          </a:p>
        </p:txBody>
      </p:sp>
      <p:pic>
        <p:nvPicPr>
          <p:cNvPr id="32771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6797675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902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1.1 </a:t>
            </a:r>
            <a:r>
              <a:rPr lang="en-US" dirty="0"/>
              <a:t>Explain how to perform a U-joint inspection.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1.2 </a:t>
            </a:r>
            <a:r>
              <a:rPr lang="en-US" dirty="0"/>
              <a:t>List the steps necessary to replace a U-joint.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5A70"/>
                </a:solidFill>
              </a:rPr>
              <a:t>1.3 </a:t>
            </a:r>
            <a:r>
              <a:rPr lang="en-US" dirty="0"/>
              <a:t>Explain how to perform a measurement of the working angles of a U-joint.</a:t>
            </a:r>
          </a:p>
          <a:p>
            <a:pPr marL="0" indent="0">
              <a:buNone/>
            </a:pPr>
            <a:r>
              <a:rPr lang="en-US" b="1">
                <a:solidFill>
                  <a:srgbClr val="005A70"/>
                </a:solidFill>
              </a:rPr>
              <a:t>1.4 </a:t>
            </a:r>
            <a:r>
              <a:rPr lang="en-US"/>
              <a:t>Diagnose </a:t>
            </a:r>
            <a:r>
              <a:rPr lang="en-US" dirty="0"/>
              <a:t>problems with CV joints and describe the service procedures for replacing CV joints.</a:t>
            </a:r>
          </a:p>
        </p:txBody>
      </p:sp>
    </p:spTree>
    <p:extLst>
      <p:ext uri="{BB962C8B-B14F-4D97-AF65-F5344CB8AC3E}">
        <p14:creationId xmlns:p14="http://schemas.microsoft.com/office/powerpoint/2010/main" val="2264823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10–16 Placing a tapered metal wedge between the rear leaf spring and the rear axle pedestal to correct rear U-joint working angles.</a:t>
            </a:r>
          </a:p>
        </p:txBody>
      </p:sp>
      <p:pic>
        <p:nvPicPr>
          <p:cNvPr id="33795" name="Picture 5" descr="M10_HALD5046_07_SE_C1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11" t="33093" r="52654" b="45958"/>
          <a:stretch>
            <a:fillRect/>
          </a:stretch>
        </p:blipFill>
        <p:spPr bwMode="auto">
          <a:xfrm>
            <a:off x="655638" y="1219200"/>
            <a:ext cx="7807325" cy="528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44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10–17 A transmission oil pan gasket leak allowed automatic trans-mission fluid to saturate the rear trans-mission mount rubber, causing it to collapse.</a:t>
            </a:r>
          </a:p>
        </p:txBody>
      </p:sp>
      <p:pic>
        <p:nvPicPr>
          <p:cNvPr id="34819" name="Picture 1" descr="M10_HALD5046_07_SE_C1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83" t="8501" r="11745" b="70247"/>
          <a:stretch>
            <a:fillRect/>
          </a:stretch>
        </p:blipFill>
        <p:spPr bwMode="auto">
          <a:xfrm>
            <a:off x="762000" y="13716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661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 Joint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Noise while driving could signal that a CV joint is worn or has failed.</a:t>
            </a:r>
          </a:p>
          <a:p>
            <a:pPr lvl="1"/>
            <a:r>
              <a:rPr lang="en-US" dirty="0"/>
              <a:t>Try driving the vehicle in reverse while turning and accelerating.</a:t>
            </a:r>
          </a:p>
        </p:txBody>
      </p:sp>
    </p:spTree>
    <p:extLst>
      <p:ext uri="{BB962C8B-B14F-4D97-AF65-F5344CB8AC3E}">
        <p14:creationId xmlns:p14="http://schemas.microsoft.com/office/powerpoint/2010/main" val="123434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Replacement Shaft Assemblies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Front-wheel-drive vehicles were widely used in Europe and Japan long before they became popular in North America.</a:t>
            </a:r>
          </a:p>
          <a:p>
            <a:r>
              <a:rPr lang="en-US" dirty="0"/>
              <a:t>Standard repair procedure is to replace the entire drive assembly if there is a CV joint failure.</a:t>
            </a:r>
          </a:p>
        </p:txBody>
      </p:sp>
    </p:spTree>
    <p:extLst>
      <p:ext uri="{BB962C8B-B14F-4D97-AF65-F5344CB8AC3E}">
        <p14:creationId xmlns:p14="http://schemas.microsoft.com/office/powerpoint/2010/main" val="2101751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 Joint 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hub nut must be removed whenever servicing a CV joint or shaft assembly on a front-wheel-drive vehicle.</a:t>
            </a:r>
          </a:p>
          <a:p>
            <a:r>
              <a:rPr lang="en-US" dirty="0"/>
              <a:t>What are the steps to follow after the hub nut is loosened?</a:t>
            </a:r>
          </a:p>
        </p:txBody>
      </p:sp>
    </p:spTree>
    <p:extLst>
      <p:ext uri="{BB962C8B-B14F-4D97-AF65-F5344CB8AC3E}">
        <p14:creationId xmlns:p14="http://schemas.microsoft.com/office/powerpoint/2010/main" val="1982624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10–24 When removing a drive axle shaft assembly, use care to avoid pulling the plunge joint apart.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600200"/>
            <a:ext cx="581890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96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 defective U-joint often makes a clicking sound when the vehicle is in reverse. </a:t>
            </a:r>
          </a:p>
          <a:p>
            <a:r>
              <a:rPr lang="en-US"/>
              <a:t>Driveline clunk noise can often be corrected by applying high-temperature chassis grease to the splines of the front yoke on the driveshaft.</a:t>
            </a:r>
          </a:p>
          <a:p>
            <a:r>
              <a:rPr lang="en-US"/>
              <a:t>CV joints require careful cleaning, inspection, and lubrication with specific CV joint grease.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34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U-Joint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some background on the driveshaft of a rear-wheel-drive vehicle?</a:t>
            </a:r>
          </a:p>
          <a:p>
            <a:r>
              <a:rPr lang="en-US" dirty="0"/>
              <a:t>Symptoms of defective U-Joints</a:t>
            </a:r>
          </a:p>
          <a:p>
            <a:pPr lvl="1"/>
            <a:r>
              <a:rPr lang="en-US" dirty="0"/>
              <a:t>1. Vibration or harshness at highway speed</a:t>
            </a:r>
          </a:p>
          <a:p>
            <a:pPr lvl="1"/>
            <a:r>
              <a:rPr lang="en-US" dirty="0"/>
              <a:t>2. A clicking sound whenever the vehicle is moving either forward or in reverse</a:t>
            </a:r>
          </a:p>
          <a:p>
            <a:pPr lvl="1"/>
            <a:r>
              <a:rPr lang="en-US" dirty="0"/>
              <a:t>3. A clunking sound whenever changing gears, such as moving from drive to reverse</a:t>
            </a:r>
          </a:p>
        </p:txBody>
      </p:sp>
    </p:spTree>
    <p:extLst>
      <p:ext uri="{BB962C8B-B14F-4D97-AF65-F5344CB8AC3E}">
        <p14:creationId xmlns:p14="http://schemas.microsoft.com/office/powerpoint/2010/main" val="3400384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Driveshaft and U-Joint Inspection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U-joints should be inspected every time the vehicle chassis is lubricated, or four times a year.</a:t>
            </a:r>
          </a:p>
          <a:p>
            <a:pPr lvl="1"/>
            <a:r>
              <a:rPr lang="en-US" dirty="0"/>
              <a:t>The driveshaft must be removed to do this.</a:t>
            </a:r>
          </a:p>
          <a:p>
            <a:r>
              <a:rPr lang="en-US" dirty="0"/>
              <a:t>Check driveshaft for movement of U-joints; movement means the U-joint must be replaced.</a:t>
            </a:r>
          </a:p>
        </p:txBody>
      </p:sp>
    </p:spTree>
    <p:extLst>
      <p:ext uri="{BB962C8B-B14F-4D97-AF65-F5344CB8AC3E}">
        <p14:creationId xmlns:p14="http://schemas.microsoft.com/office/powerpoint/2010/main" val="1465147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10–2 All U-joints and spline collars equipped with a grease fitting should be greased four times a year as part of a regular lubrication service.</a:t>
            </a:r>
          </a:p>
        </p:txBody>
      </p:sp>
      <p:pic>
        <p:nvPicPr>
          <p:cNvPr id="18435" name="Picture 1" descr="M10_HALD5046_07_SE_C1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70" t="7590" r="48174" b="49655"/>
          <a:stretch>
            <a:fillRect/>
          </a:stretch>
        </p:blipFill>
        <p:spPr bwMode="auto">
          <a:xfrm>
            <a:off x="2667000" y="1447800"/>
            <a:ext cx="3879669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480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10–3 Many U-joints require a special grease gun tool to reach the grease fittings.</a:t>
            </a:r>
          </a:p>
        </p:txBody>
      </p:sp>
      <p:pic>
        <p:nvPicPr>
          <p:cNvPr id="19459" name="Picture 5" descr="M10_HALD5046_07_SE_C1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54" t="16949" r="14018" b="48393"/>
          <a:stretch>
            <a:fillRect/>
          </a:stretch>
        </p:blipFill>
        <p:spPr bwMode="auto">
          <a:xfrm>
            <a:off x="2286000" y="1447800"/>
            <a:ext cx="3962400" cy="470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453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10–4 Always mark the original location of U-joints before disassembly.</a:t>
            </a:r>
          </a:p>
        </p:txBody>
      </p:sp>
      <p:pic>
        <p:nvPicPr>
          <p:cNvPr id="20483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224588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962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10–5 Two types of retaining methods that are commonly used at the rear U-joint at the differential.</a:t>
            </a:r>
          </a:p>
        </p:txBody>
      </p:sp>
      <p:pic>
        <p:nvPicPr>
          <p:cNvPr id="21507" name="Picture 1" descr="M10_HALD5046_07_SE_C1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37" t="34612" r="49622" b="49321"/>
          <a:stretch>
            <a:fillRect/>
          </a:stretch>
        </p:blipFill>
        <p:spPr bwMode="auto">
          <a:xfrm>
            <a:off x="685800" y="1676400"/>
            <a:ext cx="8069263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801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Figure 10–6 The best way to check any U-joint is to remove the driveshaft from the vehicle and move each joint in all directions.</a:t>
            </a:r>
          </a:p>
        </p:txBody>
      </p:sp>
      <p:pic>
        <p:nvPicPr>
          <p:cNvPr id="22531" name="Picture 5" descr="M10_HALD5046_07_SE_C1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928" t="7860" r="9680" b="74835"/>
          <a:stretch>
            <a:fillRect/>
          </a:stretch>
        </p:blipFill>
        <p:spPr bwMode="auto">
          <a:xfrm>
            <a:off x="533400" y="1782763"/>
            <a:ext cx="8077200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13631"/>
      </p:ext>
    </p:extLst>
  </p:cSld>
  <p:clrMapOvr>
    <a:masterClrMapping/>
  </p:clrMapOvr>
</p:sld>
</file>

<file path=ppt/theme/theme1.xml><?xml version="1.0" encoding="utf-8"?>
<a:theme xmlns:a="http://schemas.openxmlformats.org/drawingml/2006/main" name="508 Lecture">
  <a:themeElements>
    <a:clrScheme name="Custom 4">
      <a:dk1>
        <a:srgbClr val="003057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earson 508">
      <a:dk1>
        <a:sysClr val="windowText" lastClr="000000"/>
      </a:dk1>
      <a:lt1>
        <a:sysClr val="window" lastClr="FFFFFF"/>
      </a:lt1>
      <a:dk2>
        <a:srgbClr val="000000"/>
      </a:dk2>
      <a:lt2>
        <a:srgbClr val="EEEEEE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3C1581"/>
      </a:hlink>
      <a:folHlink>
        <a:srgbClr val="7F7F7F"/>
      </a:folHlink>
    </a:clrScheme>
    <a:fontScheme name="Office Classic 2">
      <a:maj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Arial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3997</TotalTime>
  <Words>756</Words>
  <Application>Microsoft Macintosh PowerPoint</Application>
  <PresentationFormat>On-screen Show (4:3)</PresentationFormat>
  <Paragraphs>58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Times New Roman</vt:lpstr>
      <vt:lpstr>Verdana</vt:lpstr>
      <vt:lpstr>Wingdings</vt:lpstr>
      <vt:lpstr>508 Lecture</vt:lpstr>
      <vt:lpstr>Manual Drivetrains and Axles</vt:lpstr>
      <vt:lpstr>Learning Objectives</vt:lpstr>
      <vt:lpstr>U-Joint Diagnosis</vt:lpstr>
      <vt:lpstr>Driveshaft and U-Joint Inspection</vt:lpstr>
      <vt:lpstr>Figure 10–2 All U-joints and spline collars equipped with a grease fitting should be greased four times a year as part of a regular lubrication service.</vt:lpstr>
      <vt:lpstr>Figure 10–3 Many U-joints require a special grease gun tool to reach the grease fittings.</vt:lpstr>
      <vt:lpstr>Figure 10–4 Always mark the original location of U-joints before disassembly.</vt:lpstr>
      <vt:lpstr>Figure 10–5 Two types of retaining methods that are commonly used at the rear U-joint at the differential.</vt:lpstr>
      <vt:lpstr>Figure 10–6 The best way to check any U-joint is to remove the driveshaft from the vehicle and move each joint in all directions.</vt:lpstr>
      <vt:lpstr>U-Joint Replacement</vt:lpstr>
      <vt:lpstr>Figure 10–7 Typical U-joint that uses an outside snap ring. </vt:lpstr>
      <vt:lpstr>Figure 10–8 A U-joint that is held together by nylon and usually requires that heat be applied to remove from the yoke.</vt:lpstr>
      <vt:lpstr>Figure 10–9 Use a vise and two sockets to replace a U-joint. </vt:lpstr>
      <vt:lpstr>Figure 10–10 Taping the U-joint to prevent the caps from coming off.</vt:lpstr>
      <vt:lpstr>Figure 10–11 A special tool being used to press apart a U-joint that is retained by injected plastic.</vt:lpstr>
      <vt:lpstr>Figure 10–12 Removing the worn cross from the yoke.</vt:lpstr>
      <vt:lpstr>Figure 10–13 When installing a new U joint, position the grease fitting on the inboard side (toward the driveshaft tube) and in alignment with the grease fitting of the U-joint at the other end.</vt:lpstr>
      <vt:lpstr>U-Joint Working Angles </vt:lpstr>
      <vt:lpstr>Figure 10–15 An inclinometer with a magnetic base is being used to measure the angle of the driveshaft at the rear U-joint.</vt:lpstr>
      <vt:lpstr>Figure 10–16 Placing a tapered metal wedge between the rear leaf spring and the rear axle pedestal to correct rear U-joint working angles.</vt:lpstr>
      <vt:lpstr>Figure 10–17 A transmission oil pan gasket leak allowed automatic trans-mission fluid to saturate the rear trans-mission mount rubber, causing it to collapse.</vt:lpstr>
      <vt:lpstr>CV Joint Diagnosis</vt:lpstr>
      <vt:lpstr>Replacement Shaft Assemblies</vt:lpstr>
      <vt:lpstr>CV Joint Service</vt:lpstr>
      <vt:lpstr>FIGURE 10–24 When removing a drive axle shaft assembly, use care to avoid pulling the plunge joint apart.</vt:lpstr>
      <vt:lpstr>Summary</vt:lpstr>
    </vt:vector>
  </TitlesOfParts>
  <Manager/>
  <Company>echosvoice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 Compliant Lecture PowerPoint</dc:title>
  <dc:subject>Introduction to Psychology</dc:subject>
  <dc:creator>Echo Swinford</dc:creator>
  <cp:keywords/>
  <dc:description/>
  <cp:lastModifiedBy>Microsoft Office User</cp:lastModifiedBy>
  <cp:revision>146</cp:revision>
  <dcterms:created xsi:type="dcterms:W3CDTF">2014-07-14T20:04:21Z</dcterms:created>
  <dcterms:modified xsi:type="dcterms:W3CDTF">2019-06-12T17:22:26Z</dcterms:modified>
  <cp:category/>
</cp:coreProperties>
</file>