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18" r:id="rId2"/>
    <p:sldId id="319" r:id="rId3"/>
    <p:sldId id="344" r:id="rId4"/>
    <p:sldId id="322" r:id="rId5"/>
    <p:sldId id="364" r:id="rId6"/>
    <p:sldId id="345" r:id="rId7"/>
    <p:sldId id="365" r:id="rId8"/>
    <p:sldId id="346" r:id="rId9"/>
    <p:sldId id="323" r:id="rId10"/>
    <p:sldId id="366" r:id="rId11"/>
    <p:sldId id="325" r:id="rId12"/>
    <p:sldId id="326" r:id="rId13"/>
    <p:sldId id="367" r:id="rId14"/>
    <p:sldId id="327" r:id="rId15"/>
    <p:sldId id="328" r:id="rId16"/>
    <p:sldId id="329" r:id="rId17"/>
    <p:sldId id="348" r:id="rId18"/>
    <p:sldId id="368" r:id="rId19"/>
    <p:sldId id="330" r:id="rId20"/>
    <p:sldId id="331" r:id="rId21"/>
    <p:sldId id="332" r:id="rId22"/>
    <p:sldId id="333" r:id="rId23"/>
    <p:sldId id="334" r:id="rId24"/>
    <p:sldId id="335" r:id="rId25"/>
    <p:sldId id="349" r:id="rId26"/>
    <p:sldId id="350" r:id="rId27"/>
    <p:sldId id="351" r:id="rId28"/>
    <p:sldId id="369" r:id="rId29"/>
    <p:sldId id="336" r:id="rId30"/>
    <p:sldId id="337" r:id="rId31"/>
    <p:sldId id="352" r:id="rId32"/>
    <p:sldId id="370" r:id="rId33"/>
    <p:sldId id="353" r:id="rId34"/>
    <p:sldId id="371" r:id="rId35"/>
    <p:sldId id="338" r:id="rId36"/>
    <p:sldId id="354" r:id="rId37"/>
    <p:sldId id="355" r:id="rId38"/>
    <p:sldId id="339" r:id="rId39"/>
    <p:sldId id="340" r:id="rId40"/>
    <p:sldId id="356" r:id="rId41"/>
    <p:sldId id="357" r:id="rId42"/>
    <p:sldId id="358" r:id="rId43"/>
    <p:sldId id="359" r:id="rId44"/>
    <p:sldId id="360" r:id="rId45"/>
    <p:sldId id="361" r:id="rId46"/>
    <p:sldId id="362" r:id="rId47"/>
    <p:sldId id="363" r:id="rId48"/>
    <p:sldId id="341" r:id="rId49"/>
    <p:sldId id="342" r:id="rId50"/>
    <p:sldId id="34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2" autoAdjust="0"/>
    <p:restoredTop sz="94188" autoAdjust="0"/>
  </p:normalViewPr>
  <p:slideViewPr>
    <p:cSldViewPr>
      <p:cViewPr varScale="1">
        <p:scale>
          <a:sx n="68" d="100"/>
          <a:sy n="68" d="100"/>
        </p:scale>
        <p:origin x="-112" y="-736"/>
      </p:cViewPr>
      <p:guideLst>
        <p:guide orient="horz" pos="2160"/>
        <p:guide pos="2880"/>
      </p:guideLst>
    </p:cSldViewPr>
  </p:slideViewPr>
  <p:outlineViewPr>
    <p:cViewPr>
      <p:scale>
        <a:sx n="33" d="100"/>
        <a:sy n="33" d="100"/>
      </p:scale>
      <p:origin x="0" y="6175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12/23/16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12/23/16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238727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1–79 A typical fire extinguisher designed to be used</a:t>
            </a:r>
          </a:p>
          <a:p>
            <a:r>
              <a:rPr lang="en-US" sz="1200" b="0" i="0" u="none" strike="noStrike" kern="1200" baseline="0" dirty="0" smtClean="0">
                <a:solidFill>
                  <a:schemeClr val="tx1"/>
                </a:solidFill>
                <a:latin typeface="+mn-lt"/>
                <a:ea typeface="+mn-ea"/>
                <a:cs typeface="+mn-cs"/>
              </a:rPr>
              <a:t>on type A, B, or C fires.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44</a:t>
            </a:fld>
            <a:endParaRPr lang="en-US" dirty="0"/>
          </a:p>
        </p:txBody>
      </p:sp>
    </p:spTree>
    <p:extLst>
      <p:ext uri="{BB962C8B-B14F-4D97-AF65-F5344CB8AC3E}">
        <p14:creationId xmlns:p14="http://schemas.microsoft.com/office/powerpoint/2010/main" val="419476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1–81 A treated wool blanket is kept in an easy to-</a:t>
            </a:r>
          </a:p>
          <a:p>
            <a:r>
              <a:rPr lang="en-US" sz="1200" b="0" i="0" u="none" strike="noStrike" kern="1200" baseline="0" dirty="0" smtClean="0">
                <a:solidFill>
                  <a:schemeClr val="tx1"/>
                </a:solidFill>
                <a:latin typeface="+mn-lt"/>
                <a:ea typeface="+mn-ea"/>
                <a:cs typeface="+mn-cs"/>
              </a:rPr>
              <a:t>open wall-mounted holder and should be placed in a</a:t>
            </a:r>
          </a:p>
          <a:p>
            <a:r>
              <a:rPr lang="en-US" sz="1200" b="0" i="0" u="none" strike="noStrike" kern="1200" baseline="0" dirty="0" smtClean="0">
                <a:solidFill>
                  <a:schemeClr val="tx1"/>
                </a:solidFill>
                <a:latin typeface="+mn-lt"/>
                <a:ea typeface="+mn-ea"/>
                <a:cs typeface="+mn-cs"/>
              </a:rPr>
              <a:t>central location in the shop.</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47637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1–82 A first aid box should be centrally located</a:t>
            </a:r>
          </a:p>
          <a:p>
            <a:r>
              <a:rPr lang="en-US" sz="1200" b="0" i="0" u="none" strike="noStrike" kern="1200" baseline="0" dirty="0" smtClean="0">
                <a:solidFill>
                  <a:schemeClr val="tx1"/>
                </a:solidFill>
                <a:latin typeface="+mn-lt"/>
                <a:ea typeface="+mn-ea"/>
                <a:cs typeface="+mn-cs"/>
              </a:rPr>
              <a:t>in the shop and kept stocked with the recommended</a:t>
            </a:r>
          </a:p>
          <a:p>
            <a:r>
              <a:rPr lang="en-US" sz="1200" b="0" i="0" u="none" strike="noStrike" kern="1200" baseline="0" dirty="0" smtClean="0">
                <a:solidFill>
                  <a:schemeClr val="tx1"/>
                </a:solidFill>
                <a:latin typeface="+mn-lt"/>
                <a:ea typeface="+mn-ea"/>
                <a:cs typeface="+mn-cs"/>
              </a:rPr>
              <a:t>supplies.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152645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0" dirty="0" smtClean="0"/>
              <a:t>Slide 2 is list of textbook LO numbers and statements</a:t>
            </a:r>
          </a:p>
        </p:txBody>
      </p:sp>
      <p:sp>
        <p:nvSpPr>
          <p:cNvPr id="4" name="Slide Number Placeholder 3"/>
          <p:cNvSpPr>
            <a:spLocks noGrp="1"/>
          </p:cNvSpPr>
          <p:nvPr>
            <p:ph type="sldNum" sz="quarter" idx="10"/>
          </p:nvPr>
        </p:nvSpPr>
        <p:spPr/>
        <p:txBody>
          <a:bodyPr/>
          <a:lstStyle/>
          <a:p>
            <a:pPr>
              <a:defRPr/>
            </a:pPr>
            <a:fld id="{BCBF78A6-6942-440F-9655-1DC0E3C5C1FC}" type="slidenum">
              <a:rPr lang="en-US" smtClean="0"/>
              <a:pPr>
                <a:defRPr/>
              </a:pPr>
              <a:t>2</a:t>
            </a:fld>
            <a:endParaRPr lang="en-US" dirty="0"/>
          </a:p>
        </p:txBody>
      </p:sp>
    </p:spTree>
    <p:extLst>
      <p:ext uri="{BB962C8B-B14F-4D97-AF65-F5344CB8AC3E}">
        <p14:creationId xmlns:p14="http://schemas.microsoft.com/office/powerpoint/2010/main" val="173639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1–50 A typical beginning technician tool set that</a:t>
            </a:r>
          </a:p>
          <a:p>
            <a:r>
              <a:rPr lang="en-US" sz="1200" b="0" i="0" u="none" strike="noStrike" kern="1200" baseline="0" dirty="0" smtClean="0">
                <a:solidFill>
                  <a:schemeClr val="tx1"/>
                </a:solidFill>
                <a:latin typeface="+mn-lt"/>
                <a:ea typeface="+mn-ea"/>
                <a:cs typeface="+mn-cs"/>
              </a:rPr>
              <a:t>includes the basic tools to get started.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247213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241325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1–66 Always connect an exhaust hose to the tailpipe</a:t>
            </a:r>
          </a:p>
          <a:p>
            <a:r>
              <a:rPr lang="en-US" sz="1200" b="0" i="0" u="none" strike="noStrike" kern="1200" baseline="0" dirty="0" smtClean="0">
                <a:solidFill>
                  <a:schemeClr val="tx1"/>
                </a:solidFill>
                <a:latin typeface="+mn-lt"/>
                <a:ea typeface="+mn-ea"/>
                <a:cs typeface="+mn-cs"/>
              </a:rPr>
              <a:t>of a vehicle to be run inside a building.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154253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1–68 Covering the interior as soon as the vehicle</a:t>
            </a:r>
          </a:p>
          <a:p>
            <a:r>
              <a:rPr lang="en-US" sz="1200" b="0" i="0" u="none" strike="noStrike" kern="1200" baseline="0" dirty="0" smtClean="0">
                <a:solidFill>
                  <a:schemeClr val="tx1"/>
                </a:solidFill>
                <a:latin typeface="+mn-lt"/>
                <a:ea typeface="+mn-ea"/>
                <a:cs typeface="+mn-cs"/>
              </a:rPr>
              <a:t>comes in for service helps improve customer satisfaction.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369320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1–75 </a:t>
            </a:r>
            <a:r>
              <a:rPr lang="en-US" b="1" dirty="0" smtClean="0"/>
              <a:t>(b) Whenever a vehicle is raised off the ground, a safety stand should be placed under the frame, axle, or body to support the weight of the vehicle.</a:t>
            </a:r>
            <a:endParaRPr lang="en-US" dirty="0" smtClean="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181559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1–76 Drive-on-type ramps are dangerous to use.</a:t>
            </a:r>
          </a:p>
          <a:p>
            <a:r>
              <a:rPr lang="en-US" sz="1200" b="0" i="0" u="none" strike="noStrike" kern="1200" baseline="0" dirty="0" smtClean="0">
                <a:solidFill>
                  <a:schemeClr val="tx1"/>
                </a:solidFill>
                <a:latin typeface="+mn-lt"/>
                <a:ea typeface="+mn-ea"/>
                <a:cs typeface="+mn-cs"/>
              </a:rPr>
              <a:t>The wheels on the ground level must be chocked (blocked) to</a:t>
            </a:r>
          </a:p>
          <a:p>
            <a:r>
              <a:rPr lang="en-US" sz="1200" b="0" i="0" u="none" strike="noStrike" kern="1200" baseline="0" dirty="0" smtClean="0">
                <a:solidFill>
                  <a:schemeClr val="tx1"/>
                </a:solidFill>
                <a:latin typeface="+mn-lt"/>
                <a:ea typeface="+mn-ea"/>
                <a:cs typeface="+mn-cs"/>
              </a:rPr>
              <a:t>prevent accidental movement down the ramp.</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153376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1–77 Jumper cable usage guide. Follow the same connections if using a portable jump box.</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43</a:t>
            </a:fld>
            <a:endParaRPr lang="en-US" dirty="0"/>
          </a:p>
        </p:txBody>
      </p:sp>
    </p:spTree>
    <p:extLst>
      <p:ext uri="{BB962C8B-B14F-4D97-AF65-F5344CB8AC3E}">
        <p14:creationId xmlns:p14="http://schemas.microsoft.com/office/powerpoint/2010/main" val="266098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12/23/16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12/23/16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12/23/16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12/23/16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Drivetrains and Axles</a:t>
            </a:r>
            <a:endParaRPr lang="en-US" dirty="0"/>
          </a:p>
        </p:txBody>
      </p:sp>
      <p:sp>
        <p:nvSpPr>
          <p:cNvPr id="3" name="Text Placeholder 2"/>
          <p:cNvSpPr>
            <a:spLocks noGrp="1"/>
          </p:cNvSpPr>
          <p:nvPr>
            <p:ph type="body" sz="quarter" idx="13"/>
          </p:nvPr>
        </p:nvSpPr>
        <p:spPr/>
        <p:txBody>
          <a:bodyPr/>
          <a:lstStyle/>
          <a:p>
            <a:r>
              <a:rPr lang="en-US" sz="2000" b="1" dirty="0" smtClean="0"/>
              <a:t>8</a:t>
            </a:r>
            <a:r>
              <a:rPr lang="en-US" sz="2000" b="1" baseline="30000" dirty="0" smtClean="0"/>
              <a:t>th</a:t>
            </a:r>
            <a:r>
              <a:rPr lang="en-US" sz="2000" b="1" dirty="0" smtClean="0"/>
              <a:t> Edition</a:t>
            </a:r>
            <a:endParaRPr lang="en-US" sz="2000" b="1" dirty="0"/>
          </a:p>
        </p:txBody>
      </p:sp>
      <p:sp>
        <p:nvSpPr>
          <p:cNvPr id="4" name="Text Placeholder 3"/>
          <p:cNvSpPr>
            <a:spLocks noGrp="1"/>
          </p:cNvSpPr>
          <p:nvPr>
            <p:ph type="body" sz="quarter" idx="14"/>
          </p:nvPr>
        </p:nvSpPr>
        <p:spPr/>
        <p:txBody>
          <a:bodyPr/>
          <a:lstStyle/>
          <a:p>
            <a:r>
              <a:rPr lang="en-US" dirty="0" smtClean="0"/>
              <a:t>Chapter 1</a:t>
            </a:r>
            <a:endParaRPr lang="en-US" dirty="0"/>
          </a:p>
        </p:txBody>
      </p:sp>
      <p:sp>
        <p:nvSpPr>
          <p:cNvPr id="5" name="Text Placeholder 4"/>
          <p:cNvSpPr>
            <a:spLocks noGrp="1"/>
          </p:cNvSpPr>
          <p:nvPr>
            <p:ph type="body" sz="quarter" idx="15"/>
          </p:nvPr>
        </p:nvSpPr>
        <p:spPr/>
        <p:txBody>
          <a:bodyPr/>
          <a:lstStyle/>
          <a:p>
            <a:r>
              <a:rPr lang="en-US" dirty="0" smtClean="0"/>
              <a:t>Service Information, Tools, and Safety</a:t>
            </a:r>
            <a:endParaRPr lang="en-US" dirty="0"/>
          </a:p>
        </p:txBody>
      </p:sp>
      <p:pic>
        <p:nvPicPr>
          <p:cNvPr id="7" name="Picture 6" descr="01346283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200"/>
            <a:ext cx="3581400" cy="4570016"/>
          </a:xfrm>
          <a:prstGeom prst="rect">
            <a:avLst/>
          </a:prstGeom>
        </p:spPr>
      </p:pic>
    </p:spTree>
    <p:extLst>
      <p:ext uri="{BB962C8B-B14F-4D97-AF65-F5344CB8AC3E}">
        <p14:creationId xmlns:p14="http://schemas.microsoft.com/office/powerpoint/2010/main" val="385386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1–14 Washers come in a variety of styles, </a:t>
            </a:r>
            <a:r>
              <a:rPr lang="en-US" sz="2000" dirty="0" smtClean="0"/>
              <a:t>including flat </a:t>
            </a:r>
            <a:r>
              <a:rPr lang="en-US" sz="2000" dirty="0"/>
              <a:t>and serrated used to help prevent a fastener from loosening.</a:t>
            </a:r>
          </a:p>
        </p:txBody>
      </p:sp>
      <p:pic>
        <p:nvPicPr>
          <p:cNvPr id="4" name="Picture 3" descr="M01_HALD8363_08_SE_C01.pdf"/>
          <p:cNvPicPr>
            <a:picLocks noChangeAspect="1"/>
          </p:cNvPicPr>
          <p:nvPr/>
        </p:nvPicPr>
        <p:blipFill rotWithShape="1">
          <a:blip r:embed="rId2">
            <a:extLst>
              <a:ext uri="{28A0092B-C50C-407E-A947-70E740481C1C}">
                <a14:useLocalDpi xmlns:a14="http://schemas.microsoft.com/office/drawing/2010/main" val="0"/>
              </a:ext>
            </a:extLst>
          </a:blip>
          <a:srcRect l="48592" t="7352" r="10971" b="70489"/>
          <a:stretch/>
        </p:blipFill>
        <p:spPr>
          <a:xfrm>
            <a:off x="1295400" y="1752600"/>
            <a:ext cx="6400800" cy="4376962"/>
          </a:xfrm>
          <a:prstGeom prst="rect">
            <a:avLst/>
          </a:prstGeom>
        </p:spPr>
      </p:pic>
    </p:spTree>
    <p:extLst>
      <p:ext uri="{BB962C8B-B14F-4D97-AF65-F5344CB8AC3E}">
        <p14:creationId xmlns:p14="http://schemas.microsoft.com/office/powerpoint/2010/main" val="102153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a:t>
            </a:r>
            <a:r>
              <a:rPr lang="en-US" dirty="0" smtClean="0"/>
              <a:t>Tools (1 of 2)</a:t>
            </a:r>
            <a:endParaRPr lang="en-US" dirty="0"/>
          </a:p>
        </p:txBody>
      </p:sp>
      <p:sp>
        <p:nvSpPr>
          <p:cNvPr id="137218" name="Content Placeholder 2"/>
          <p:cNvSpPr>
            <a:spLocks noGrp="1"/>
          </p:cNvSpPr>
          <p:nvPr>
            <p:ph idx="1"/>
          </p:nvPr>
        </p:nvSpPr>
        <p:spPr/>
        <p:txBody>
          <a:bodyPr/>
          <a:lstStyle/>
          <a:p>
            <a:r>
              <a:rPr lang="en-US" dirty="0" smtClean="0"/>
              <a:t>Wrenches are used to grasp and rotate threaded fasteners.</a:t>
            </a:r>
          </a:p>
          <a:p>
            <a:pPr lvl="1"/>
            <a:r>
              <a:rPr lang="en-US" dirty="0" smtClean="0"/>
              <a:t>Wrenches should be inspected before use to be sure they are not cracked, bent, or damaged.</a:t>
            </a:r>
          </a:p>
          <a:p>
            <a:pPr lvl="1"/>
            <a:r>
              <a:rPr lang="en-US" dirty="0" smtClean="0"/>
              <a:t>How do you safely use wrenches?</a:t>
            </a:r>
          </a:p>
          <a:p>
            <a:r>
              <a:rPr lang="en-US" dirty="0" smtClean="0"/>
              <a:t>A socket fits over the fastener and grips the points and/or flats of the bolt or nut.</a:t>
            </a:r>
          </a:p>
        </p:txBody>
      </p:sp>
    </p:spTree>
    <p:extLst>
      <p:ext uri="{BB962C8B-B14F-4D97-AF65-F5344CB8AC3E}">
        <p14:creationId xmlns:p14="http://schemas.microsoft.com/office/powerpoint/2010/main" val="119691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a:t>
            </a:r>
            <a:r>
              <a:rPr lang="en-US" dirty="0" smtClean="0"/>
              <a:t>Tools (2 of 2)</a:t>
            </a:r>
            <a:endParaRPr lang="en-US" dirty="0"/>
          </a:p>
        </p:txBody>
      </p:sp>
      <p:sp>
        <p:nvSpPr>
          <p:cNvPr id="137218" name="Content Placeholder 2"/>
          <p:cNvSpPr>
            <a:spLocks noGrp="1"/>
          </p:cNvSpPr>
          <p:nvPr>
            <p:ph idx="1"/>
          </p:nvPr>
        </p:nvSpPr>
        <p:spPr/>
        <p:txBody>
          <a:bodyPr/>
          <a:lstStyle/>
          <a:p>
            <a:pPr lvl="1"/>
            <a:r>
              <a:rPr lang="en-US" dirty="0" smtClean="0"/>
              <a:t>A ratchet turns the socket in only one direction and allows the rotating of the ratchet handle back and forth in a narrow space.</a:t>
            </a:r>
          </a:p>
          <a:p>
            <a:pPr lvl="2"/>
            <a:r>
              <a:rPr lang="en-US" dirty="0" smtClean="0"/>
              <a:t>Always use the proper size socket that correctly fits the bolt or nut.</a:t>
            </a:r>
          </a:p>
          <a:p>
            <a:r>
              <a:rPr lang="en-US" dirty="0" smtClean="0"/>
              <a:t>Torque wrenches are socket turning handles that apply a known amount of force to the fastener.</a:t>
            </a:r>
          </a:p>
          <a:p>
            <a:pPr lvl="1"/>
            <a:r>
              <a:rPr lang="en-US" dirty="0" smtClean="0"/>
              <a:t>Clicker type</a:t>
            </a:r>
          </a:p>
          <a:p>
            <a:pPr lvl="1"/>
            <a:r>
              <a:rPr lang="en-US" dirty="0" smtClean="0"/>
              <a:t>Beam-type</a:t>
            </a:r>
          </a:p>
          <a:p>
            <a:pPr lvl="1"/>
            <a:r>
              <a:rPr lang="en-US" dirty="0" smtClean="0"/>
              <a:t>How do you safely use sockets and ratchets?</a:t>
            </a:r>
          </a:p>
        </p:txBody>
      </p:sp>
    </p:spTree>
    <p:extLst>
      <p:ext uri="{BB962C8B-B14F-4D97-AF65-F5344CB8AC3E}">
        <p14:creationId xmlns:p14="http://schemas.microsoft.com/office/powerpoint/2010/main" val="325319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1–15 A wrench after it has been forged but </a:t>
            </a:r>
            <a:r>
              <a:rPr lang="en-US" sz="2000" dirty="0" smtClean="0"/>
              <a:t>before</a:t>
            </a:r>
            <a:r>
              <a:rPr lang="en-US" sz="2000" dirty="0"/>
              <a:t> </a:t>
            </a:r>
            <a:r>
              <a:rPr lang="en-US" sz="2000" dirty="0" smtClean="0"/>
              <a:t>the </a:t>
            </a:r>
            <a:r>
              <a:rPr lang="en-US" sz="2000" dirty="0"/>
              <a:t>flashing, extra material around the wrench, has </a:t>
            </a:r>
            <a:r>
              <a:rPr lang="en-US" sz="2000" dirty="0" smtClean="0"/>
              <a:t>been removed</a:t>
            </a:r>
            <a:r>
              <a:rPr lang="en-US" sz="2000" dirty="0"/>
              <a:t>.</a:t>
            </a:r>
          </a:p>
        </p:txBody>
      </p:sp>
      <p:pic>
        <p:nvPicPr>
          <p:cNvPr id="4" name="Picture 3"/>
          <p:cNvPicPr>
            <a:picLocks noChangeAspect="1"/>
          </p:cNvPicPr>
          <p:nvPr/>
        </p:nvPicPr>
        <p:blipFill>
          <a:blip r:embed="rId2"/>
          <a:stretch>
            <a:fillRect/>
          </a:stretch>
        </p:blipFill>
        <p:spPr>
          <a:xfrm>
            <a:off x="0" y="2133600"/>
            <a:ext cx="9144000" cy="3387634"/>
          </a:xfrm>
          <a:prstGeom prst="rect">
            <a:avLst/>
          </a:prstGeom>
        </p:spPr>
      </p:pic>
    </p:spTree>
    <p:extLst>
      <p:ext uri="{BB962C8B-B14F-4D97-AF65-F5344CB8AC3E}">
        <p14:creationId xmlns:p14="http://schemas.microsoft.com/office/powerpoint/2010/main" val="84297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Screwdrivers</a:t>
            </a:r>
            <a:endParaRPr lang="en-US" dirty="0"/>
          </a:p>
        </p:txBody>
      </p:sp>
      <p:sp>
        <p:nvSpPr>
          <p:cNvPr id="137218" name="Content Placeholder 2"/>
          <p:cNvSpPr>
            <a:spLocks noGrp="1"/>
          </p:cNvSpPr>
          <p:nvPr>
            <p:ph idx="1"/>
          </p:nvPr>
        </p:nvSpPr>
        <p:spPr/>
        <p:txBody>
          <a:bodyPr/>
          <a:lstStyle/>
          <a:p>
            <a:r>
              <a:rPr lang="en-US" dirty="0" smtClean="0"/>
              <a:t>What is the difference between a straight-blade screwdriver, a Phillips screwdriver, a offset screwdriver, </a:t>
            </a:r>
            <a:r>
              <a:rPr lang="en-US" dirty="0"/>
              <a:t>and a </a:t>
            </a:r>
            <a:r>
              <a:rPr lang="en-US" dirty="0" smtClean="0"/>
              <a:t>impact screwdriver?</a:t>
            </a:r>
          </a:p>
          <a:p>
            <a:r>
              <a:rPr lang="en-US" dirty="0" smtClean="0"/>
              <a:t>Always use the proper type and size screwdriver that matches the fastener.</a:t>
            </a:r>
          </a:p>
          <a:p>
            <a:r>
              <a:rPr lang="en-US" dirty="0" smtClean="0"/>
              <a:t>Hammers and Mallets: used to force objects together or apart.</a:t>
            </a:r>
          </a:p>
          <a:p>
            <a:pPr lvl="1"/>
            <a:r>
              <a:rPr lang="en-US" dirty="0" smtClean="0"/>
              <a:t>All mallets and hammers should be cleaned after use and not exposed to extreme temperatures.</a:t>
            </a:r>
          </a:p>
        </p:txBody>
      </p:sp>
    </p:spTree>
    <p:extLst>
      <p:ext uri="{BB962C8B-B14F-4D97-AF65-F5344CB8AC3E}">
        <p14:creationId xmlns:p14="http://schemas.microsoft.com/office/powerpoint/2010/main" val="324767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2000" dirty="0" smtClean="0"/>
              <a:t>Figure 1–33 A typical ball-peen hammer</a:t>
            </a:r>
            <a:endParaRPr lang="en-US" sz="2000" dirty="0"/>
          </a:p>
        </p:txBody>
      </p:sp>
      <p:pic>
        <p:nvPicPr>
          <p:cNvPr id="24579" name="Picture 2" descr="M01_HALD4062_03_SE_CH01-Updated-#2_Page_15_Image_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252663"/>
            <a:ext cx="81137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427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1–34 A rubber mallet used to deliver a force to an object without harming the surface.</a:t>
            </a:r>
            <a:endParaRPr lang="en-US" sz="2000" dirty="0"/>
          </a:p>
        </p:txBody>
      </p:sp>
      <p:pic>
        <p:nvPicPr>
          <p:cNvPr id="25603" name="Picture 2" descr="M01_HALD4062_03_SE_CH01-Updated-#2_Page_15_Image_00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376488"/>
            <a:ext cx="8266112"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368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Torx</a:t>
            </a:r>
            <a:endParaRPr lang="en-US" dirty="0"/>
          </a:p>
        </p:txBody>
      </p:sp>
      <p:sp>
        <p:nvSpPr>
          <p:cNvPr id="3" name="Content Placeholder 2"/>
          <p:cNvSpPr>
            <a:spLocks noGrp="1"/>
          </p:cNvSpPr>
          <p:nvPr>
            <p:ph idx="1"/>
          </p:nvPr>
        </p:nvSpPr>
        <p:spPr/>
        <p:txBody>
          <a:bodyPr/>
          <a:lstStyle/>
          <a:p>
            <a:r>
              <a:rPr lang="en-US" dirty="0"/>
              <a:t>A Torx is a six-pointed star shaped tip that was </a:t>
            </a:r>
            <a:r>
              <a:rPr lang="en-US" dirty="0" smtClean="0"/>
              <a:t>developed by </a:t>
            </a:r>
            <a:r>
              <a:rPr lang="en-US" dirty="0"/>
              <a:t>Camcar (formerly Textron) to offer higher </a:t>
            </a:r>
            <a:r>
              <a:rPr lang="en-US" dirty="0" smtClean="0"/>
              <a:t>loosening and </a:t>
            </a:r>
            <a:r>
              <a:rPr lang="en-US" dirty="0"/>
              <a:t>tightening torque than is possible with a </a:t>
            </a:r>
            <a:r>
              <a:rPr lang="en-US" dirty="0" smtClean="0"/>
              <a:t>straight (</a:t>
            </a:r>
            <a:r>
              <a:rPr lang="en-US" dirty="0"/>
              <a:t>flat tip) or Phillips.</a:t>
            </a:r>
          </a:p>
        </p:txBody>
      </p:sp>
    </p:spTree>
    <p:extLst>
      <p:ext uri="{BB962C8B-B14F-4D97-AF65-F5344CB8AC3E}">
        <p14:creationId xmlns:p14="http://schemas.microsoft.com/office/powerpoint/2010/main" val="193870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1–31 A Torx bit and fastener.</a:t>
            </a:r>
          </a:p>
        </p:txBody>
      </p:sp>
      <p:pic>
        <p:nvPicPr>
          <p:cNvPr id="4" name="Picture 3"/>
          <p:cNvPicPr>
            <a:picLocks noChangeAspect="1"/>
          </p:cNvPicPr>
          <p:nvPr/>
        </p:nvPicPr>
        <p:blipFill>
          <a:blip r:embed="rId2"/>
          <a:stretch>
            <a:fillRect/>
          </a:stretch>
        </p:blipFill>
        <p:spPr>
          <a:xfrm>
            <a:off x="1981200" y="1905000"/>
            <a:ext cx="4936574" cy="4122039"/>
          </a:xfrm>
          <a:prstGeom prst="rect">
            <a:avLst/>
          </a:prstGeom>
        </p:spPr>
      </p:pic>
    </p:spTree>
    <p:extLst>
      <p:ext uri="{BB962C8B-B14F-4D97-AF65-F5344CB8AC3E}">
        <p14:creationId xmlns:p14="http://schemas.microsoft.com/office/powerpoint/2010/main" val="169128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Pliers (1 of 4)</a:t>
            </a:r>
            <a:endParaRPr lang="en-US" dirty="0"/>
          </a:p>
        </p:txBody>
      </p:sp>
      <p:sp>
        <p:nvSpPr>
          <p:cNvPr id="159746" name="Content Placeholder 2"/>
          <p:cNvSpPr>
            <a:spLocks noGrp="1"/>
          </p:cNvSpPr>
          <p:nvPr>
            <p:ph idx="1"/>
          </p:nvPr>
        </p:nvSpPr>
        <p:spPr/>
        <p:txBody>
          <a:bodyPr/>
          <a:lstStyle/>
          <a:p>
            <a:r>
              <a:rPr lang="en-US" dirty="0" smtClean="0"/>
              <a:t>A pliers is capable of holding, twisting, bending, and cutting objects and is an extremely useful classification of tools.</a:t>
            </a:r>
          </a:p>
          <a:p>
            <a:pPr lvl="1"/>
            <a:r>
              <a:rPr lang="en-US" dirty="0" smtClean="0"/>
              <a:t>Pliers should only be used when specified for use by the vehicle manufacturer.</a:t>
            </a:r>
          </a:p>
          <a:p>
            <a:r>
              <a:rPr lang="en-US" dirty="0" smtClean="0"/>
              <a:t>What are the differences between these types of pliers?: Slip joint, multigroove adjustable, linesman’s, diagonal, needle-nose, locking, snap-ring. </a:t>
            </a:r>
          </a:p>
        </p:txBody>
      </p:sp>
    </p:spTree>
    <p:extLst>
      <p:ext uri="{BB962C8B-B14F-4D97-AF65-F5344CB8AC3E}">
        <p14:creationId xmlns:p14="http://schemas.microsoft.com/office/powerpoint/2010/main" val="355082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arning Objectives"/>
          <p:cNvSpPr>
            <a:spLocks noGrp="1"/>
          </p:cNvSpPr>
          <p:nvPr>
            <p:ph type="title"/>
          </p:nvPr>
        </p:nvSpPr>
        <p:spPr/>
        <p:txBody>
          <a:bodyPr/>
          <a:lstStyle/>
          <a:p>
            <a:r>
              <a:rPr lang="en-US" dirty="0" smtClean="0"/>
              <a:t>Learning Objectives (1 of 2)</a:t>
            </a:r>
            <a:endParaRPr lang="en-US" dirty="0"/>
          </a:p>
        </p:txBody>
      </p:sp>
      <p:sp>
        <p:nvSpPr>
          <p:cNvPr id="3" name="Learning Objective List"/>
          <p:cNvSpPr>
            <a:spLocks noGrp="1"/>
          </p:cNvSpPr>
          <p:nvPr>
            <p:ph idx="1"/>
          </p:nvPr>
        </p:nvSpPr>
        <p:spPr/>
        <p:txBody>
          <a:bodyPr/>
          <a:lstStyle/>
          <a:p>
            <a:r>
              <a:rPr lang="en-US" sz="2800" b="1" dirty="0" smtClean="0">
                <a:solidFill>
                  <a:srgbClr val="005A70"/>
                </a:solidFill>
              </a:rPr>
              <a:t>1.1</a:t>
            </a:r>
            <a:r>
              <a:rPr lang="en-US" sz="2800" dirty="0" smtClean="0">
                <a:solidFill>
                  <a:schemeClr val="tx2"/>
                </a:solidFill>
              </a:rPr>
              <a:t> </a:t>
            </a:r>
            <a:r>
              <a:rPr lang="en-US" sz="2800" dirty="0"/>
              <a:t>Locate and interpret vehicle and </a:t>
            </a:r>
            <a:r>
              <a:rPr lang="en-US" sz="2800" dirty="0" smtClean="0"/>
              <a:t>major component </a:t>
            </a:r>
            <a:r>
              <a:rPr lang="en-US" sz="2800" dirty="0"/>
              <a:t>identification numbers.</a:t>
            </a:r>
            <a:endParaRPr lang="en-US" sz="2800" dirty="0" smtClean="0">
              <a:solidFill>
                <a:schemeClr val="tx2"/>
              </a:solidFill>
            </a:endParaRPr>
          </a:p>
          <a:p>
            <a:r>
              <a:rPr lang="en-US" sz="2800" b="1" dirty="0" smtClean="0">
                <a:solidFill>
                  <a:srgbClr val="005A70"/>
                </a:solidFill>
              </a:rPr>
              <a:t>1.2</a:t>
            </a:r>
            <a:r>
              <a:rPr lang="en-US" sz="2800" b="1" dirty="0" smtClean="0">
                <a:solidFill>
                  <a:schemeClr val="tx2"/>
                </a:solidFill>
              </a:rPr>
              <a:t> </a:t>
            </a:r>
            <a:r>
              <a:rPr lang="en-US" sz="2800" dirty="0"/>
              <a:t>Identify the strength ratings of </a:t>
            </a:r>
            <a:r>
              <a:rPr lang="en-US" sz="2800" dirty="0" smtClean="0"/>
              <a:t>threaded fasteners</a:t>
            </a:r>
            <a:r>
              <a:rPr lang="en-US" sz="2800" dirty="0"/>
              <a:t>.</a:t>
            </a:r>
            <a:endParaRPr lang="en-US" sz="2800" dirty="0" smtClean="0">
              <a:solidFill>
                <a:schemeClr val="tx2"/>
              </a:solidFill>
            </a:endParaRPr>
          </a:p>
          <a:p>
            <a:r>
              <a:rPr lang="en-US" sz="2800" b="1" dirty="0" smtClean="0">
                <a:solidFill>
                  <a:srgbClr val="005A70"/>
                </a:solidFill>
              </a:rPr>
              <a:t>1.3</a:t>
            </a:r>
            <a:r>
              <a:rPr lang="en-US" sz="2800" dirty="0">
                <a:solidFill>
                  <a:schemeClr val="tx2"/>
                </a:solidFill>
              </a:rPr>
              <a:t> </a:t>
            </a:r>
            <a:r>
              <a:rPr lang="en-US" sz="2800" dirty="0"/>
              <a:t>Explain the difference between the brand </a:t>
            </a:r>
            <a:r>
              <a:rPr lang="en-US" sz="2800" dirty="0" smtClean="0"/>
              <a:t>name (</a:t>
            </a:r>
            <a:r>
              <a:rPr lang="en-US" sz="2800" dirty="0"/>
              <a:t>trade name) and the proper name for tools.</a:t>
            </a:r>
            <a:endParaRPr lang="en-US" sz="2800" dirty="0" smtClean="0">
              <a:solidFill>
                <a:schemeClr val="tx2"/>
              </a:solidFill>
            </a:endParaRPr>
          </a:p>
          <a:p>
            <a:r>
              <a:rPr lang="en-US" sz="2800" b="1" dirty="0" smtClean="0">
                <a:solidFill>
                  <a:srgbClr val="005A70"/>
                </a:solidFill>
              </a:rPr>
              <a:t>1.4</a:t>
            </a:r>
            <a:r>
              <a:rPr lang="en-US" sz="2800" b="1" dirty="0" smtClean="0">
                <a:solidFill>
                  <a:schemeClr val="tx2"/>
                </a:solidFill>
              </a:rPr>
              <a:t> </a:t>
            </a:r>
            <a:r>
              <a:rPr lang="en-US" sz="2800" dirty="0"/>
              <a:t>Describe what tool is the best to use </a:t>
            </a:r>
            <a:r>
              <a:rPr lang="en-US" sz="2800" dirty="0" smtClean="0"/>
              <a:t>for each   job.</a:t>
            </a:r>
            <a:endParaRPr lang="en-US" sz="2800" b="1" dirty="0" smtClean="0">
              <a:solidFill>
                <a:schemeClr val="tx2"/>
              </a:solidFill>
            </a:endParaRPr>
          </a:p>
        </p:txBody>
      </p:sp>
    </p:spTree>
    <p:extLst>
      <p:ext uri="{BB962C8B-B14F-4D97-AF65-F5344CB8AC3E}">
        <p14:creationId xmlns:p14="http://schemas.microsoft.com/office/powerpoint/2010/main" val="793399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1–36 Typical slip-joint pliers are common household pliers. The slip joint allows the jaws to be opened to two different settings.</a:t>
            </a:r>
            <a:endParaRPr lang="en-US" sz="2000" dirty="0"/>
          </a:p>
        </p:txBody>
      </p:sp>
      <p:pic>
        <p:nvPicPr>
          <p:cNvPr id="27651" name="Picture 2" descr="Screen Shot 2012-09-18 at 2.38.4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848475" cy="47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6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1–43 Files come in many different shapes and sizes. Never use a file without a handle.</a:t>
            </a:r>
            <a:endParaRPr lang="en-US" sz="2000" dirty="0"/>
          </a:p>
        </p:txBody>
      </p:sp>
      <p:pic>
        <p:nvPicPr>
          <p:cNvPr id="28675" name="Picture 2" descr="Screen Shot 2012-09-18 at 2.39.4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831138"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14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Pliers (2 of 4)</a:t>
            </a:r>
            <a:endParaRPr lang="en-US" dirty="0"/>
          </a:p>
        </p:txBody>
      </p:sp>
      <p:sp>
        <p:nvSpPr>
          <p:cNvPr id="159746" name="Content Placeholder 2"/>
          <p:cNvSpPr>
            <a:spLocks noGrp="1"/>
          </p:cNvSpPr>
          <p:nvPr>
            <p:ph idx="1"/>
          </p:nvPr>
        </p:nvSpPr>
        <p:spPr/>
        <p:txBody>
          <a:bodyPr/>
          <a:lstStyle/>
          <a:p>
            <a:r>
              <a:rPr lang="en-US" dirty="0"/>
              <a:t>Files are used to smooth metal and are constructed of hardened steel with diagonal rows of teeth.</a:t>
            </a:r>
          </a:p>
          <a:p>
            <a:pPr lvl="1"/>
            <a:r>
              <a:rPr lang="en-US" dirty="0"/>
              <a:t>Always use a file with a handle.</a:t>
            </a:r>
          </a:p>
          <a:p>
            <a:r>
              <a:rPr lang="en-US" dirty="0" smtClean="0"/>
              <a:t>Snips: cutters used for a variety of material to fabricate sheet metal brackets or heat </a:t>
            </a:r>
            <a:r>
              <a:rPr lang="en-US" dirty="0" smtClean="0"/>
              <a:t>shields.</a:t>
            </a:r>
            <a:endParaRPr lang="en-US" dirty="0" smtClean="0"/>
          </a:p>
          <a:p>
            <a:r>
              <a:rPr lang="en-US" dirty="0" smtClean="0"/>
              <a:t>Utility Knife: used to cut a variety of materials such as carpet, plastic, wood, and paper products, such as cardboard. </a:t>
            </a:r>
          </a:p>
        </p:txBody>
      </p:sp>
    </p:spTree>
    <p:extLst>
      <p:ext uri="{BB962C8B-B14F-4D97-AF65-F5344CB8AC3E}">
        <p14:creationId xmlns:p14="http://schemas.microsoft.com/office/powerpoint/2010/main" val="247975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Pliers (3 of 4)</a:t>
            </a:r>
            <a:endParaRPr lang="en-US" dirty="0"/>
          </a:p>
        </p:txBody>
      </p:sp>
      <p:sp>
        <p:nvSpPr>
          <p:cNvPr id="171010" name="Content Placeholder 2"/>
          <p:cNvSpPr>
            <a:spLocks noGrp="1"/>
          </p:cNvSpPr>
          <p:nvPr>
            <p:ph idx="1"/>
          </p:nvPr>
        </p:nvSpPr>
        <p:spPr/>
        <p:txBody>
          <a:bodyPr/>
          <a:lstStyle/>
          <a:p>
            <a:r>
              <a:rPr lang="en-US" dirty="0" smtClean="0"/>
              <a:t>Punches: used to drive a pin out that is used to retain two components.</a:t>
            </a:r>
          </a:p>
          <a:p>
            <a:r>
              <a:rPr lang="en-US" dirty="0" smtClean="0"/>
              <a:t>Chisels: used for cutting off rivets or to separate two pieces of an assembly.</a:t>
            </a:r>
          </a:p>
          <a:p>
            <a:pPr lvl="1"/>
            <a:r>
              <a:rPr lang="en-US" dirty="0" smtClean="0"/>
              <a:t>Always wear eye protection because the hardened steel is brittle and parts of the punch could fly off and cause serious personal injury.</a:t>
            </a:r>
          </a:p>
        </p:txBody>
      </p:sp>
    </p:spTree>
    <p:extLst>
      <p:ext uri="{BB962C8B-B14F-4D97-AF65-F5344CB8AC3E}">
        <p14:creationId xmlns:p14="http://schemas.microsoft.com/office/powerpoint/2010/main" val="239378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Pliers (4 of 4)</a:t>
            </a:r>
            <a:endParaRPr lang="en-US" dirty="0"/>
          </a:p>
        </p:txBody>
      </p:sp>
      <p:sp>
        <p:nvSpPr>
          <p:cNvPr id="171010" name="Content Placeholder 2"/>
          <p:cNvSpPr>
            <a:spLocks noGrp="1"/>
          </p:cNvSpPr>
          <p:nvPr>
            <p:ph idx="1"/>
          </p:nvPr>
        </p:nvSpPr>
        <p:spPr/>
        <p:txBody>
          <a:bodyPr/>
          <a:lstStyle/>
          <a:p>
            <a:r>
              <a:rPr lang="en-US" dirty="0" smtClean="0"/>
              <a:t>Hacksaws: used to cut metals, such as steel, aluminum, brass, or copper.</a:t>
            </a:r>
          </a:p>
          <a:p>
            <a:pPr lvl="1"/>
            <a:r>
              <a:rPr lang="en-US" dirty="0" smtClean="0"/>
              <a:t>Move the hacksaw slowly away from you, then lift slightly and return for another cut.</a:t>
            </a:r>
            <a:endParaRPr lang="en-US" dirty="0"/>
          </a:p>
        </p:txBody>
      </p:sp>
    </p:spTree>
    <p:extLst>
      <p:ext uri="{BB962C8B-B14F-4D97-AF65-F5344CB8AC3E}">
        <p14:creationId xmlns:p14="http://schemas.microsoft.com/office/powerpoint/2010/main" val="43838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Hand Tool List</a:t>
            </a:r>
            <a:endParaRPr lang="en-US" dirty="0"/>
          </a:p>
        </p:txBody>
      </p:sp>
      <p:sp>
        <p:nvSpPr>
          <p:cNvPr id="3" name="Content Placeholder 2"/>
          <p:cNvSpPr>
            <a:spLocks noGrp="1"/>
          </p:cNvSpPr>
          <p:nvPr>
            <p:ph idx="1"/>
          </p:nvPr>
        </p:nvSpPr>
        <p:spPr/>
        <p:txBody>
          <a:bodyPr/>
          <a:lstStyle/>
          <a:p>
            <a:r>
              <a:rPr lang="en-US" dirty="0" smtClean="0"/>
              <a:t>What is included in a typical list of hand tools that every automotive technician should possess? </a:t>
            </a:r>
            <a:endParaRPr lang="en-US" dirty="0"/>
          </a:p>
        </p:txBody>
      </p:sp>
    </p:spTree>
    <p:extLst>
      <p:ext uri="{BB962C8B-B14F-4D97-AF65-F5344CB8AC3E}">
        <p14:creationId xmlns:p14="http://schemas.microsoft.com/office/powerpoint/2010/main" val="155471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Sets and Accessories</a:t>
            </a:r>
            <a:endParaRPr lang="en-US" dirty="0"/>
          </a:p>
        </p:txBody>
      </p:sp>
      <p:sp>
        <p:nvSpPr>
          <p:cNvPr id="3" name="Content Placeholder 2"/>
          <p:cNvSpPr>
            <a:spLocks noGrp="1"/>
          </p:cNvSpPr>
          <p:nvPr>
            <p:ph idx="1"/>
          </p:nvPr>
        </p:nvSpPr>
        <p:spPr/>
        <p:txBody>
          <a:bodyPr/>
          <a:lstStyle/>
          <a:p>
            <a:r>
              <a:rPr lang="en-US" dirty="0"/>
              <a:t>A beginning service technician may wish to start with a </a:t>
            </a:r>
            <a:r>
              <a:rPr lang="en-US" dirty="0" smtClean="0"/>
              <a:t>small set </a:t>
            </a:r>
            <a:r>
              <a:rPr lang="en-US" dirty="0"/>
              <a:t>of tools before purchasing an expensive tool set.</a:t>
            </a:r>
          </a:p>
        </p:txBody>
      </p:sp>
      <p:pic>
        <p:nvPicPr>
          <p:cNvPr id="4" name="Picture 3"/>
          <p:cNvPicPr>
            <a:picLocks noChangeAspect="1"/>
          </p:cNvPicPr>
          <p:nvPr/>
        </p:nvPicPr>
        <p:blipFill>
          <a:blip r:embed="rId3"/>
          <a:stretch>
            <a:fillRect/>
          </a:stretch>
        </p:blipFill>
        <p:spPr>
          <a:xfrm>
            <a:off x="4114800" y="2667000"/>
            <a:ext cx="4495800" cy="3373991"/>
          </a:xfrm>
          <a:prstGeom prst="rect">
            <a:avLst/>
          </a:prstGeom>
        </p:spPr>
      </p:pic>
    </p:spTree>
    <p:extLst>
      <p:ext uri="{BB962C8B-B14F-4D97-AF65-F5344CB8AC3E}">
        <p14:creationId xmlns:p14="http://schemas.microsoft.com/office/powerpoint/2010/main" val="404729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Hand Tools</a:t>
            </a:r>
            <a:endParaRPr lang="en-US" dirty="0"/>
          </a:p>
        </p:txBody>
      </p:sp>
      <p:sp>
        <p:nvSpPr>
          <p:cNvPr id="3" name="Content Placeholder 2"/>
          <p:cNvSpPr>
            <a:spLocks noGrp="1"/>
          </p:cNvSpPr>
          <p:nvPr>
            <p:ph idx="1"/>
          </p:nvPr>
        </p:nvSpPr>
        <p:spPr/>
        <p:txBody>
          <a:bodyPr/>
          <a:lstStyle/>
          <a:p>
            <a:r>
              <a:rPr lang="en-US" dirty="0"/>
              <a:t>A test light is used to test for electricity</a:t>
            </a:r>
            <a:r>
              <a:rPr lang="en-US" dirty="0" smtClean="0"/>
              <a:t>.</a:t>
            </a:r>
          </a:p>
          <a:p>
            <a:r>
              <a:rPr lang="en-US" dirty="0" smtClean="0"/>
              <a:t>What are the types of soldering guns?</a:t>
            </a:r>
          </a:p>
          <a:p>
            <a:r>
              <a:rPr lang="en-US" dirty="0" smtClean="0"/>
              <a:t>What are the types of electrical work hand tools?</a:t>
            </a:r>
          </a:p>
          <a:p>
            <a:r>
              <a:rPr lang="en-US" dirty="0" smtClean="0"/>
              <a:t>Digital meter: DC volts, AC volts, Ohms, Amperes</a:t>
            </a:r>
            <a:endParaRPr lang="en-US" dirty="0"/>
          </a:p>
        </p:txBody>
      </p:sp>
    </p:spTree>
    <p:extLst>
      <p:ext uri="{BB962C8B-B14F-4D97-AF65-F5344CB8AC3E}">
        <p14:creationId xmlns:p14="http://schemas.microsoft.com/office/powerpoint/2010/main" val="4063024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1–53 Electric and butane-powered soldering guns used to make electrical repairs. Soldering guns are sold by the wattage rating. The higher the wattage, the greater amount of heat created. Most solder guns used for automotive electrical work usually fall within the 60 to 160 watt range.</a:t>
            </a:r>
            <a:endParaRPr lang="en-US" sz="2000" dirty="0"/>
          </a:p>
        </p:txBody>
      </p:sp>
      <p:pic>
        <p:nvPicPr>
          <p:cNvPr id="6" name="Picture 5" descr="M01_HALD8363_08_SE_C01.pdf"/>
          <p:cNvPicPr>
            <a:picLocks noChangeAspect="1"/>
          </p:cNvPicPr>
          <p:nvPr/>
        </p:nvPicPr>
        <p:blipFill rotWithShape="1">
          <a:blip r:embed="rId3">
            <a:extLst>
              <a:ext uri="{28A0092B-C50C-407E-A947-70E740481C1C}">
                <a14:useLocalDpi xmlns:a14="http://schemas.microsoft.com/office/drawing/2010/main" val="0"/>
              </a:ext>
            </a:extLst>
          </a:blip>
          <a:srcRect l="14272" t="6263" r="52088" b="72498"/>
          <a:stretch/>
        </p:blipFill>
        <p:spPr>
          <a:xfrm>
            <a:off x="1676400" y="1676400"/>
            <a:ext cx="5410200" cy="4262221"/>
          </a:xfrm>
          <a:prstGeom prst="rect">
            <a:avLst/>
          </a:prstGeom>
        </p:spPr>
      </p:pic>
    </p:spTree>
    <p:extLst>
      <p:ext uri="{BB962C8B-B14F-4D97-AF65-F5344CB8AC3E}">
        <p14:creationId xmlns:p14="http://schemas.microsoft.com/office/powerpoint/2010/main" val="314298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Tool </a:t>
            </a:r>
            <a:r>
              <a:rPr lang="en-US" dirty="0" smtClean="0"/>
              <a:t>Maintenance (1 of 2)</a:t>
            </a:r>
            <a:endParaRPr lang="en-US" dirty="0"/>
          </a:p>
        </p:txBody>
      </p:sp>
      <p:sp>
        <p:nvSpPr>
          <p:cNvPr id="3" name="Content Placeholder 2"/>
          <p:cNvSpPr>
            <a:spLocks noGrp="1"/>
          </p:cNvSpPr>
          <p:nvPr>
            <p:ph idx="1"/>
          </p:nvPr>
        </p:nvSpPr>
        <p:spPr/>
        <p:txBody>
          <a:bodyPr/>
          <a:lstStyle/>
          <a:p>
            <a:r>
              <a:rPr lang="en-US" dirty="0" smtClean="0"/>
              <a:t>Clean each tool before placing it back into the tool box.</a:t>
            </a:r>
          </a:p>
          <a:p>
            <a:r>
              <a:rPr lang="en-US" dirty="0" smtClean="0"/>
              <a:t>Keep tools separated. </a:t>
            </a:r>
          </a:p>
          <a:p>
            <a:pPr lvl="1"/>
            <a:r>
              <a:rPr lang="en-US" dirty="0" smtClean="0"/>
              <a:t>Moisture on metal tools will start to rust more readily if the tools are in contact with another metal tool.</a:t>
            </a:r>
            <a:endParaRPr lang="en-US" dirty="0"/>
          </a:p>
        </p:txBody>
      </p:sp>
    </p:spTree>
    <p:extLst>
      <p:ext uri="{BB962C8B-B14F-4D97-AF65-F5344CB8AC3E}">
        <p14:creationId xmlns:p14="http://schemas.microsoft.com/office/powerpoint/2010/main" val="137604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dirty="0" smtClean="0"/>
              <a:t>(2 </a:t>
            </a:r>
            <a:r>
              <a:rPr lang="en-US" dirty="0"/>
              <a:t>of 2)</a:t>
            </a:r>
          </a:p>
        </p:txBody>
      </p:sp>
      <p:sp>
        <p:nvSpPr>
          <p:cNvPr id="3" name="Content Placeholder 2"/>
          <p:cNvSpPr>
            <a:spLocks noGrp="1"/>
          </p:cNvSpPr>
          <p:nvPr>
            <p:ph idx="1"/>
          </p:nvPr>
        </p:nvSpPr>
        <p:spPr/>
        <p:txBody>
          <a:bodyPr/>
          <a:lstStyle/>
          <a:p>
            <a:pPr marL="0" indent="0">
              <a:buNone/>
            </a:pPr>
            <a:r>
              <a:rPr lang="en-US" sz="2800" b="1" dirty="0" smtClean="0">
                <a:solidFill>
                  <a:srgbClr val="005A70"/>
                </a:solidFill>
              </a:rPr>
              <a:t> 1.5 </a:t>
            </a:r>
            <a:r>
              <a:rPr lang="en-US" sz="2800" dirty="0"/>
              <a:t>Explain how to maintain hand tools.</a:t>
            </a:r>
          </a:p>
          <a:p>
            <a:r>
              <a:rPr lang="en-US" sz="2800" b="1" dirty="0" smtClean="0">
                <a:solidFill>
                  <a:srgbClr val="005A70"/>
                </a:solidFill>
              </a:rPr>
              <a:t>1.6</a:t>
            </a:r>
            <a:r>
              <a:rPr lang="en-US" sz="2800" dirty="0" smtClean="0"/>
              <a:t> </a:t>
            </a:r>
            <a:r>
              <a:rPr lang="en-US" sz="2800" dirty="0"/>
              <a:t>Identify the personal protective equipment</a:t>
            </a:r>
          </a:p>
          <a:p>
            <a:r>
              <a:rPr lang="en-US" sz="2800" dirty="0"/>
              <a:t>(PPE) that all service technicians should wear.</a:t>
            </a:r>
          </a:p>
          <a:p>
            <a:r>
              <a:rPr lang="en-US" sz="2800" b="1" dirty="0" smtClean="0">
                <a:solidFill>
                  <a:srgbClr val="005A70"/>
                </a:solidFill>
              </a:rPr>
              <a:t>1.7 </a:t>
            </a:r>
            <a:r>
              <a:rPr lang="en-US" sz="2800" dirty="0" smtClean="0"/>
              <a:t>Discuss </a:t>
            </a:r>
            <a:r>
              <a:rPr lang="en-US" sz="2800" dirty="0"/>
              <a:t>how to safely use hand tools.</a:t>
            </a:r>
          </a:p>
          <a:p>
            <a:r>
              <a:rPr lang="en-US" sz="2800" b="1" dirty="0" smtClean="0">
                <a:solidFill>
                  <a:srgbClr val="005A70"/>
                </a:solidFill>
              </a:rPr>
              <a:t>1.8 </a:t>
            </a:r>
            <a:r>
              <a:rPr lang="en-US" sz="2800" dirty="0" smtClean="0"/>
              <a:t>Describe </a:t>
            </a:r>
            <a:r>
              <a:rPr lang="en-US" sz="2800" dirty="0"/>
              <a:t>how to safely hoist a vehicle</a:t>
            </a:r>
            <a:r>
              <a:rPr lang="en-US" sz="2800" dirty="0" smtClean="0"/>
              <a:t>.</a:t>
            </a:r>
            <a:endParaRPr lang="en-US" sz="2800" dirty="0">
              <a:solidFill>
                <a:schemeClr val="tx2"/>
              </a:solidFill>
            </a:endParaRPr>
          </a:p>
        </p:txBody>
      </p:sp>
    </p:spTree>
    <p:extLst>
      <p:ext uri="{BB962C8B-B14F-4D97-AF65-F5344CB8AC3E}">
        <p14:creationId xmlns:p14="http://schemas.microsoft.com/office/powerpoint/2010/main" val="143700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Tool </a:t>
            </a:r>
            <a:r>
              <a:rPr lang="en-US" dirty="0" smtClean="0"/>
              <a:t>Maintenance (2 of 2)</a:t>
            </a:r>
            <a:endParaRPr lang="en-US" dirty="0"/>
          </a:p>
        </p:txBody>
      </p:sp>
      <p:sp>
        <p:nvSpPr>
          <p:cNvPr id="3" name="Content Placeholder 2"/>
          <p:cNvSpPr>
            <a:spLocks noGrp="1"/>
          </p:cNvSpPr>
          <p:nvPr>
            <p:ph idx="1"/>
          </p:nvPr>
        </p:nvSpPr>
        <p:spPr/>
        <p:txBody>
          <a:bodyPr/>
          <a:lstStyle/>
          <a:p>
            <a:r>
              <a:rPr lang="en-US" dirty="0" smtClean="0"/>
              <a:t>Line the drawers of the tool box with a material that will prevent the tools from moving as the drawers are opened and closed. </a:t>
            </a:r>
          </a:p>
          <a:p>
            <a:pPr lvl="1"/>
            <a:r>
              <a:rPr lang="en-US" dirty="0" smtClean="0"/>
              <a:t>This helps to quickly locate the proper tool and size.</a:t>
            </a:r>
          </a:p>
          <a:p>
            <a:r>
              <a:rPr lang="en-US" dirty="0" smtClean="0"/>
              <a:t>Release the tension on all “clicker-type” torque wrenches.</a:t>
            </a:r>
          </a:p>
          <a:p>
            <a:r>
              <a:rPr lang="en-US" dirty="0" smtClean="0"/>
              <a:t>Keep the tool box secure.</a:t>
            </a:r>
            <a:endParaRPr lang="en-US" dirty="0"/>
          </a:p>
        </p:txBody>
      </p:sp>
    </p:spTree>
    <p:extLst>
      <p:ext uri="{BB962C8B-B14F-4D97-AF65-F5344CB8AC3E}">
        <p14:creationId xmlns:p14="http://schemas.microsoft.com/office/powerpoint/2010/main" val="277564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 Lights</a:t>
            </a:r>
            <a:endParaRPr lang="en-US" dirty="0"/>
          </a:p>
        </p:txBody>
      </p:sp>
      <p:sp>
        <p:nvSpPr>
          <p:cNvPr id="3" name="Content Placeholder 2"/>
          <p:cNvSpPr>
            <a:spLocks noGrp="1"/>
          </p:cNvSpPr>
          <p:nvPr>
            <p:ph idx="1"/>
          </p:nvPr>
        </p:nvSpPr>
        <p:spPr/>
        <p:txBody>
          <a:bodyPr/>
          <a:lstStyle/>
          <a:p>
            <a:r>
              <a:rPr lang="en-US" dirty="0"/>
              <a:t>Incandescent lights use a filament </a:t>
            </a:r>
            <a:r>
              <a:rPr lang="en-US" dirty="0" smtClean="0"/>
              <a:t>that produces </a:t>
            </a:r>
            <a:r>
              <a:rPr lang="en-US" dirty="0"/>
              <a:t>light when electric current flows through the </a:t>
            </a:r>
            <a:r>
              <a:rPr lang="en-US" dirty="0" smtClean="0"/>
              <a:t>bulb. This </a:t>
            </a:r>
            <a:r>
              <a:rPr lang="en-US" dirty="0"/>
              <a:t>was the standard trouble light, also called a work </a:t>
            </a:r>
            <a:r>
              <a:rPr lang="en-US" dirty="0" smtClean="0"/>
              <a:t>light for </a:t>
            </a:r>
            <a:r>
              <a:rPr lang="en-US" dirty="0"/>
              <a:t>many years until safety issues caused most shops to </a:t>
            </a:r>
            <a:r>
              <a:rPr lang="en-US" dirty="0" smtClean="0"/>
              <a:t>switch to </a:t>
            </a:r>
            <a:r>
              <a:rPr lang="en-US" dirty="0"/>
              <a:t>safer fluorescent or LED lights.</a:t>
            </a:r>
          </a:p>
        </p:txBody>
      </p:sp>
    </p:spTree>
    <p:extLst>
      <p:ext uri="{BB962C8B-B14F-4D97-AF65-F5344CB8AC3E}">
        <p14:creationId xmlns:p14="http://schemas.microsoft.com/office/powerpoint/2010/main" val="400684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1–54 A battery-powered LED trouble light.</a:t>
            </a:r>
          </a:p>
        </p:txBody>
      </p:sp>
      <p:pic>
        <p:nvPicPr>
          <p:cNvPr id="4" name="Picture 3"/>
          <p:cNvPicPr>
            <a:picLocks noChangeAspect="1"/>
          </p:cNvPicPr>
          <p:nvPr/>
        </p:nvPicPr>
        <p:blipFill>
          <a:blip r:embed="rId2"/>
          <a:stretch>
            <a:fillRect/>
          </a:stretch>
        </p:blipFill>
        <p:spPr>
          <a:xfrm>
            <a:off x="1828800" y="1600200"/>
            <a:ext cx="5632998" cy="4227431"/>
          </a:xfrm>
          <a:prstGeom prst="rect">
            <a:avLst/>
          </a:prstGeom>
        </p:spPr>
      </p:pic>
    </p:spTree>
    <p:extLst>
      <p:ext uri="{BB962C8B-B14F-4D97-AF65-F5344CB8AC3E}">
        <p14:creationId xmlns:p14="http://schemas.microsoft.com/office/powerpoint/2010/main" val="3725041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and Electrically Operated Tools</a:t>
            </a:r>
            <a:endParaRPr lang="en-US" dirty="0"/>
          </a:p>
        </p:txBody>
      </p:sp>
      <p:sp>
        <p:nvSpPr>
          <p:cNvPr id="3" name="Content Placeholder 2"/>
          <p:cNvSpPr>
            <a:spLocks noGrp="1"/>
          </p:cNvSpPr>
          <p:nvPr>
            <p:ph idx="1"/>
          </p:nvPr>
        </p:nvSpPr>
        <p:spPr/>
        <p:txBody>
          <a:bodyPr/>
          <a:lstStyle/>
          <a:p>
            <a:r>
              <a:rPr lang="en-US" dirty="0"/>
              <a:t>An impact wrench, either air </a:t>
            </a:r>
            <a:r>
              <a:rPr lang="en-US" dirty="0" smtClean="0"/>
              <a:t>or electrically </a:t>
            </a:r>
            <a:r>
              <a:rPr lang="en-US" dirty="0"/>
              <a:t>powered, is a tool that is used to remove and </a:t>
            </a:r>
            <a:r>
              <a:rPr lang="en-US" dirty="0" smtClean="0"/>
              <a:t>install fasteners.</a:t>
            </a:r>
          </a:p>
          <a:p>
            <a:r>
              <a:rPr lang="en-US" dirty="0" smtClean="0"/>
              <a:t>What is a: Air ratchet? Die grinder? Bench or pedestal-mounted grinder?</a:t>
            </a:r>
            <a:endParaRPr lang="en-US" dirty="0"/>
          </a:p>
        </p:txBody>
      </p:sp>
    </p:spTree>
    <p:extLst>
      <p:ext uri="{BB962C8B-B14F-4D97-AF65-F5344CB8AC3E}">
        <p14:creationId xmlns:p14="http://schemas.microsoft.com/office/powerpoint/2010/main" val="162266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1–56 A typical battery-powered 1/2 inch </a:t>
            </a:r>
            <a:r>
              <a:rPr lang="en-US" sz="2000" dirty="0" smtClean="0"/>
              <a:t>drive</a:t>
            </a:r>
            <a:r>
              <a:rPr lang="en-US" sz="2000" dirty="0"/>
              <a:t> </a:t>
            </a:r>
            <a:r>
              <a:rPr lang="en-US" sz="2000" dirty="0" smtClean="0"/>
              <a:t>impact </a:t>
            </a:r>
            <a:r>
              <a:rPr lang="en-US" sz="2000" dirty="0"/>
              <a:t>wrench.</a:t>
            </a:r>
          </a:p>
        </p:txBody>
      </p:sp>
      <p:pic>
        <p:nvPicPr>
          <p:cNvPr id="4" name="Picture 3"/>
          <p:cNvPicPr>
            <a:picLocks noChangeAspect="1"/>
          </p:cNvPicPr>
          <p:nvPr/>
        </p:nvPicPr>
        <p:blipFill>
          <a:blip r:embed="rId2"/>
          <a:stretch>
            <a:fillRect/>
          </a:stretch>
        </p:blipFill>
        <p:spPr>
          <a:xfrm>
            <a:off x="1981200" y="1676400"/>
            <a:ext cx="5052391" cy="4648200"/>
          </a:xfrm>
          <a:prstGeom prst="rect">
            <a:avLst/>
          </a:prstGeom>
        </p:spPr>
      </p:pic>
    </p:spTree>
    <p:extLst>
      <p:ext uri="{BB962C8B-B14F-4D97-AF65-F5344CB8AC3E}">
        <p14:creationId xmlns:p14="http://schemas.microsoft.com/office/powerpoint/2010/main" val="245801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Protective Equipment</a:t>
            </a:r>
            <a:endParaRPr lang="en-US" dirty="0"/>
          </a:p>
        </p:txBody>
      </p:sp>
      <p:sp>
        <p:nvSpPr>
          <p:cNvPr id="190466" name="Content Placeholder 2"/>
          <p:cNvSpPr>
            <a:spLocks noGrp="1"/>
          </p:cNvSpPr>
          <p:nvPr>
            <p:ph idx="1"/>
          </p:nvPr>
        </p:nvSpPr>
        <p:spPr/>
        <p:txBody>
          <a:bodyPr/>
          <a:lstStyle/>
          <a:p>
            <a:r>
              <a:rPr lang="en-US" dirty="0" smtClean="0"/>
              <a:t>Safety Glasses</a:t>
            </a:r>
          </a:p>
          <a:p>
            <a:r>
              <a:rPr lang="en-US" dirty="0" smtClean="0"/>
              <a:t>Steel-toed Safety Shoes</a:t>
            </a:r>
          </a:p>
          <a:p>
            <a:r>
              <a:rPr lang="en-US" dirty="0" smtClean="0"/>
              <a:t>Bump Cap</a:t>
            </a:r>
          </a:p>
          <a:p>
            <a:r>
              <a:rPr lang="en-US" dirty="0" smtClean="0"/>
              <a:t>Hearing Protection</a:t>
            </a:r>
          </a:p>
          <a:p>
            <a:r>
              <a:rPr lang="en-US" dirty="0" smtClean="0"/>
              <a:t>Gloves</a:t>
            </a:r>
            <a:endParaRPr lang="en-US" dirty="0"/>
          </a:p>
        </p:txBody>
      </p:sp>
      <p:pic>
        <p:nvPicPr>
          <p:cNvPr id="34819" name="Picture 2" descr="M01_HALD4062_03_SE_CH01-Updated-#2_Page_25_Image_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962400"/>
            <a:ext cx="50196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5486400" y="3124200"/>
            <a:ext cx="350520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600">
                <a:solidFill>
                  <a:srgbClr val="364395"/>
                </a:solidFill>
                <a:latin typeface="+mj-lt"/>
                <a:ea typeface="+mj-ea"/>
                <a:cs typeface="+mj-cs"/>
              </a:defRPr>
            </a:lvl1pPr>
            <a:lvl2pPr algn="l" rtl="0" eaLnBrk="0" fontAlgn="base" hangingPunct="0">
              <a:spcBef>
                <a:spcPct val="0"/>
              </a:spcBef>
              <a:spcAft>
                <a:spcPct val="0"/>
              </a:spcAft>
              <a:defRPr sz="3600">
                <a:solidFill>
                  <a:srgbClr val="364395"/>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364395"/>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364395"/>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364395"/>
                </a:solidFill>
                <a:latin typeface="Arial" charset="0"/>
                <a:ea typeface="ＭＳ Ｐゴシック" charset="0"/>
                <a:cs typeface="Arial" charset="0"/>
              </a:defRPr>
            </a:lvl5pPr>
            <a:lvl6pPr marL="457200" algn="l" rtl="0" fontAlgn="base">
              <a:spcBef>
                <a:spcPct val="0"/>
              </a:spcBef>
              <a:spcAft>
                <a:spcPct val="0"/>
              </a:spcAft>
              <a:defRPr sz="3600">
                <a:solidFill>
                  <a:srgbClr val="364395"/>
                </a:solidFill>
                <a:latin typeface="Arial" charset="0"/>
                <a:ea typeface="ＭＳ Ｐゴシック" charset="0"/>
                <a:cs typeface="Arial" charset="0"/>
              </a:defRPr>
            </a:lvl6pPr>
            <a:lvl7pPr marL="914400" algn="l" rtl="0" fontAlgn="base">
              <a:spcBef>
                <a:spcPct val="0"/>
              </a:spcBef>
              <a:spcAft>
                <a:spcPct val="0"/>
              </a:spcAft>
              <a:defRPr sz="3600">
                <a:solidFill>
                  <a:srgbClr val="364395"/>
                </a:solidFill>
                <a:latin typeface="Arial" charset="0"/>
                <a:ea typeface="ＭＳ Ｐゴシック" charset="0"/>
                <a:cs typeface="Arial" charset="0"/>
              </a:defRPr>
            </a:lvl7pPr>
            <a:lvl8pPr marL="1371600" algn="l" rtl="0" fontAlgn="base">
              <a:spcBef>
                <a:spcPct val="0"/>
              </a:spcBef>
              <a:spcAft>
                <a:spcPct val="0"/>
              </a:spcAft>
              <a:defRPr sz="3600">
                <a:solidFill>
                  <a:srgbClr val="364395"/>
                </a:solidFill>
                <a:latin typeface="Arial" charset="0"/>
                <a:ea typeface="ＭＳ Ｐゴシック" charset="0"/>
                <a:cs typeface="Arial" charset="0"/>
              </a:defRPr>
            </a:lvl8pPr>
            <a:lvl9pPr marL="1828800" algn="l" rtl="0" fontAlgn="base">
              <a:spcBef>
                <a:spcPct val="0"/>
              </a:spcBef>
              <a:spcAft>
                <a:spcPct val="0"/>
              </a:spcAft>
              <a:defRPr sz="3600">
                <a:solidFill>
                  <a:srgbClr val="364395"/>
                </a:solidFill>
                <a:latin typeface="Arial" charset="0"/>
                <a:ea typeface="ＭＳ Ｐゴシック" charset="0"/>
                <a:cs typeface="Arial" charset="0"/>
              </a:defRPr>
            </a:lvl9pPr>
          </a:lstStyle>
          <a:p>
            <a:pPr>
              <a:defRPr/>
            </a:pPr>
            <a:r>
              <a:rPr lang="en-US" sz="1200" b="1" dirty="0" smtClean="0">
                <a:solidFill>
                  <a:schemeClr val="tx1"/>
                </a:solidFill>
              </a:rPr>
              <a:t>FIGURE 1–61 Safety glasses should be worn at all times when working on or around any vehicle or servicing any components.</a:t>
            </a:r>
            <a:endParaRPr lang="en-US" sz="1200" b="1" dirty="0">
              <a:solidFill>
                <a:schemeClr val="tx1"/>
              </a:solidFill>
            </a:endParaRPr>
          </a:p>
        </p:txBody>
      </p:sp>
    </p:spTree>
    <p:extLst>
      <p:ext uri="{BB962C8B-B14F-4D97-AF65-F5344CB8AC3E}">
        <p14:creationId xmlns:p14="http://schemas.microsoft.com/office/powerpoint/2010/main" val="403710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Precautions</a:t>
            </a:r>
            <a:endParaRPr lang="en-US" dirty="0"/>
          </a:p>
        </p:txBody>
      </p:sp>
      <p:sp>
        <p:nvSpPr>
          <p:cNvPr id="3" name="Content Placeholder 2"/>
          <p:cNvSpPr>
            <a:spLocks noGrp="1"/>
          </p:cNvSpPr>
          <p:nvPr>
            <p:ph idx="1"/>
          </p:nvPr>
        </p:nvSpPr>
        <p:spPr/>
        <p:txBody>
          <a:bodyPr/>
          <a:lstStyle/>
          <a:p>
            <a:r>
              <a:rPr lang="en-US" dirty="0" smtClean="0"/>
              <a:t>What are the safety precautions you should perform to keep safe in the shop?</a:t>
            </a:r>
            <a:endParaRPr lang="en-US" dirty="0"/>
          </a:p>
        </p:txBody>
      </p:sp>
      <p:pic>
        <p:nvPicPr>
          <p:cNvPr id="4" name="Picture 3"/>
          <p:cNvPicPr>
            <a:picLocks noChangeAspect="1"/>
          </p:cNvPicPr>
          <p:nvPr/>
        </p:nvPicPr>
        <p:blipFill>
          <a:blip r:embed="rId3"/>
          <a:stretch>
            <a:fillRect/>
          </a:stretch>
        </p:blipFill>
        <p:spPr>
          <a:xfrm>
            <a:off x="2209800" y="2590800"/>
            <a:ext cx="4947198" cy="3712754"/>
          </a:xfrm>
          <a:prstGeom prst="rect">
            <a:avLst/>
          </a:prstGeom>
        </p:spPr>
      </p:pic>
    </p:spTree>
    <p:extLst>
      <p:ext uri="{BB962C8B-B14F-4D97-AF65-F5344CB8AC3E}">
        <p14:creationId xmlns:p14="http://schemas.microsoft.com/office/powerpoint/2010/main" val="2578929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 Protection</a:t>
            </a:r>
            <a:endParaRPr lang="en-US" dirty="0"/>
          </a:p>
        </p:txBody>
      </p:sp>
      <p:sp>
        <p:nvSpPr>
          <p:cNvPr id="3" name="Content Placeholder 2"/>
          <p:cNvSpPr>
            <a:spLocks noGrp="1"/>
          </p:cNvSpPr>
          <p:nvPr>
            <p:ph idx="1"/>
          </p:nvPr>
        </p:nvSpPr>
        <p:spPr/>
        <p:txBody>
          <a:bodyPr/>
          <a:lstStyle/>
          <a:p>
            <a:r>
              <a:rPr lang="en-US" dirty="0" smtClean="0"/>
              <a:t>How do fender covers help protect a vehicle?</a:t>
            </a:r>
          </a:p>
          <a:p>
            <a:r>
              <a:rPr lang="en-US" dirty="0" smtClean="0"/>
              <a:t>Why use interior protection? </a:t>
            </a:r>
            <a:endParaRPr lang="en-US" dirty="0"/>
          </a:p>
        </p:txBody>
      </p:sp>
      <p:pic>
        <p:nvPicPr>
          <p:cNvPr id="4" name="Picture 3"/>
          <p:cNvPicPr>
            <a:picLocks noChangeAspect="1"/>
          </p:cNvPicPr>
          <p:nvPr/>
        </p:nvPicPr>
        <p:blipFill>
          <a:blip r:embed="rId3"/>
          <a:stretch>
            <a:fillRect/>
          </a:stretch>
        </p:blipFill>
        <p:spPr>
          <a:xfrm>
            <a:off x="5543550" y="2057400"/>
            <a:ext cx="3086100" cy="4114800"/>
          </a:xfrm>
          <a:prstGeom prst="rect">
            <a:avLst/>
          </a:prstGeom>
        </p:spPr>
      </p:pic>
    </p:spTree>
    <p:extLst>
      <p:ext uri="{BB962C8B-B14F-4D97-AF65-F5344CB8AC3E}">
        <p14:creationId xmlns:p14="http://schemas.microsoft.com/office/powerpoint/2010/main" val="51601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Hoisting a </a:t>
            </a:r>
            <a:r>
              <a:rPr lang="en-US" dirty="0" smtClean="0"/>
              <a:t>Vehicle (1 of 2)</a:t>
            </a:r>
            <a:endParaRPr lang="en-US" dirty="0"/>
          </a:p>
        </p:txBody>
      </p:sp>
      <p:sp>
        <p:nvSpPr>
          <p:cNvPr id="3" name="Content Placeholder 2"/>
          <p:cNvSpPr>
            <a:spLocks noGrp="1"/>
          </p:cNvSpPr>
          <p:nvPr>
            <p:ph idx="1"/>
          </p:nvPr>
        </p:nvSpPr>
        <p:spPr/>
        <p:txBody>
          <a:bodyPr/>
          <a:lstStyle/>
          <a:p>
            <a:r>
              <a:rPr lang="en-US" dirty="0" smtClean="0"/>
              <a:t>The vehicle should be centered on the lift or hoist so as not to overload one side or put too much force either forward or rearward. </a:t>
            </a:r>
          </a:p>
          <a:p>
            <a:r>
              <a:rPr lang="en-US" dirty="0" smtClean="0"/>
              <a:t>The pads of the lift should                                          be spread as far apart as                                 possible to provide a                              stable platform.</a:t>
            </a:r>
            <a:endParaRPr lang="en-US" dirty="0"/>
          </a:p>
        </p:txBody>
      </p:sp>
      <p:pic>
        <p:nvPicPr>
          <p:cNvPr id="35844" name="Picture 2" descr="M01_HALD4062_03_SE_CH01-Updated-#2_Page_29_Image_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886200"/>
            <a:ext cx="31623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019800" y="28194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600">
                <a:solidFill>
                  <a:srgbClr val="364395"/>
                </a:solidFill>
                <a:latin typeface="+mj-lt"/>
                <a:ea typeface="+mj-ea"/>
                <a:cs typeface="+mj-cs"/>
              </a:defRPr>
            </a:lvl1pPr>
            <a:lvl2pPr algn="l" rtl="0" eaLnBrk="0" fontAlgn="base" hangingPunct="0">
              <a:spcBef>
                <a:spcPct val="0"/>
              </a:spcBef>
              <a:spcAft>
                <a:spcPct val="0"/>
              </a:spcAft>
              <a:defRPr sz="3600">
                <a:solidFill>
                  <a:srgbClr val="364395"/>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364395"/>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364395"/>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364395"/>
                </a:solidFill>
                <a:latin typeface="Arial" charset="0"/>
                <a:ea typeface="ＭＳ Ｐゴシック" charset="0"/>
                <a:cs typeface="Arial" charset="0"/>
              </a:defRPr>
            </a:lvl5pPr>
            <a:lvl6pPr marL="457200" algn="l" rtl="0" fontAlgn="base">
              <a:spcBef>
                <a:spcPct val="0"/>
              </a:spcBef>
              <a:spcAft>
                <a:spcPct val="0"/>
              </a:spcAft>
              <a:defRPr sz="3600">
                <a:solidFill>
                  <a:srgbClr val="364395"/>
                </a:solidFill>
                <a:latin typeface="Arial" charset="0"/>
                <a:ea typeface="ＭＳ Ｐゴシック" charset="0"/>
                <a:cs typeface="Arial" charset="0"/>
              </a:defRPr>
            </a:lvl6pPr>
            <a:lvl7pPr marL="914400" algn="l" rtl="0" fontAlgn="base">
              <a:spcBef>
                <a:spcPct val="0"/>
              </a:spcBef>
              <a:spcAft>
                <a:spcPct val="0"/>
              </a:spcAft>
              <a:defRPr sz="3600">
                <a:solidFill>
                  <a:srgbClr val="364395"/>
                </a:solidFill>
                <a:latin typeface="Arial" charset="0"/>
                <a:ea typeface="ＭＳ Ｐゴシック" charset="0"/>
                <a:cs typeface="Arial" charset="0"/>
              </a:defRPr>
            </a:lvl7pPr>
            <a:lvl8pPr marL="1371600" algn="l" rtl="0" fontAlgn="base">
              <a:spcBef>
                <a:spcPct val="0"/>
              </a:spcBef>
              <a:spcAft>
                <a:spcPct val="0"/>
              </a:spcAft>
              <a:defRPr sz="3600">
                <a:solidFill>
                  <a:srgbClr val="364395"/>
                </a:solidFill>
                <a:latin typeface="Arial" charset="0"/>
                <a:ea typeface="ＭＳ Ｐゴシック" charset="0"/>
                <a:cs typeface="Arial" charset="0"/>
              </a:defRPr>
            </a:lvl8pPr>
            <a:lvl9pPr marL="1828800" algn="l" rtl="0" fontAlgn="base">
              <a:spcBef>
                <a:spcPct val="0"/>
              </a:spcBef>
              <a:spcAft>
                <a:spcPct val="0"/>
              </a:spcAft>
              <a:defRPr sz="3600">
                <a:solidFill>
                  <a:srgbClr val="364395"/>
                </a:solidFill>
                <a:latin typeface="Arial" charset="0"/>
                <a:ea typeface="ＭＳ Ｐゴシック" charset="0"/>
                <a:cs typeface="Arial" charset="0"/>
              </a:defRPr>
            </a:lvl9pPr>
          </a:lstStyle>
          <a:p>
            <a:pPr>
              <a:defRPr/>
            </a:pPr>
            <a:r>
              <a:rPr lang="en-US" sz="1200" b="1" dirty="0" smtClean="0">
                <a:solidFill>
                  <a:srgbClr val="003057"/>
                </a:solidFill>
              </a:rPr>
              <a:t>FIGURE 1–72 This training vehicle fell from the hoist because the pads were not set correctly. No one was hurt, but the vehicle was damaged.</a:t>
            </a:r>
            <a:endParaRPr lang="en-US" sz="1200" b="1" dirty="0">
              <a:solidFill>
                <a:srgbClr val="003057"/>
              </a:solidFill>
            </a:endParaRPr>
          </a:p>
        </p:txBody>
      </p:sp>
    </p:spTree>
    <p:extLst>
      <p:ext uri="{BB962C8B-B14F-4D97-AF65-F5344CB8AC3E}">
        <p14:creationId xmlns:p14="http://schemas.microsoft.com/office/powerpoint/2010/main" val="317811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Hoisting a </a:t>
            </a:r>
            <a:r>
              <a:rPr lang="en-US" dirty="0" smtClean="0"/>
              <a:t>Vehicle (2 of 2)</a:t>
            </a:r>
            <a:endParaRPr lang="en-US" dirty="0"/>
          </a:p>
        </p:txBody>
      </p:sp>
      <p:sp>
        <p:nvSpPr>
          <p:cNvPr id="3" name="Content Placeholder 2"/>
          <p:cNvSpPr>
            <a:spLocks noGrp="1"/>
          </p:cNvSpPr>
          <p:nvPr>
            <p:ph idx="1"/>
          </p:nvPr>
        </p:nvSpPr>
        <p:spPr/>
        <p:txBody>
          <a:bodyPr/>
          <a:lstStyle/>
          <a:p>
            <a:r>
              <a:rPr lang="en-US" dirty="0" smtClean="0"/>
              <a:t>Each pad should be placed under a portion of the vehicle that is strong and capable of supporting the weight of the vehicle.</a:t>
            </a:r>
            <a:endParaRPr lang="en-US" dirty="0"/>
          </a:p>
        </p:txBody>
      </p:sp>
    </p:spTree>
    <p:extLst>
      <p:ext uri="{BB962C8B-B14F-4D97-AF65-F5344CB8AC3E}">
        <p14:creationId xmlns:p14="http://schemas.microsoft.com/office/powerpoint/2010/main" val="325523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 Identification</a:t>
            </a:r>
            <a:endParaRPr lang="en-US" dirty="0"/>
          </a:p>
        </p:txBody>
      </p:sp>
      <p:sp>
        <p:nvSpPr>
          <p:cNvPr id="118786" name="Content Placeholder 2"/>
          <p:cNvSpPr>
            <a:spLocks noGrp="1"/>
          </p:cNvSpPr>
          <p:nvPr>
            <p:ph idx="1"/>
          </p:nvPr>
        </p:nvSpPr>
        <p:spPr/>
        <p:txBody>
          <a:bodyPr/>
          <a:lstStyle/>
          <a:p>
            <a:r>
              <a:rPr lang="en-US" dirty="0" smtClean="0"/>
              <a:t>Make, Model, And Year</a:t>
            </a:r>
          </a:p>
          <a:p>
            <a:r>
              <a:rPr lang="en-US" dirty="0" smtClean="0"/>
              <a:t>Vehicle Identification Number</a:t>
            </a:r>
          </a:p>
          <a:p>
            <a:pPr lvl="1"/>
            <a:r>
              <a:rPr lang="en-US" dirty="0" smtClean="0"/>
              <a:t>Vin</a:t>
            </a:r>
          </a:p>
          <a:p>
            <a:r>
              <a:rPr lang="en-US" dirty="0" smtClean="0"/>
              <a:t>Vehicle Safety Certification Label</a:t>
            </a:r>
          </a:p>
          <a:p>
            <a:r>
              <a:rPr lang="en-US" dirty="0" smtClean="0"/>
              <a:t>VECI Label</a:t>
            </a:r>
          </a:p>
          <a:p>
            <a:r>
              <a:rPr lang="en-US" dirty="0" smtClean="0"/>
              <a:t>Calibration Codes</a:t>
            </a:r>
          </a:p>
          <a:p>
            <a:r>
              <a:rPr lang="en-US" dirty="0" smtClean="0"/>
              <a:t>Casting Numbers</a:t>
            </a:r>
            <a:endParaRPr lang="en-US" dirty="0"/>
          </a:p>
        </p:txBody>
      </p:sp>
    </p:spTree>
    <p:extLst>
      <p:ext uri="{BB962C8B-B14F-4D97-AF65-F5344CB8AC3E}">
        <p14:creationId xmlns:p14="http://schemas.microsoft.com/office/powerpoint/2010/main" val="3008769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Jacks and Safety Stands</a:t>
            </a:r>
            <a:endParaRPr lang="en-US" dirty="0"/>
          </a:p>
        </p:txBody>
      </p:sp>
      <p:sp>
        <p:nvSpPr>
          <p:cNvPr id="3" name="Content Placeholder 2"/>
          <p:cNvSpPr>
            <a:spLocks noGrp="1"/>
          </p:cNvSpPr>
          <p:nvPr>
            <p:ph idx="1"/>
          </p:nvPr>
        </p:nvSpPr>
        <p:spPr/>
        <p:txBody>
          <a:bodyPr/>
          <a:lstStyle/>
          <a:p>
            <a:r>
              <a:rPr lang="en-US" dirty="0" smtClean="0"/>
              <a:t>Floor jacks are used to lift one side or end of a vehicle. They are portable and relatively inexpensive and must be used with safety (jack) stands.</a:t>
            </a:r>
          </a:p>
        </p:txBody>
      </p:sp>
      <p:pic>
        <p:nvPicPr>
          <p:cNvPr id="6" name="Picture 5"/>
          <p:cNvPicPr>
            <a:picLocks noChangeAspect="1"/>
          </p:cNvPicPr>
          <p:nvPr/>
        </p:nvPicPr>
        <p:blipFill>
          <a:blip r:embed="rId3"/>
          <a:stretch>
            <a:fillRect/>
          </a:stretch>
        </p:blipFill>
        <p:spPr>
          <a:xfrm>
            <a:off x="2514600" y="2968098"/>
            <a:ext cx="5105400" cy="3320941"/>
          </a:xfrm>
          <a:prstGeom prst="rect">
            <a:avLst/>
          </a:prstGeom>
        </p:spPr>
      </p:pic>
    </p:spTree>
    <p:extLst>
      <p:ext uri="{BB962C8B-B14F-4D97-AF65-F5344CB8AC3E}">
        <p14:creationId xmlns:p14="http://schemas.microsoft.com/office/powerpoint/2010/main" val="34277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Drive-on Ramps</a:t>
            </a:r>
            <a:endParaRPr lang="en-US" dirty="0"/>
          </a:p>
        </p:txBody>
      </p:sp>
      <p:sp>
        <p:nvSpPr>
          <p:cNvPr id="3" name="Content Placeholder 2"/>
          <p:cNvSpPr>
            <a:spLocks noGrp="1"/>
          </p:cNvSpPr>
          <p:nvPr>
            <p:ph idx="1"/>
          </p:nvPr>
        </p:nvSpPr>
        <p:spPr/>
        <p:txBody>
          <a:bodyPr/>
          <a:lstStyle/>
          <a:p>
            <a:r>
              <a:rPr lang="en-US" dirty="0"/>
              <a:t>Ramps are an inexpensive way to raise the front or rear of a vehicle.</a:t>
            </a:r>
            <a:endParaRPr lang="en-US" dirty="0"/>
          </a:p>
        </p:txBody>
      </p:sp>
      <p:pic>
        <p:nvPicPr>
          <p:cNvPr id="4" name="Picture 3" descr="M01_HALD8363_08_SE_C01.pdf"/>
          <p:cNvPicPr>
            <a:picLocks noChangeAspect="1"/>
          </p:cNvPicPr>
          <p:nvPr/>
        </p:nvPicPr>
        <p:blipFill rotWithShape="1">
          <a:blip r:embed="rId3">
            <a:extLst>
              <a:ext uri="{28A0092B-C50C-407E-A947-70E740481C1C}">
                <a14:useLocalDpi xmlns:a14="http://schemas.microsoft.com/office/drawing/2010/main" val="0"/>
              </a:ext>
            </a:extLst>
          </a:blip>
          <a:srcRect l="12961" t="37849" r="53738" b="43635"/>
          <a:stretch/>
        </p:blipFill>
        <p:spPr>
          <a:xfrm>
            <a:off x="1981200" y="1981200"/>
            <a:ext cx="6478401" cy="4494833"/>
          </a:xfrm>
          <a:prstGeom prst="rect">
            <a:avLst/>
          </a:prstGeom>
        </p:spPr>
      </p:pic>
    </p:spTree>
    <p:extLst>
      <p:ext uri="{BB962C8B-B14F-4D97-AF65-F5344CB8AC3E}">
        <p14:creationId xmlns:p14="http://schemas.microsoft.com/office/powerpoint/2010/main" val="1831255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Cord Safety</a:t>
            </a:r>
            <a:endParaRPr lang="en-US" dirty="0"/>
          </a:p>
        </p:txBody>
      </p:sp>
      <p:sp>
        <p:nvSpPr>
          <p:cNvPr id="3" name="Content Placeholder 2"/>
          <p:cNvSpPr>
            <a:spLocks noGrp="1"/>
          </p:cNvSpPr>
          <p:nvPr>
            <p:ph idx="1"/>
          </p:nvPr>
        </p:nvSpPr>
        <p:spPr/>
        <p:txBody>
          <a:bodyPr/>
          <a:lstStyle/>
          <a:p>
            <a:r>
              <a:rPr lang="en-US" dirty="0"/>
              <a:t>Use correctly grounded three-prong sockets and </a:t>
            </a:r>
            <a:r>
              <a:rPr lang="en-US" dirty="0" smtClean="0"/>
              <a:t>extension cords </a:t>
            </a:r>
            <a:r>
              <a:rPr lang="en-US" dirty="0"/>
              <a:t>to operate power tools. Some tools use only two-</a:t>
            </a:r>
            <a:r>
              <a:rPr lang="en-US" dirty="0" smtClean="0"/>
              <a:t>prong plugs.</a:t>
            </a:r>
          </a:p>
          <a:p>
            <a:r>
              <a:rPr lang="en-US" dirty="0" smtClean="0"/>
              <a:t>What are some other safety procedures you should follow when dealing with electrical cords?</a:t>
            </a:r>
            <a:endParaRPr lang="en-US" dirty="0"/>
          </a:p>
        </p:txBody>
      </p:sp>
    </p:spTree>
    <p:extLst>
      <p:ext uri="{BB962C8B-B14F-4D97-AF65-F5344CB8AC3E}">
        <p14:creationId xmlns:p14="http://schemas.microsoft.com/office/powerpoint/2010/main" val="71363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Jump Starting and Battery Safety</a:t>
            </a:r>
            <a:endParaRPr lang="en-US" dirty="0"/>
          </a:p>
        </p:txBody>
      </p:sp>
      <p:sp>
        <p:nvSpPr>
          <p:cNvPr id="3" name="Content Placeholder 2"/>
          <p:cNvSpPr>
            <a:spLocks noGrp="1"/>
          </p:cNvSpPr>
          <p:nvPr>
            <p:ph idx="1"/>
          </p:nvPr>
        </p:nvSpPr>
        <p:spPr/>
        <p:txBody>
          <a:bodyPr/>
          <a:lstStyle/>
          <a:p>
            <a:r>
              <a:rPr lang="en-US" dirty="0"/>
              <a:t>To jump start another vehicle with a dead battery, </a:t>
            </a:r>
            <a:r>
              <a:rPr lang="en-US" dirty="0" smtClean="0"/>
              <a:t>connect good</a:t>
            </a:r>
            <a:r>
              <a:rPr lang="en-US" dirty="0"/>
              <a:t>-quality copper jumper </a:t>
            </a:r>
            <a:r>
              <a:rPr lang="en-US" dirty="0" smtClean="0"/>
              <a:t>cables.</a:t>
            </a:r>
          </a:p>
          <a:p>
            <a:r>
              <a:rPr lang="en-US" dirty="0"/>
              <a:t>Batteries contain acid and should be handled with </a:t>
            </a:r>
            <a:r>
              <a:rPr lang="en-US" dirty="0" smtClean="0"/>
              <a:t>care to </a:t>
            </a:r>
            <a:r>
              <a:rPr lang="en-US" dirty="0"/>
              <a:t>avoid tipping them greater than a 45-degree angle.</a:t>
            </a:r>
            <a:endParaRPr lang="en-US" dirty="0"/>
          </a:p>
        </p:txBody>
      </p:sp>
      <p:pic>
        <p:nvPicPr>
          <p:cNvPr id="4" name="Picture 3" descr="M01_HALD8363_08_SE_C01.pdf"/>
          <p:cNvPicPr>
            <a:picLocks noChangeAspect="1"/>
          </p:cNvPicPr>
          <p:nvPr/>
        </p:nvPicPr>
        <p:blipFill rotWithShape="1">
          <a:blip r:embed="rId3">
            <a:extLst>
              <a:ext uri="{28A0092B-C50C-407E-A947-70E740481C1C}">
                <a14:useLocalDpi xmlns:a14="http://schemas.microsoft.com/office/drawing/2010/main" val="0"/>
              </a:ext>
            </a:extLst>
          </a:blip>
          <a:srcRect l="23406" t="7698" r="20304" b="75979"/>
          <a:stretch/>
        </p:blipFill>
        <p:spPr>
          <a:xfrm>
            <a:off x="1600200" y="3657600"/>
            <a:ext cx="7314207" cy="2646553"/>
          </a:xfrm>
          <a:prstGeom prst="rect">
            <a:avLst/>
          </a:prstGeom>
        </p:spPr>
      </p:pic>
    </p:spTree>
    <p:extLst>
      <p:ext uri="{BB962C8B-B14F-4D97-AF65-F5344CB8AC3E}">
        <p14:creationId xmlns:p14="http://schemas.microsoft.com/office/powerpoint/2010/main" val="298204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Extinguishers</a:t>
            </a:r>
            <a:endParaRPr lang="en-US" dirty="0"/>
          </a:p>
        </p:txBody>
      </p:sp>
      <p:sp>
        <p:nvSpPr>
          <p:cNvPr id="3" name="Content Placeholder 2"/>
          <p:cNvSpPr>
            <a:spLocks noGrp="1"/>
          </p:cNvSpPr>
          <p:nvPr>
            <p:ph idx="1"/>
          </p:nvPr>
        </p:nvSpPr>
        <p:spPr/>
        <p:txBody>
          <a:bodyPr/>
          <a:lstStyle/>
          <a:p>
            <a:r>
              <a:rPr lang="en-US" dirty="0" smtClean="0"/>
              <a:t>What are the four fire extinguisher classes?</a:t>
            </a:r>
          </a:p>
          <a:p>
            <a:r>
              <a:rPr lang="en-US" dirty="0" smtClean="0"/>
              <a:t>Types of fire extinguishers: Water, Carbon dioxide (CO</a:t>
            </a:r>
            <a:r>
              <a:rPr lang="en-US" baseline="-25000" dirty="0" smtClean="0"/>
              <a:t>2</a:t>
            </a:r>
            <a:r>
              <a:rPr lang="en-US" dirty="0" smtClean="0"/>
              <a:t>).</a:t>
            </a:r>
            <a:endParaRPr lang="en-US" dirty="0"/>
          </a:p>
        </p:txBody>
      </p:sp>
      <p:pic>
        <p:nvPicPr>
          <p:cNvPr id="4" name="Picture 3"/>
          <p:cNvPicPr>
            <a:picLocks noChangeAspect="1"/>
          </p:cNvPicPr>
          <p:nvPr/>
        </p:nvPicPr>
        <p:blipFill>
          <a:blip r:embed="rId3"/>
          <a:stretch>
            <a:fillRect/>
          </a:stretch>
        </p:blipFill>
        <p:spPr>
          <a:xfrm>
            <a:off x="2895600" y="2667000"/>
            <a:ext cx="4670635" cy="3505200"/>
          </a:xfrm>
          <a:prstGeom prst="rect">
            <a:avLst/>
          </a:prstGeom>
        </p:spPr>
      </p:pic>
    </p:spTree>
    <p:extLst>
      <p:ext uri="{BB962C8B-B14F-4D97-AF65-F5344CB8AC3E}">
        <p14:creationId xmlns:p14="http://schemas.microsoft.com/office/powerpoint/2010/main" val="2222109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Blankets</a:t>
            </a:r>
            <a:endParaRPr lang="en-US" dirty="0"/>
          </a:p>
        </p:txBody>
      </p:sp>
      <p:sp>
        <p:nvSpPr>
          <p:cNvPr id="3" name="Content Placeholder 2"/>
          <p:cNvSpPr>
            <a:spLocks noGrp="1"/>
          </p:cNvSpPr>
          <p:nvPr>
            <p:ph idx="1"/>
          </p:nvPr>
        </p:nvSpPr>
        <p:spPr/>
        <p:txBody>
          <a:bodyPr/>
          <a:lstStyle/>
          <a:p>
            <a:r>
              <a:rPr lang="en-US" dirty="0"/>
              <a:t>Fire blankets are required to be available in the shop areas.</a:t>
            </a:r>
            <a:endParaRPr lang="en-US" dirty="0"/>
          </a:p>
        </p:txBody>
      </p:sp>
      <p:pic>
        <p:nvPicPr>
          <p:cNvPr id="4" name="Picture 3"/>
          <p:cNvPicPr>
            <a:picLocks noChangeAspect="1"/>
          </p:cNvPicPr>
          <p:nvPr/>
        </p:nvPicPr>
        <p:blipFill>
          <a:blip r:embed="rId3"/>
          <a:stretch>
            <a:fillRect/>
          </a:stretch>
        </p:blipFill>
        <p:spPr>
          <a:xfrm>
            <a:off x="2895600" y="2133600"/>
            <a:ext cx="5632998" cy="4227431"/>
          </a:xfrm>
          <a:prstGeom prst="rect">
            <a:avLst/>
          </a:prstGeom>
        </p:spPr>
      </p:pic>
    </p:spTree>
    <p:extLst>
      <p:ext uri="{BB962C8B-B14F-4D97-AF65-F5344CB8AC3E}">
        <p14:creationId xmlns:p14="http://schemas.microsoft.com/office/powerpoint/2010/main" val="380577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and Eye Wash Stations</a:t>
            </a:r>
            <a:endParaRPr lang="en-US" dirty="0"/>
          </a:p>
        </p:txBody>
      </p:sp>
      <p:sp>
        <p:nvSpPr>
          <p:cNvPr id="3" name="Content Placeholder 2"/>
          <p:cNvSpPr>
            <a:spLocks noGrp="1"/>
          </p:cNvSpPr>
          <p:nvPr>
            <p:ph idx="1"/>
          </p:nvPr>
        </p:nvSpPr>
        <p:spPr/>
        <p:txBody>
          <a:bodyPr/>
          <a:lstStyle/>
          <a:p>
            <a:r>
              <a:rPr lang="en-US" dirty="0"/>
              <a:t>All shop areas must be equipped with a first aid kit and an </a:t>
            </a:r>
            <a:r>
              <a:rPr lang="en-US" dirty="0" smtClean="0"/>
              <a:t>eye wash </a:t>
            </a:r>
            <a:r>
              <a:rPr lang="en-US" dirty="0"/>
              <a:t>station centrally located and kept stocked with </a:t>
            </a:r>
            <a:r>
              <a:rPr lang="en-US" dirty="0" smtClean="0"/>
              <a:t>emergency supplies</a:t>
            </a:r>
            <a:r>
              <a:rPr lang="en-US" dirty="0"/>
              <a:t>.</a:t>
            </a:r>
            <a:endParaRPr lang="en-US" dirty="0"/>
          </a:p>
        </p:txBody>
      </p:sp>
      <p:pic>
        <p:nvPicPr>
          <p:cNvPr id="4" name="Picture 3"/>
          <p:cNvPicPr>
            <a:picLocks noChangeAspect="1"/>
          </p:cNvPicPr>
          <p:nvPr/>
        </p:nvPicPr>
        <p:blipFill>
          <a:blip r:embed="rId3"/>
          <a:stretch>
            <a:fillRect/>
          </a:stretch>
        </p:blipFill>
        <p:spPr>
          <a:xfrm>
            <a:off x="2057400" y="2971800"/>
            <a:ext cx="4264492" cy="3200400"/>
          </a:xfrm>
          <a:prstGeom prst="rect">
            <a:avLst/>
          </a:prstGeom>
        </p:spPr>
      </p:pic>
    </p:spTree>
    <p:extLst>
      <p:ext uri="{BB962C8B-B14F-4D97-AF65-F5344CB8AC3E}">
        <p14:creationId xmlns:p14="http://schemas.microsoft.com/office/powerpoint/2010/main" val="362881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Electric Vehicle Safety Issues</a:t>
            </a:r>
            <a:endParaRPr lang="en-US" dirty="0"/>
          </a:p>
        </p:txBody>
      </p:sp>
      <p:sp>
        <p:nvSpPr>
          <p:cNvPr id="3" name="Content Placeholder 2"/>
          <p:cNvSpPr>
            <a:spLocks noGrp="1"/>
          </p:cNvSpPr>
          <p:nvPr>
            <p:ph idx="1"/>
          </p:nvPr>
        </p:nvSpPr>
        <p:spPr/>
        <p:txBody>
          <a:bodyPr/>
          <a:lstStyle/>
          <a:p>
            <a:r>
              <a:rPr lang="en-US" dirty="0" smtClean="0"/>
              <a:t>Toyota Prius</a:t>
            </a:r>
          </a:p>
          <a:p>
            <a:r>
              <a:rPr lang="en-US" dirty="0" smtClean="0"/>
              <a:t>Ford Escape and                                              Mercury Mariner</a:t>
            </a:r>
          </a:p>
          <a:p>
            <a:r>
              <a:rPr lang="en-US" dirty="0" smtClean="0"/>
              <a:t>Honda Civic</a:t>
            </a:r>
          </a:p>
          <a:p>
            <a:r>
              <a:rPr lang="en-US" dirty="0" smtClean="0"/>
              <a:t>Chevrolet Silverado                                                    and GMC Sierra                                                  Pickup Truck</a:t>
            </a:r>
            <a:endParaRPr lang="en-US" dirty="0"/>
          </a:p>
        </p:txBody>
      </p:sp>
      <p:pic>
        <p:nvPicPr>
          <p:cNvPr id="6" name="Picture 5"/>
          <p:cNvPicPr>
            <a:picLocks noChangeAspect="1"/>
          </p:cNvPicPr>
          <p:nvPr/>
        </p:nvPicPr>
        <p:blipFill>
          <a:blip r:embed="rId2"/>
          <a:stretch>
            <a:fillRect/>
          </a:stretch>
        </p:blipFill>
        <p:spPr>
          <a:xfrm>
            <a:off x="3962400" y="1828800"/>
            <a:ext cx="4847863" cy="3647440"/>
          </a:xfrm>
          <a:prstGeom prst="rect">
            <a:avLst/>
          </a:prstGeom>
        </p:spPr>
      </p:pic>
    </p:spTree>
    <p:extLst>
      <p:ext uri="{BB962C8B-B14F-4D97-AF65-F5344CB8AC3E}">
        <p14:creationId xmlns:p14="http://schemas.microsoft.com/office/powerpoint/2010/main" val="349342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(1 of 3)</a:t>
            </a:r>
            <a:endParaRPr lang="en-US" dirty="0"/>
          </a:p>
        </p:txBody>
      </p:sp>
      <p:sp>
        <p:nvSpPr>
          <p:cNvPr id="3" name="Content Placeholder 2"/>
          <p:cNvSpPr>
            <a:spLocks noGrp="1"/>
          </p:cNvSpPr>
          <p:nvPr>
            <p:ph idx="1"/>
          </p:nvPr>
        </p:nvSpPr>
        <p:spPr/>
        <p:txBody>
          <a:bodyPr/>
          <a:lstStyle/>
          <a:p>
            <a:r>
              <a:rPr lang="en-US" dirty="0" smtClean="0"/>
              <a:t>Whenever a vehicle is raised above the ground, it must be supported at a substantial section of the body or frame.</a:t>
            </a:r>
          </a:p>
          <a:p>
            <a:r>
              <a:rPr lang="en-US" dirty="0" smtClean="0"/>
              <a:t>Wrenches: open end, box end, and combination open and box end; adjustable; line; torque</a:t>
            </a:r>
          </a:p>
          <a:p>
            <a:r>
              <a:rPr lang="en-US" dirty="0" smtClean="0"/>
              <a:t>Sockets are rotated by a ratchet or breaker bar, also called a flex handle.</a:t>
            </a:r>
          </a:p>
        </p:txBody>
      </p:sp>
    </p:spTree>
    <p:extLst>
      <p:ext uri="{BB962C8B-B14F-4D97-AF65-F5344CB8AC3E}">
        <p14:creationId xmlns:p14="http://schemas.microsoft.com/office/powerpoint/2010/main" val="394237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(2 of 3)</a:t>
            </a:r>
            <a:endParaRPr lang="en-US" dirty="0"/>
          </a:p>
        </p:txBody>
      </p:sp>
      <p:sp>
        <p:nvSpPr>
          <p:cNvPr id="3" name="Content Placeholder 2"/>
          <p:cNvSpPr>
            <a:spLocks noGrp="1"/>
          </p:cNvSpPr>
          <p:nvPr>
            <p:ph idx="1"/>
          </p:nvPr>
        </p:nvSpPr>
        <p:spPr/>
        <p:txBody>
          <a:bodyPr/>
          <a:lstStyle/>
          <a:p>
            <a:r>
              <a:rPr lang="en-US" dirty="0" smtClean="0"/>
              <a:t>Hybrid electric vehicles should be de-powered if any of the high-voltage components are going to be serviced.</a:t>
            </a:r>
          </a:p>
          <a:p>
            <a:r>
              <a:rPr lang="en-US" dirty="0" smtClean="0"/>
              <a:t>Screwdriver types include straight blade and Phillips.</a:t>
            </a:r>
          </a:p>
          <a:p>
            <a:r>
              <a:rPr lang="en-US" dirty="0" smtClean="0"/>
              <a:t>Hammers and mallets come in a variety of sizes and weights.</a:t>
            </a:r>
            <a:endParaRPr lang="en-US" dirty="0"/>
          </a:p>
        </p:txBody>
      </p:sp>
    </p:spTree>
    <p:extLst>
      <p:ext uri="{BB962C8B-B14F-4D97-AF65-F5344CB8AC3E}">
        <p14:creationId xmlns:p14="http://schemas.microsoft.com/office/powerpoint/2010/main" val="2190363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1–2 The vehicle emissions control information (VECI) sticker is placed under the hood.</a:t>
            </a:r>
            <a:endParaRPr lang="en-US" sz="2000" dirty="0"/>
          </a:p>
        </p:txBody>
      </p:sp>
      <p:pic>
        <p:nvPicPr>
          <p:cNvPr id="6" name="Picture 5"/>
          <p:cNvPicPr>
            <a:picLocks noChangeAspect="1"/>
          </p:cNvPicPr>
          <p:nvPr/>
        </p:nvPicPr>
        <p:blipFill>
          <a:blip r:embed="rId2"/>
          <a:stretch>
            <a:fillRect/>
          </a:stretch>
        </p:blipFill>
        <p:spPr>
          <a:xfrm>
            <a:off x="20271" y="1676400"/>
            <a:ext cx="9144000" cy="4258491"/>
          </a:xfrm>
          <a:prstGeom prst="rect">
            <a:avLst/>
          </a:prstGeom>
        </p:spPr>
      </p:pic>
    </p:spTree>
    <p:extLst>
      <p:ext uri="{BB962C8B-B14F-4D97-AF65-F5344CB8AC3E}">
        <p14:creationId xmlns:p14="http://schemas.microsoft.com/office/powerpoint/2010/main" val="2410103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 (3 of 3)</a:t>
            </a:r>
            <a:endParaRPr lang="en-US" dirty="0"/>
          </a:p>
        </p:txBody>
      </p:sp>
      <p:sp>
        <p:nvSpPr>
          <p:cNvPr id="3" name="Content Placeholder 2"/>
          <p:cNvSpPr>
            <a:spLocks noGrp="1"/>
          </p:cNvSpPr>
          <p:nvPr>
            <p:ph idx="1"/>
          </p:nvPr>
        </p:nvSpPr>
        <p:spPr/>
        <p:txBody>
          <a:bodyPr/>
          <a:lstStyle/>
          <a:p>
            <a:r>
              <a:rPr lang="en-US" dirty="0" smtClean="0"/>
              <a:t>Pliers are a useful tool and are available in many different types.</a:t>
            </a:r>
          </a:p>
          <a:p>
            <a:r>
              <a:rPr lang="en-US" dirty="0" smtClean="0"/>
              <a:t>Other common hand tools include snap-ring pliers, files, cutters, punches, chisels, and hacksaws.</a:t>
            </a:r>
          </a:p>
        </p:txBody>
      </p:sp>
    </p:spTree>
    <p:extLst>
      <p:ext uri="{BB962C8B-B14F-4D97-AF65-F5344CB8AC3E}">
        <p14:creationId xmlns:p14="http://schemas.microsoft.com/office/powerpoint/2010/main" val="123121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Information</a:t>
            </a:r>
            <a:endParaRPr lang="en-US" dirty="0"/>
          </a:p>
        </p:txBody>
      </p:sp>
      <p:sp>
        <p:nvSpPr>
          <p:cNvPr id="3" name="Content Placeholder 2"/>
          <p:cNvSpPr>
            <a:spLocks noGrp="1"/>
          </p:cNvSpPr>
          <p:nvPr>
            <p:ph idx="1"/>
          </p:nvPr>
        </p:nvSpPr>
        <p:spPr/>
        <p:txBody>
          <a:bodyPr/>
          <a:lstStyle/>
          <a:p>
            <a:r>
              <a:rPr lang="en-US" dirty="0"/>
              <a:t>Service information is used by </a:t>
            </a:r>
            <a:r>
              <a:rPr lang="en-US" dirty="0" smtClean="0"/>
              <a:t>the service </a:t>
            </a:r>
            <a:r>
              <a:rPr lang="en-US" dirty="0"/>
              <a:t>technician to determine specifications and </a:t>
            </a:r>
            <a:r>
              <a:rPr lang="en-US" dirty="0" smtClean="0"/>
              <a:t>service procedures</a:t>
            </a:r>
            <a:r>
              <a:rPr lang="en-US" dirty="0"/>
              <a:t>, and any needed special tools</a:t>
            </a:r>
            <a:r>
              <a:rPr lang="en-US" dirty="0" smtClean="0"/>
              <a:t>.</a:t>
            </a:r>
          </a:p>
          <a:p>
            <a:r>
              <a:rPr lang="en-US" dirty="0" smtClean="0"/>
              <a:t>Electronic </a:t>
            </a:r>
            <a:r>
              <a:rPr lang="en-US" dirty="0"/>
              <a:t>service information is available mostly by subscription </a:t>
            </a:r>
            <a:r>
              <a:rPr lang="en-US" dirty="0" smtClean="0"/>
              <a:t>and provides </a:t>
            </a:r>
            <a:r>
              <a:rPr lang="en-US" dirty="0"/>
              <a:t>access to an Internet site where service manual–</a:t>
            </a:r>
            <a:r>
              <a:rPr lang="en-US" dirty="0" smtClean="0"/>
              <a:t>type information </a:t>
            </a:r>
            <a:r>
              <a:rPr lang="en-US" dirty="0"/>
              <a:t>is </a:t>
            </a:r>
            <a:r>
              <a:rPr lang="en-US" dirty="0" smtClean="0"/>
              <a:t>available.</a:t>
            </a:r>
          </a:p>
          <a:p>
            <a:r>
              <a:rPr lang="en-US" dirty="0" smtClean="0"/>
              <a:t>What important information is available through technical service bulletins? The Internet? </a:t>
            </a:r>
            <a:endParaRPr lang="en-US" dirty="0"/>
          </a:p>
        </p:txBody>
      </p:sp>
    </p:spTree>
    <p:extLst>
      <p:ext uri="{BB962C8B-B14F-4D97-AF65-F5344CB8AC3E}">
        <p14:creationId xmlns:p14="http://schemas.microsoft.com/office/powerpoint/2010/main" val="417749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1–5 Electronic service information is available </a:t>
            </a:r>
            <a:r>
              <a:rPr lang="en-US" sz="2000" dirty="0" smtClean="0"/>
              <a:t>from aftermarket </a:t>
            </a:r>
            <a:r>
              <a:rPr lang="en-US" sz="2000" dirty="0"/>
              <a:t>sources such as ALLDATA and Mitchell On Demand</a:t>
            </a:r>
            <a:r>
              <a:rPr lang="en-US" sz="2000" dirty="0" smtClean="0"/>
              <a:t>, as </a:t>
            </a:r>
            <a:r>
              <a:rPr lang="en-US" sz="2000" dirty="0"/>
              <a:t>well as on websites hosted by vehicle manufacturers.</a:t>
            </a:r>
          </a:p>
        </p:txBody>
      </p:sp>
      <p:pic>
        <p:nvPicPr>
          <p:cNvPr id="4" name="Picture 3"/>
          <p:cNvPicPr>
            <a:picLocks noChangeAspect="1"/>
          </p:cNvPicPr>
          <p:nvPr/>
        </p:nvPicPr>
        <p:blipFill>
          <a:blip r:embed="rId2"/>
          <a:stretch>
            <a:fillRect/>
          </a:stretch>
        </p:blipFill>
        <p:spPr>
          <a:xfrm>
            <a:off x="1600200" y="1447800"/>
            <a:ext cx="5497968" cy="4932462"/>
          </a:xfrm>
          <a:prstGeom prst="rect">
            <a:avLst/>
          </a:prstGeom>
        </p:spPr>
      </p:pic>
    </p:spTree>
    <p:extLst>
      <p:ext uri="{BB962C8B-B14F-4D97-AF65-F5344CB8AC3E}">
        <p14:creationId xmlns:p14="http://schemas.microsoft.com/office/powerpoint/2010/main" val="32194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Threaded </a:t>
            </a:r>
            <a:r>
              <a:rPr lang="en-US" dirty="0" smtClean="0"/>
              <a:t>Fasteners (1 of 2)</a:t>
            </a:r>
            <a:endParaRPr lang="en-US" dirty="0"/>
          </a:p>
        </p:txBody>
      </p:sp>
      <p:sp>
        <p:nvSpPr>
          <p:cNvPr id="3" name="Content Placeholder 2"/>
          <p:cNvSpPr>
            <a:spLocks noGrp="1"/>
          </p:cNvSpPr>
          <p:nvPr>
            <p:ph idx="1"/>
          </p:nvPr>
        </p:nvSpPr>
        <p:spPr/>
        <p:txBody>
          <a:bodyPr/>
          <a:lstStyle/>
          <a:p>
            <a:r>
              <a:rPr lang="en-US" dirty="0" smtClean="0"/>
              <a:t>Bolts and Threads</a:t>
            </a:r>
          </a:p>
          <a:p>
            <a:pPr lvl="1"/>
            <a:r>
              <a:rPr lang="en-US" dirty="0"/>
              <a:t>Bolts are called cap screws </a:t>
            </a:r>
            <a:r>
              <a:rPr lang="en-US" dirty="0" smtClean="0"/>
              <a:t>when they </a:t>
            </a:r>
            <a:r>
              <a:rPr lang="en-US" dirty="0"/>
              <a:t>are threaded into a casting</a:t>
            </a:r>
            <a:r>
              <a:rPr lang="en-US" dirty="0" smtClean="0"/>
              <a:t>.</a:t>
            </a:r>
          </a:p>
          <a:p>
            <a:r>
              <a:rPr lang="en-US" dirty="0" smtClean="0"/>
              <a:t>Fractional </a:t>
            </a:r>
            <a:r>
              <a:rPr lang="en-US" dirty="0"/>
              <a:t>threads are either </a:t>
            </a:r>
            <a:r>
              <a:rPr lang="en-US" dirty="0" smtClean="0"/>
              <a:t>coarse or </a:t>
            </a:r>
            <a:r>
              <a:rPr lang="en-US" dirty="0"/>
              <a:t>fine</a:t>
            </a:r>
            <a:r>
              <a:rPr lang="en-US" dirty="0" smtClean="0"/>
              <a:t>.</a:t>
            </a:r>
          </a:p>
          <a:p>
            <a:r>
              <a:rPr lang="en-US" dirty="0" smtClean="0"/>
              <a:t>How do you identify a metric bolt?</a:t>
            </a:r>
          </a:p>
          <a:p>
            <a:r>
              <a:rPr lang="en-US" dirty="0"/>
              <a:t>The strength or classification of a bolt is called the grade. </a:t>
            </a:r>
            <a:r>
              <a:rPr lang="en-US" dirty="0" smtClean="0"/>
              <a:t>The bolt </a:t>
            </a:r>
            <a:r>
              <a:rPr lang="en-US" dirty="0"/>
              <a:t>heads are marked to indicate their grade strength.</a:t>
            </a:r>
          </a:p>
        </p:txBody>
      </p:sp>
    </p:spTree>
    <p:extLst>
      <p:ext uri="{BB962C8B-B14F-4D97-AF65-F5344CB8AC3E}">
        <p14:creationId xmlns:p14="http://schemas.microsoft.com/office/powerpoint/2010/main" val="3324569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Threaded </a:t>
            </a:r>
            <a:r>
              <a:rPr lang="en-US" dirty="0" smtClean="0"/>
              <a:t>Fasteners (2 of 2)</a:t>
            </a:r>
            <a:endParaRPr lang="en-US" dirty="0"/>
          </a:p>
        </p:txBody>
      </p:sp>
      <p:sp>
        <p:nvSpPr>
          <p:cNvPr id="132098" name="Content Placeholder 2"/>
          <p:cNvSpPr>
            <a:spLocks noGrp="1"/>
          </p:cNvSpPr>
          <p:nvPr>
            <p:ph idx="1"/>
          </p:nvPr>
        </p:nvSpPr>
        <p:spPr/>
        <p:txBody>
          <a:bodyPr/>
          <a:lstStyle/>
          <a:p>
            <a:r>
              <a:rPr lang="en-US" dirty="0" smtClean="0"/>
              <a:t>Tensile Strength Of Fasteners</a:t>
            </a:r>
          </a:p>
          <a:p>
            <a:pPr lvl="1"/>
            <a:r>
              <a:rPr lang="en-US" dirty="0" smtClean="0"/>
              <a:t>The maximum stress used under tension without causing failure of the fastener. </a:t>
            </a:r>
          </a:p>
          <a:p>
            <a:pPr lvl="1"/>
            <a:r>
              <a:rPr lang="en-US" dirty="0" smtClean="0"/>
              <a:t>Tensile strength is specified in pounds per square inch (psi).</a:t>
            </a:r>
          </a:p>
          <a:p>
            <a:r>
              <a:rPr lang="en-US" dirty="0"/>
              <a:t>Nuts are the female part of a threaded fastener.</a:t>
            </a:r>
          </a:p>
          <a:p>
            <a:r>
              <a:rPr lang="en-US" dirty="0"/>
              <a:t>Washers are often used under cap screw heads and under nuts</a:t>
            </a:r>
            <a:r>
              <a:rPr lang="en-US" dirty="0" smtClean="0"/>
              <a:t>.</a:t>
            </a:r>
            <a:endParaRPr lang="en-US" dirty="0"/>
          </a:p>
        </p:txBody>
      </p:sp>
    </p:spTree>
    <p:extLst>
      <p:ext uri="{BB962C8B-B14F-4D97-AF65-F5344CB8AC3E}">
        <p14:creationId xmlns:p14="http://schemas.microsoft.com/office/powerpoint/2010/main" val="322013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4032</TotalTime>
  <Words>2213</Words>
  <Application>Microsoft Macintosh PowerPoint</Application>
  <PresentationFormat>On-screen Show (4:3)</PresentationFormat>
  <Paragraphs>192</Paragraphs>
  <Slides>50</Slides>
  <Notes>12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508 Lecture</vt:lpstr>
      <vt:lpstr>Manual Drivetrains and Axles</vt:lpstr>
      <vt:lpstr>Learning Objectives (1 of 2)</vt:lpstr>
      <vt:lpstr>Learning Objectives (2 of 2)</vt:lpstr>
      <vt:lpstr>Vehicle Identification</vt:lpstr>
      <vt:lpstr>FIGURE 1–2 The vehicle emissions control information (VECI) sticker is placed under the hood.</vt:lpstr>
      <vt:lpstr>Service Information</vt:lpstr>
      <vt:lpstr>FIGURE 1–5 Electronic service information is available from aftermarket sources such as ALLDATA and Mitchell On Demand, as well as on websites hosted by vehicle manufacturers.</vt:lpstr>
      <vt:lpstr>Threaded Fasteners (1 of 2)</vt:lpstr>
      <vt:lpstr>Threaded Fasteners (2 of 2)</vt:lpstr>
      <vt:lpstr>FIGURE 1–14 Washers come in a variety of styles, including flat and serrated used to help prevent a fastener from loosening.</vt:lpstr>
      <vt:lpstr>Hand Tools (1 of 2)</vt:lpstr>
      <vt:lpstr>Hand Tools (2 of 2)</vt:lpstr>
      <vt:lpstr>FIGURE 1–15 A wrench after it has been forged but before the flashing, extra material around the wrench, has been removed.</vt:lpstr>
      <vt:lpstr>Screwdrivers</vt:lpstr>
      <vt:lpstr>Figure 1–33 A typical ball-peen hammer</vt:lpstr>
      <vt:lpstr>Figure 1–34 A rubber mallet used to deliver a force to an object without harming the surface.</vt:lpstr>
      <vt:lpstr>Torx</vt:lpstr>
      <vt:lpstr>FIGURE 1–31 A Torx bit and fastener.</vt:lpstr>
      <vt:lpstr>Pliers (1 of 4)</vt:lpstr>
      <vt:lpstr>Figure 1–36 Typical slip-joint pliers are common household pliers. The slip joint allows the jaws to be opened to two different settings.</vt:lpstr>
      <vt:lpstr>Figure 1–43 Files come in many different shapes and sizes. Never use a file without a handle.</vt:lpstr>
      <vt:lpstr>Pliers (2 of 4)</vt:lpstr>
      <vt:lpstr>Pliers (3 of 4)</vt:lpstr>
      <vt:lpstr>Pliers (4 of 4)</vt:lpstr>
      <vt:lpstr>Basic Hand Tool List</vt:lpstr>
      <vt:lpstr>Tool Sets and Accessories</vt:lpstr>
      <vt:lpstr>Electrical Hand Tools</vt:lpstr>
      <vt:lpstr>FIGURE 1–53 Electric and butane-powered soldering guns used to make electrical repairs. Soldering guns are sold by the wattage rating. The higher the wattage, the greater amount of heat created. Most solder guns used for automotive electrical work usually fall within the 60 to 160 watt range.</vt:lpstr>
      <vt:lpstr>Hand Tool Maintenance (1 of 2)</vt:lpstr>
      <vt:lpstr>Hand Tool Maintenance (2 of 2)</vt:lpstr>
      <vt:lpstr>Trouble Lights</vt:lpstr>
      <vt:lpstr>FIGURE 1–54 A battery-powered LED trouble light.</vt:lpstr>
      <vt:lpstr>Air and Electrically Operated Tools</vt:lpstr>
      <vt:lpstr>FIGURE 1–56 A typical battery-powered 1/2 inch drive impact wrench.</vt:lpstr>
      <vt:lpstr>Personal Protective Equipment</vt:lpstr>
      <vt:lpstr>Safety Precautions</vt:lpstr>
      <vt:lpstr>Vehicle Protection</vt:lpstr>
      <vt:lpstr>Hoisting a Vehicle (1 of 2)</vt:lpstr>
      <vt:lpstr>Hoisting a Vehicle (2 of 2)</vt:lpstr>
      <vt:lpstr>Jacks and Safety Stands</vt:lpstr>
      <vt:lpstr>Drive-on Ramps</vt:lpstr>
      <vt:lpstr>Electrical Cord Safety</vt:lpstr>
      <vt:lpstr>Jump Starting and Battery Safety</vt:lpstr>
      <vt:lpstr>Fire Extinguishers</vt:lpstr>
      <vt:lpstr>Fire Blankets</vt:lpstr>
      <vt:lpstr>First Aid and Eye Wash Stations</vt:lpstr>
      <vt:lpstr>Hybrid Electric Vehicle Safety Issues</vt:lpstr>
      <vt:lpstr>Summary (1 of 3)</vt:lpstr>
      <vt:lpstr>Summary (2 of 3)</vt:lpstr>
      <vt:lpstr>Summary (3 of 3)</vt:lpstr>
    </vt:vector>
  </TitlesOfParts>
  <Manager/>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Lecture PowerPoint</dc:title>
  <dc:subject>Introduction to Psychology</dc:subject>
  <dc:creator>Echo Swinford</dc:creator>
  <cp:keywords/>
  <dc:description/>
  <cp:lastModifiedBy>Melissa O'Connor</cp:lastModifiedBy>
  <cp:revision>150</cp:revision>
  <dcterms:created xsi:type="dcterms:W3CDTF">2014-07-14T20:04:21Z</dcterms:created>
  <dcterms:modified xsi:type="dcterms:W3CDTF">2016-12-23T18:40:46Z</dcterms:modified>
  <cp:category/>
</cp:coreProperties>
</file>