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76" r:id="rId2"/>
    <p:sldId id="399" r:id="rId3"/>
    <p:sldId id="400" r:id="rId4"/>
    <p:sldId id="427" r:id="rId5"/>
    <p:sldId id="434" r:id="rId6"/>
    <p:sldId id="377" r:id="rId7"/>
    <p:sldId id="428" r:id="rId8"/>
    <p:sldId id="429" r:id="rId9"/>
    <p:sldId id="430" r:id="rId10"/>
    <p:sldId id="431" r:id="rId11"/>
    <p:sldId id="432" r:id="rId12"/>
    <p:sldId id="435" r:id="rId13"/>
    <p:sldId id="401" r:id="rId14"/>
    <p:sldId id="387" r:id="rId15"/>
    <p:sldId id="403" r:id="rId16"/>
    <p:sldId id="408" r:id="rId17"/>
    <p:sldId id="409" r:id="rId18"/>
    <p:sldId id="410" r:id="rId19"/>
    <p:sldId id="412" r:id="rId20"/>
    <p:sldId id="413" r:id="rId21"/>
    <p:sldId id="389" r:id="rId22"/>
    <p:sldId id="390" r:id="rId23"/>
    <p:sldId id="391" r:id="rId24"/>
    <p:sldId id="416" r:id="rId25"/>
    <p:sldId id="393" r:id="rId26"/>
    <p:sldId id="418" r:id="rId27"/>
    <p:sldId id="419" r:id="rId28"/>
    <p:sldId id="420" r:id="rId29"/>
    <p:sldId id="421" r:id="rId30"/>
    <p:sldId id="422" r:id="rId31"/>
    <p:sldId id="395" r:id="rId32"/>
    <p:sldId id="396" r:id="rId33"/>
    <p:sldId id="397" r:id="rId34"/>
    <p:sldId id="433" r:id="rId35"/>
    <p:sldId id="436" r:id="rId36"/>
    <p:sldId id="42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29" autoAdjust="0"/>
    <p:restoredTop sz="83248" autoAdjust="0"/>
  </p:normalViewPr>
  <p:slideViewPr>
    <p:cSldViewPr>
      <p:cViewPr varScale="1">
        <p:scale>
          <a:sx n="102" d="100"/>
          <a:sy n="102" d="100"/>
        </p:scale>
        <p:origin x="-120" y="-96"/>
      </p:cViewPr>
      <p:guideLst>
        <p:guide orient="horz" pos="2160"/>
        <p:guide pos="2880"/>
      </p:guideLst>
    </p:cSldViewPr>
  </p:slideViewPr>
  <p:outlineViewPr>
    <p:cViewPr>
      <p:scale>
        <a:sx n="33" d="100"/>
        <a:sy n="33" d="100"/>
      </p:scale>
      <p:origin x="0" y="51504"/>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6</a:t>
            </a:r>
            <a:endParaRPr lang="en-US" dirty="0"/>
          </a:p>
        </p:txBody>
      </p:sp>
      <p:sp>
        <p:nvSpPr>
          <p:cNvPr id="5" name="Text Placeholder 4"/>
          <p:cNvSpPr>
            <a:spLocks noGrp="1"/>
          </p:cNvSpPr>
          <p:nvPr>
            <p:ph type="body" sz="quarter" idx="15"/>
          </p:nvPr>
        </p:nvSpPr>
        <p:spPr/>
        <p:txBody>
          <a:bodyPr/>
          <a:lstStyle/>
          <a:p>
            <a:r>
              <a:rPr lang="en-US" dirty="0" smtClean="0"/>
              <a:t>Air Management System</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6–8</a:t>
            </a:r>
            <a:r>
              <a:rPr lang="en-US" dirty="0" smtClean="0"/>
              <a:t> The blower motor forces air to flow through the A/C evaporator to remove moisture from the air before it is sent through the heater core where the air is heated before being directed to the defrost and floor vents.</a:t>
            </a:r>
            <a:endParaRPr lang="en-US" dirty="0"/>
          </a:p>
        </p:txBody>
      </p:sp>
      <p:pic>
        <p:nvPicPr>
          <p:cNvPr id="3" name="Picture 2" descr="6036906009.jpg"/>
          <p:cNvPicPr>
            <a:picLocks noChangeAspect="1"/>
          </p:cNvPicPr>
          <p:nvPr/>
        </p:nvPicPr>
        <p:blipFill>
          <a:blip r:embed="rId2" cstate="print"/>
          <a:stretch>
            <a:fillRect/>
          </a:stretch>
        </p:blipFill>
        <p:spPr>
          <a:xfrm>
            <a:off x="1828800" y="1604026"/>
            <a:ext cx="5486400" cy="4697935"/>
          </a:xfrm>
          <a:prstGeom prst="rect">
            <a:avLst/>
          </a:prstGeom>
        </p:spPr>
      </p:pic>
    </p:spTree>
    <p:extLst>
      <p:ext uri="{BB962C8B-B14F-4D97-AF65-F5344CB8AC3E}">
        <p14:creationId xmlns:p14="http://schemas.microsoft.com/office/powerpoint/2010/main" val="1637875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Air Filtration</a:t>
            </a:r>
            <a:endParaRPr lang="en-US" dirty="0"/>
          </a:p>
        </p:txBody>
      </p:sp>
      <p:sp>
        <p:nvSpPr>
          <p:cNvPr id="4" name="Content Placeholder 3"/>
          <p:cNvSpPr>
            <a:spLocks noGrp="1"/>
          </p:cNvSpPr>
          <p:nvPr>
            <p:ph idx="1"/>
          </p:nvPr>
        </p:nvSpPr>
        <p:spPr/>
        <p:txBody>
          <a:bodyPr/>
          <a:lstStyle/>
          <a:p>
            <a:r>
              <a:rPr lang="en-US" dirty="0" smtClean="0"/>
              <a:t>HVAC </a:t>
            </a:r>
            <a:r>
              <a:rPr lang="en-US" dirty="0"/>
              <a:t>air filter</a:t>
            </a:r>
          </a:p>
          <a:p>
            <a:r>
              <a:rPr lang="en-US" dirty="0" smtClean="0"/>
              <a:t>Interior </a:t>
            </a:r>
            <a:r>
              <a:rPr lang="en-US" dirty="0"/>
              <a:t>ventilation filter</a:t>
            </a:r>
          </a:p>
          <a:p>
            <a:r>
              <a:rPr lang="en-US" dirty="0" smtClean="0"/>
              <a:t>Micron </a:t>
            </a:r>
            <a:r>
              <a:rPr lang="en-US" dirty="0"/>
              <a:t>filter</a:t>
            </a:r>
          </a:p>
          <a:p>
            <a:r>
              <a:rPr lang="en-US" dirty="0" smtClean="0"/>
              <a:t>Particulate </a:t>
            </a:r>
            <a:r>
              <a:rPr lang="en-US" dirty="0"/>
              <a:t>filter</a:t>
            </a:r>
          </a:p>
          <a:p>
            <a:r>
              <a:rPr lang="en-US" dirty="0" smtClean="0"/>
              <a:t>Pollen </a:t>
            </a:r>
            <a:r>
              <a:rPr lang="en-US" dirty="0"/>
              <a:t>filter</a:t>
            </a:r>
          </a:p>
        </p:txBody>
      </p:sp>
    </p:spTree>
    <p:extLst>
      <p:ext uri="{BB962C8B-B14F-4D97-AF65-F5344CB8AC3E}">
        <p14:creationId xmlns:p14="http://schemas.microsoft.com/office/powerpoint/2010/main" val="14134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6–9</a:t>
            </a:r>
            <a:r>
              <a:rPr lang="en-US" dirty="0" smtClean="0"/>
              <a:t> A cabin filter being removed from behind the glove compartment. The dark color is part of the filter and is activated charcoal used to help remove odors.</a:t>
            </a:r>
            <a:endParaRPr lang="en-US" dirty="0"/>
          </a:p>
        </p:txBody>
      </p:sp>
      <p:pic>
        <p:nvPicPr>
          <p:cNvPr id="3" name="Picture 2" descr="603690601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763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 and Ducts</a:t>
            </a:r>
            <a:endParaRPr lang="en-US" dirty="0"/>
          </a:p>
        </p:txBody>
      </p:sp>
      <p:sp>
        <p:nvSpPr>
          <p:cNvPr id="25603" name="Content Placeholder 2"/>
          <p:cNvSpPr>
            <a:spLocks noGrp="1"/>
          </p:cNvSpPr>
          <p:nvPr>
            <p:ph idx="1"/>
          </p:nvPr>
        </p:nvSpPr>
        <p:spPr/>
        <p:txBody>
          <a:bodyPr/>
          <a:lstStyle/>
          <a:p>
            <a:r>
              <a:rPr lang="en-US" dirty="0" smtClean="0"/>
              <a:t>Plenum</a:t>
            </a:r>
          </a:p>
          <a:p>
            <a:pPr lvl="1"/>
            <a:r>
              <a:rPr lang="en-US" dirty="0" smtClean="0"/>
              <a:t>Connected to the air inlets and outlets using formed plastic. These parts are required to contain and direct airflow, reduce noise, keep outside water and debris from entering, and isolate engine fumes and noises</a:t>
            </a:r>
            <a:endParaRPr lang="en-US" dirty="0"/>
          </a:p>
        </p:txBody>
      </p:sp>
    </p:spTree>
    <p:extLst>
      <p:ext uri="{BB962C8B-B14F-4D97-AF65-F5344CB8AC3E}">
        <p14:creationId xmlns:p14="http://schemas.microsoft.com/office/powerpoint/2010/main" val="94562665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6–10</a:t>
            </a:r>
            <a:r>
              <a:rPr lang="en-US" dirty="0" smtClean="0"/>
              <a:t> A typical HVAC housing that often has to be removed from the vehicle as an assembly to get access to the heater core and evaporator.</a:t>
            </a:r>
            <a:endParaRPr lang="en-US" dirty="0"/>
          </a:p>
        </p:txBody>
      </p:sp>
      <p:pic>
        <p:nvPicPr>
          <p:cNvPr id="3" name="Picture 2" descr="6036906011.jpg"/>
          <p:cNvPicPr>
            <a:picLocks noChangeAspect="1"/>
          </p:cNvPicPr>
          <p:nvPr/>
        </p:nvPicPr>
        <p:blipFill>
          <a:blip r:embed="rId2" cstate="print"/>
          <a:stretch>
            <a:fillRect/>
          </a:stretch>
        </p:blipFill>
        <p:spPr>
          <a:xfrm>
            <a:off x="2593239" y="1525276"/>
            <a:ext cx="3957523" cy="4747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Plenum and Control Doors (1 of 6)</a:t>
            </a:r>
            <a:endParaRPr lang="en-US" dirty="0"/>
          </a:p>
        </p:txBody>
      </p:sp>
      <p:sp>
        <p:nvSpPr>
          <p:cNvPr id="27651" name="Content Placeholder 2"/>
          <p:cNvSpPr>
            <a:spLocks noGrp="1"/>
          </p:cNvSpPr>
          <p:nvPr>
            <p:ph idx="1"/>
          </p:nvPr>
        </p:nvSpPr>
        <p:spPr/>
        <p:txBody>
          <a:bodyPr/>
          <a:lstStyle/>
          <a:p>
            <a:r>
              <a:rPr lang="en-US" dirty="0" smtClean="0"/>
              <a:t>Ducts</a:t>
            </a:r>
          </a:p>
          <a:p>
            <a:pPr lvl="1"/>
            <a:r>
              <a:rPr lang="en-US" dirty="0" smtClean="0"/>
              <a:t>Air can enter the duct system from either the plenum chamber in front of the vehicle</a:t>
            </a:r>
            <a:r>
              <a:rPr lang="ja-JP" altLang="en-US" dirty="0" smtClean="0"/>
              <a:t>’</a:t>
            </a:r>
            <a:r>
              <a:rPr lang="en-US" dirty="0" smtClean="0"/>
              <a:t>s windshield (outside air) or from the recirc (short for recirculation) or return register (inside air).</a:t>
            </a:r>
          </a:p>
          <a:p>
            <a:r>
              <a:rPr lang="en-US" dirty="0" smtClean="0"/>
              <a:t>Air doors</a:t>
            </a:r>
          </a:p>
          <a:p>
            <a:pPr lvl="1"/>
            <a:r>
              <a:rPr lang="en-US" dirty="0" smtClean="0"/>
              <a:t>This door is normally positioned so it allows airflow from one source while it shuts off the other</a:t>
            </a:r>
            <a:endParaRPr lang="en-US" dirty="0"/>
          </a:p>
        </p:txBody>
      </p:sp>
    </p:spTree>
    <p:extLst>
      <p:ext uri="{BB962C8B-B14F-4D97-AF65-F5344CB8AC3E}">
        <p14:creationId xmlns:p14="http://schemas.microsoft.com/office/powerpoint/2010/main" val="11880009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Plenum and Control Doors </a:t>
            </a:r>
            <a:r>
              <a:rPr lang="en-US" dirty="0" smtClean="0"/>
              <a:t>(2 </a:t>
            </a:r>
            <a:r>
              <a:rPr lang="en-US" dirty="0"/>
              <a:t>of 6)</a:t>
            </a:r>
          </a:p>
        </p:txBody>
      </p:sp>
      <p:sp>
        <p:nvSpPr>
          <p:cNvPr id="32771" name="Content Placeholder 2"/>
          <p:cNvSpPr>
            <a:spLocks noGrp="1"/>
          </p:cNvSpPr>
          <p:nvPr>
            <p:ph idx="1"/>
          </p:nvPr>
        </p:nvSpPr>
        <p:spPr/>
        <p:txBody>
          <a:bodyPr/>
          <a:lstStyle/>
          <a:p>
            <a:r>
              <a:rPr lang="en-US" dirty="0" smtClean="0"/>
              <a:t>The air inlet control door is also called</a:t>
            </a:r>
          </a:p>
          <a:p>
            <a:pPr lvl="1"/>
            <a:r>
              <a:rPr lang="en-US" dirty="0" smtClean="0"/>
              <a:t>Fresh air door</a:t>
            </a:r>
          </a:p>
          <a:p>
            <a:pPr lvl="1"/>
            <a:r>
              <a:rPr lang="en-US" dirty="0" smtClean="0"/>
              <a:t>Recirculation door</a:t>
            </a:r>
          </a:p>
          <a:p>
            <a:pPr lvl="1"/>
            <a:r>
              <a:rPr lang="en-US" dirty="0" smtClean="0"/>
              <a:t>Outside air door</a:t>
            </a:r>
            <a:endParaRPr lang="en-US" dirty="0"/>
          </a:p>
        </p:txBody>
      </p:sp>
    </p:spTree>
    <p:extLst>
      <p:ext uri="{BB962C8B-B14F-4D97-AF65-F5344CB8AC3E}">
        <p14:creationId xmlns:p14="http://schemas.microsoft.com/office/powerpoint/2010/main" val="38139250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Plenum and Control Doors </a:t>
            </a:r>
            <a:r>
              <a:rPr lang="en-US" dirty="0" smtClean="0"/>
              <a:t>(3 </a:t>
            </a:r>
            <a:r>
              <a:rPr lang="en-US" dirty="0"/>
              <a:t>of 6)</a:t>
            </a:r>
          </a:p>
        </p:txBody>
      </p:sp>
      <p:sp>
        <p:nvSpPr>
          <p:cNvPr id="33795" name="Content Placeholder 2"/>
          <p:cNvSpPr>
            <a:spLocks noGrp="1"/>
          </p:cNvSpPr>
          <p:nvPr>
            <p:ph idx="1"/>
          </p:nvPr>
        </p:nvSpPr>
        <p:spPr/>
        <p:txBody>
          <a:bodyPr/>
          <a:lstStyle/>
          <a:p>
            <a:r>
              <a:rPr lang="en-US" dirty="0" smtClean="0"/>
              <a:t>Temperature-Blend Door is also called</a:t>
            </a:r>
          </a:p>
          <a:p>
            <a:pPr lvl="1"/>
            <a:r>
              <a:rPr lang="en-US" dirty="0" smtClean="0"/>
              <a:t>Air-mix door</a:t>
            </a:r>
          </a:p>
          <a:p>
            <a:pPr lvl="1"/>
            <a:r>
              <a:rPr lang="en-US" dirty="0" smtClean="0"/>
              <a:t>Temperature door</a:t>
            </a:r>
          </a:p>
          <a:p>
            <a:pPr lvl="1"/>
            <a:r>
              <a:rPr lang="en-US" dirty="0" smtClean="0"/>
              <a:t>Blend door</a:t>
            </a:r>
          </a:p>
          <a:p>
            <a:pPr lvl="1"/>
            <a:r>
              <a:rPr lang="en-US" dirty="0" smtClean="0"/>
              <a:t>Diverter door</a:t>
            </a:r>
          </a:p>
          <a:p>
            <a:pPr lvl="1"/>
            <a:r>
              <a:rPr lang="en-US" dirty="0" smtClean="0"/>
              <a:t>Bypass door</a:t>
            </a:r>
            <a:endParaRPr lang="en-US" dirty="0"/>
          </a:p>
        </p:txBody>
      </p:sp>
    </p:spTree>
    <p:extLst>
      <p:ext uri="{BB962C8B-B14F-4D97-AF65-F5344CB8AC3E}">
        <p14:creationId xmlns:p14="http://schemas.microsoft.com/office/powerpoint/2010/main" val="3927503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Plenum and Control Doors </a:t>
            </a:r>
            <a:r>
              <a:rPr lang="en-US" dirty="0" smtClean="0"/>
              <a:t>(4 </a:t>
            </a:r>
            <a:r>
              <a:rPr lang="en-US" dirty="0"/>
              <a:t>of 6)</a:t>
            </a:r>
          </a:p>
        </p:txBody>
      </p:sp>
      <p:sp>
        <p:nvSpPr>
          <p:cNvPr id="34819" name="Content Placeholder 2"/>
          <p:cNvSpPr>
            <a:spLocks noGrp="1"/>
          </p:cNvSpPr>
          <p:nvPr>
            <p:ph idx="1"/>
          </p:nvPr>
        </p:nvSpPr>
        <p:spPr/>
        <p:txBody>
          <a:bodyPr/>
          <a:lstStyle/>
          <a:p>
            <a:r>
              <a:rPr lang="en-US" dirty="0" smtClean="0"/>
              <a:t>Air from the plenum can flow into one or two of three outlet paths:</a:t>
            </a:r>
          </a:p>
          <a:p>
            <a:pPr lvl="1"/>
            <a:r>
              <a:rPr lang="en-US" dirty="0" smtClean="0"/>
              <a:t>The A/C registers (vents) in the face of the instrument panel</a:t>
            </a:r>
          </a:p>
          <a:p>
            <a:pPr lvl="1"/>
            <a:r>
              <a:rPr lang="en-US" dirty="0" smtClean="0"/>
              <a:t>The defroster registers at the base of the windshield</a:t>
            </a:r>
          </a:p>
          <a:p>
            <a:pPr lvl="1"/>
            <a:r>
              <a:rPr lang="en-US" dirty="0" smtClean="0"/>
              <a:t>The heater outlets at the floor under the instrument panel.</a:t>
            </a:r>
            <a:endParaRPr lang="en-US" dirty="0"/>
          </a:p>
        </p:txBody>
      </p:sp>
    </p:spTree>
    <p:extLst>
      <p:ext uri="{BB962C8B-B14F-4D97-AF65-F5344CB8AC3E}">
        <p14:creationId xmlns:p14="http://schemas.microsoft.com/office/powerpoint/2010/main" val="36364253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Plenum and Control Doors </a:t>
            </a:r>
            <a:r>
              <a:rPr lang="en-US" dirty="0" smtClean="0"/>
              <a:t>(5 </a:t>
            </a:r>
            <a:r>
              <a:rPr lang="en-US" dirty="0"/>
              <a:t>of 6)</a:t>
            </a:r>
          </a:p>
        </p:txBody>
      </p:sp>
      <p:sp>
        <p:nvSpPr>
          <p:cNvPr id="36867" name="Content Placeholder 2"/>
          <p:cNvSpPr>
            <a:spLocks noGrp="1"/>
          </p:cNvSpPr>
          <p:nvPr>
            <p:ph idx="1"/>
          </p:nvPr>
        </p:nvSpPr>
        <p:spPr/>
        <p:txBody>
          <a:bodyPr/>
          <a:lstStyle/>
          <a:p>
            <a:r>
              <a:rPr lang="en-US" dirty="0"/>
              <a:t>Mode doors are also called function, floor-defrost, and panel-defrost doors.</a:t>
            </a:r>
          </a:p>
          <a:p>
            <a:r>
              <a:rPr lang="en-US" dirty="0" smtClean="0"/>
              <a:t>Mode/function control sets the doors as follows:</a:t>
            </a:r>
          </a:p>
          <a:p>
            <a:pPr lvl="1"/>
            <a:r>
              <a:rPr lang="en-US" dirty="0" smtClean="0"/>
              <a:t>A/C: in-dash registers with outside air inlet</a:t>
            </a:r>
          </a:p>
          <a:p>
            <a:pPr lvl="1"/>
            <a:r>
              <a:rPr lang="en-US" dirty="0" smtClean="0"/>
              <a:t>Max A/C: in-dash registers with recirculation</a:t>
            </a:r>
          </a:p>
          <a:p>
            <a:pPr lvl="1"/>
            <a:r>
              <a:rPr lang="en-US" dirty="0" smtClean="0"/>
              <a:t>Heat: floor level with outside air inlet</a:t>
            </a:r>
            <a:endParaRPr lang="en-US" dirty="0"/>
          </a:p>
        </p:txBody>
      </p:sp>
    </p:spTree>
    <p:extLst>
      <p:ext uri="{BB962C8B-B14F-4D97-AF65-F5344CB8AC3E}">
        <p14:creationId xmlns:p14="http://schemas.microsoft.com/office/powerpoint/2010/main" val="29142288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6.1</a:t>
            </a:r>
            <a:r>
              <a:rPr lang="en-US" dirty="0" smtClean="0"/>
              <a:t> Prepare </a:t>
            </a:r>
            <a:r>
              <a:rPr lang="en-US" dirty="0" smtClean="0"/>
              <a:t>for the ASE Heating and Air Conditioning (A7) certification test content area </a:t>
            </a:r>
            <a:r>
              <a:rPr lang="ja-JP" altLang="en-US" dirty="0" smtClean="0"/>
              <a:t>“</a:t>
            </a:r>
            <a:r>
              <a:rPr lang="en-US" dirty="0" smtClean="0"/>
              <a:t>B</a:t>
            </a:r>
            <a:r>
              <a:rPr lang="ja-JP" altLang="en-US" dirty="0" smtClean="0"/>
              <a:t>”</a:t>
            </a:r>
            <a:r>
              <a:rPr lang="en-US" dirty="0" smtClean="0"/>
              <a:t> (Refrigeration System Component Diagnosis and Repair).</a:t>
            </a:r>
          </a:p>
          <a:p>
            <a:pPr marL="0" indent="0">
              <a:buNone/>
            </a:pPr>
            <a:r>
              <a:rPr lang="en-US" b="1" dirty="0" smtClean="0">
                <a:solidFill>
                  <a:srgbClr val="005A70"/>
                </a:solidFill>
              </a:rPr>
              <a:t>6.2</a:t>
            </a:r>
            <a:r>
              <a:rPr lang="en-US" dirty="0" smtClean="0"/>
              <a:t> Discuss </a:t>
            </a:r>
            <a:r>
              <a:rPr lang="en-US" dirty="0" smtClean="0"/>
              <a:t>the different components of an air management system.</a:t>
            </a:r>
            <a:endParaRPr lang="en-US" dirty="0"/>
          </a:p>
        </p:txBody>
      </p:sp>
    </p:spTree>
    <p:extLst>
      <p:ext uri="{BB962C8B-B14F-4D97-AF65-F5344CB8AC3E}">
        <p14:creationId xmlns:p14="http://schemas.microsoft.com/office/powerpoint/2010/main" val="27519087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Plenum and Control Doors </a:t>
            </a:r>
            <a:r>
              <a:rPr lang="en-US" dirty="0" smtClean="0"/>
              <a:t>(6 </a:t>
            </a:r>
            <a:r>
              <a:rPr lang="en-US" dirty="0"/>
              <a:t>of 6)</a:t>
            </a:r>
          </a:p>
        </p:txBody>
      </p:sp>
      <p:sp>
        <p:nvSpPr>
          <p:cNvPr id="37891" name="Content Placeholder 2"/>
          <p:cNvSpPr>
            <a:spLocks noGrp="1"/>
          </p:cNvSpPr>
          <p:nvPr>
            <p:ph idx="1"/>
          </p:nvPr>
        </p:nvSpPr>
        <p:spPr/>
        <p:txBody>
          <a:bodyPr/>
          <a:lstStyle/>
          <a:p>
            <a:r>
              <a:rPr lang="en-US" dirty="0" smtClean="0"/>
              <a:t>Mode/function control sets the doors as follows:</a:t>
            </a:r>
          </a:p>
          <a:p>
            <a:pPr lvl="1"/>
            <a:r>
              <a:rPr lang="en-US" dirty="0" smtClean="0"/>
              <a:t>Max Heat: floor level with recirculation</a:t>
            </a:r>
          </a:p>
          <a:p>
            <a:pPr lvl="1"/>
            <a:r>
              <a:rPr lang="en-US" dirty="0" smtClean="0"/>
              <a:t>Bi-level: both in-dash and floor discharge</a:t>
            </a:r>
          </a:p>
          <a:p>
            <a:pPr lvl="1"/>
            <a:r>
              <a:rPr lang="en-US" dirty="0" smtClean="0"/>
              <a:t>Defrost: windshield registers</a:t>
            </a:r>
            <a:endParaRPr lang="en-US" dirty="0"/>
          </a:p>
        </p:txBody>
      </p:sp>
    </p:spTree>
    <p:extLst>
      <p:ext uri="{BB962C8B-B14F-4D97-AF65-F5344CB8AC3E}">
        <p14:creationId xmlns:p14="http://schemas.microsoft.com/office/powerpoint/2010/main" val="3308932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6–12</a:t>
            </a:r>
            <a:r>
              <a:rPr lang="en-US" dirty="0" smtClean="0"/>
              <a:t> (a) The temperature and mode doors swing to direct all of the cool air past the heater core, (b) through the core to become hot, (c) or to blend hot and cool air.</a:t>
            </a:r>
            <a:endParaRPr lang="en-US" dirty="0"/>
          </a:p>
        </p:txBody>
      </p:sp>
      <p:pic>
        <p:nvPicPr>
          <p:cNvPr id="3" name="Picture 2" descr="6036906013.jpg"/>
          <p:cNvPicPr>
            <a:picLocks noChangeAspect="1"/>
          </p:cNvPicPr>
          <p:nvPr/>
        </p:nvPicPr>
        <p:blipFill>
          <a:blip r:embed="rId2" cstate="print"/>
          <a:stretch>
            <a:fillRect/>
          </a:stretch>
        </p:blipFill>
        <p:spPr>
          <a:xfrm>
            <a:off x="2651760" y="1498494"/>
            <a:ext cx="3840480" cy="4821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6–13</a:t>
            </a:r>
            <a:r>
              <a:rPr lang="en-US" dirty="0" smtClean="0"/>
              <a:t> (a) In a blend-air system, all of the air is cooled. Then some of it is reheated and blended with the cool air to get the right temperature. (b) In a reheat system, all of the air is cooled and then reheated to the correct temperature.</a:t>
            </a:r>
            <a:endParaRPr lang="en-US" dirty="0"/>
          </a:p>
        </p:txBody>
      </p:sp>
      <p:pic>
        <p:nvPicPr>
          <p:cNvPr id="3" name="Picture 2" descr="6036906014.jpg"/>
          <p:cNvPicPr>
            <a:picLocks noChangeAspect="1"/>
          </p:cNvPicPr>
          <p:nvPr/>
        </p:nvPicPr>
        <p:blipFill>
          <a:blip r:embed="rId2" cstate="print"/>
          <a:stretch>
            <a:fillRect/>
          </a:stretch>
        </p:blipFill>
        <p:spPr>
          <a:xfrm>
            <a:off x="3108960" y="1439805"/>
            <a:ext cx="2926080" cy="4849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6–14</a:t>
            </a:r>
            <a:r>
              <a:rPr lang="en-US" dirty="0" smtClean="0"/>
              <a:t> Ducts are placed in the center console or on the floor under the front seats to provide heated and cooled air to the rear seat passengers.</a:t>
            </a:r>
            <a:endParaRPr lang="en-US" dirty="0"/>
          </a:p>
        </p:txBody>
      </p:sp>
      <p:pic>
        <p:nvPicPr>
          <p:cNvPr id="3" name="Picture 2" descr="6036906015.jpg"/>
          <p:cNvPicPr>
            <a:picLocks noChangeAspect="1"/>
          </p:cNvPicPr>
          <p:nvPr/>
        </p:nvPicPr>
        <p:blipFill>
          <a:blip r:embed="rId2" cstate="print"/>
          <a:stretch>
            <a:fillRect/>
          </a:stretch>
        </p:blipFill>
        <p:spPr>
          <a:xfrm>
            <a:off x="411480" y="1917546"/>
            <a:ext cx="8321040" cy="4044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Nonelectrical and Electronic HVAC Controls (1 of 6)</a:t>
            </a:r>
            <a:endParaRPr lang="en-US" dirty="0"/>
          </a:p>
        </p:txBody>
      </p:sp>
      <p:sp>
        <p:nvSpPr>
          <p:cNvPr id="40963" name="Content Placeholder 2"/>
          <p:cNvSpPr>
            <a:spLocks noGrp="1"/>
          </p:cNvSpPr>
          <p:nvPr>
            <p:ph idx="1"/>
          </p:nvPr>
        </p:nvSpPr>
        <p:spPr/>
        <p:txBody>
          <a:bodyPr/>
          <a:lstStyle/>
          <a:p>
            <a:r>
              <a:rPr lang="en-US" dirty="0" smtClean="0"/>
              <a:t>Nonelectrical HVAC Controls</a:t>
            </a:r>
          </a:p>
          <a:p>
            <a:pPr lvl="1"/>
            <a:r>
              <a:rPr lang="en-US" dirty="0" smtClean="0"/>
              <a:t>Cable-Operated Systems</a:t>
            </a:r>
          </a:p>
          <a:p>
            <a:pPr lvl="2"/>
            <a:r>
              <a:rPr lang="en-US" dirty="0" smtClean="0"/>
              <a:t>Mechanical systems are the least expensive</a:t>
            </a:r>
          </a:p>
          <a:p>
            <a:pPr lvl="2"/>
            <a:r>
              <a:rPr lang="en-US" dirty="0" smtClean="0"/>
              <a:t>Tended to bind and could require a good deal of effort to operate</a:t>
            </a:r>
          </a:p>
          <a:p>
            <a:pPr lvl="1"/>
            <a:r>
              <a:rPr lang="en-US" dirty="0" smtClean="0"/>
              <a:t>Vacuum-Operated Systems</a:t>
            </a:r>
          </a:p>
          <a:p>
            <a:pPr lvl="2"/>
            <a:r>
              <a:rPr lang="en-US" dirty="0" smtClean="0"/>
              <a:t>Many vehicles use vacuum actuators, sometimes called vacuum motors, to operate the air inlet and mode doors</a:t>
            </a:r>
            <a:endParaRPr lang="en-US" dirty="0"/>
          </a:p>
        </p:txBody>
      </p:sp>
    </p:spTree>
    <p:extLst>
      <p:ext uri="{BB962C8B-B14F-4D97-AF65-F5344CB8AC3E}">
        <p14:creationId xmlns:p14="http://schemas.microsoft.com/office/powerpoint/2010/main" val="7052800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6–16</a:t>
            </a:r>
            <a:r>
              <a:rPr lang="en-US" sz="1800" dirty="0" smtClean="0"/>
              <a:t> Many older vehicles used vacuum actuators to move the HVAC doors. When vacuum actuators operate, they alter the air–fuel mixture in the engine. Because vacuum controls affect engine operation and therefore emissions, recent vehicles use electric control systems.</a:t>
            </a:r>
            <a:endParaRPr lang="en-US" sz="1800" dirty="0"/>
          </a:p>
        </p:txBody>
      </p:sp>
      <p:pic>
        <p:nvPicPr>
          <p:cNvPr id="3" name="Picture 2" descr="6036906017.jpg"/>
          <p:cNvPicPr>
            <a:picLocks noChangeAspect="1"/>
          </p:cNvPicPr>
          <p:nvPr/>
        </p:nvPicPr>
        <p:blipFill>
          <a:blip r:embed="rId2" cstate="print"/>
          <a:stretch>
            <a:fillRect/>
          </a:stretch>
        </p:blipFill>
        <p:spPr>
          <a:xfrm>
            <a:off x="1839773" y="1724559"/>
            <a:ext cx="5464454" cy="4323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Nonelectrical and Electronic HVAC Controls </a:t>
            </a:r>
            <a:r>
              <a:rPr lang="en-US" dirty="0" smtClean="0"/>
              <a:t>(2 </a:t>
            </a:r>
            <a:r>
              <a:rPr lang="en-US" dirty="0"/>
              <a:t>of 6)</a:t>
            </a:r>
          </a:p>
        </p:txBody>
      </p:sp>
      <p:sp>
        <p:nvSpPr>
          <p:cNvPr id="43011" name="Content Placeholder 2"/>
          <p:cNvSpPr>
            <a:spLocks noGrp="1"/>
          </p:cNvSpPr>
          <p:nvPr>
            <p:ph idx="1"/>
          </p:nvPr>
        </p:nvSpPr>
        <p:spPr/>
        <p:txBody>
          <a:bodyPr/>
          <a:lstStyle/>
          <a:p>
            <a:r>
              <a:rPr lang="en-US" dirty="0" smtClean="0"/>
              <a:t>Electronic HVAC Controls</a:t>
            </a:r>
          </a:p>
          <a:p>
            <a:pPr lvl="1"/>
            <a:r>
              <a:rPr lang="en-US" dirty="0" smtClean="0"/>
              <a:t>Most recent vehicles use electrical function switches at the HVAC control head.</a:t>
            </a:r>
          </a:p>
          <a:p>
            <a:pPr lvl="1"/>
            <a:r>
              <a:rPr lang="en-US" dirty="0" smtClean="0"/>
              <a:t>These switches operate a group of solenoid valves that control the vacuum flow to the vacuum motors or use an electric actuator (motor) to operate the air distribution and temperature-blend doors</a:t>
            </a:r>
            <a:endParaRPr lang="en-US" dirty="0"/>
          </a:p>
        </p:txBody>
      </p:sp>
    </p:spTree>
    <p:extLst>
      <p:ext uri="{BB962C8B-B14F-4D97-AF65-F5344CB8AC3E}">
        <p14:creationId xmlns:p14="http://schemas.microsoft.com/office/powerpoint/2010/main" val="37023541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Nonelectrical and Electronic HVAC Controls </a:t>
            </a:r>
            <a:r>
              <a:rPr lang="en-US" dirty="0" smtClean="0"/>
              <a:t>(3 </a:t>
            </a:r>
            <a:r>
              <a:rPr lang="en-US" dirty="0"/>
              <a:t>of 6)</a:t>
            </a:r>
          </a:p>
        </p:txBody>
      </p:sp>
      <p:sp>
        <p:nvSpPr>
          <p:cNvPr id="44035" name="Content Placeholder 2"/>
          <p:cNvSpPr>
            <a:spLocks noGrp="1"/>
          </p:cNvSpPr>
          <p:nvPr>
            <p:ph idx="1"/>
          </p:nvPr>
        </p:nvSpPr>
        <p:spPr/>
        <p:txBody>
          <a:bodyPr/>
          <a:lstStyle/>
          <a:p>
            <a:r>
              <a:rPr lang="en-US" dirty="0" smtClean="0"/>
              <a:t>Electronic HVAC Controls</a:t>
            </a:r>
          </a:p>
          <a:p>
            <a:pPr lvl="1"/>
            <a:r>
              <a:rPr lang="en-US" dirty="0" smtClean="0"/>
              <a:t>A typical two-wire actuator rotates when electric impulses are sent to the brushes by the HVAC control head</a:t>
            </a:r>
          </a:p>
          <a:p>
            <a:pPr lvl="1"/>
            <a:r>
              <a:rPr lang="en-US" dirty="0" smtClean="0"/>
              <a:t>A typical three-wire actuator uses a power, ground, and an input signal wire from the HVAC control module</a:t>
            </a:r>
            <a:endParaRPr lang="en-US" dirty="0"/>
          </a:p>
        </p:txBody>
      </p:sp>
    </p:spTree>
    <p:extLst>
      <p:ext uri="{BB962C8B-B14F-4D97-AF65-F5344CB8AC3E}">
        <p14:creationId xmlns:p14="http://schemas.microsoft.com/office/powerpoint/2010/main" val="26949064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Nonelectrical and Electronic HVAC Controls </a:t>
            </a:r>
            <a:r>
              <a:rPr lang="en-US" dirty="0" smtClean="0"/>
              <a:t>(4 </a:t>
            </a:r>
            <a:r>
              <a:rPr lang="en-US" dirty="0"/>
              <a:t>of 6)</a:t>
            </a:r>
          </a:p>
        </p:txBody>
      </p:sp>
      <p:sp>
        <p:nvSpPr>
          <p:cNvPr id="45059" name="Content Placeholder 2"/>
          <p:cNvSpPr>
            <a:spLocks noGrp="1"/>
          </p:cNvSpPr>
          <p:nvPr>
            <p:ph idx="1"/>
          </p:nvPr>
        </p:nvSpPr>
        <p:spPr/>
        <p:txBody>
          <a:bodyPr/>
          <a:lstStyle/>
          <a:p>
            <a:r>
              <a:rPr lang="en-US" dirty="0" smtClean="0"/>
              <a:t>Electronic HVAC Controls</a:t>
            </a:r>
          </a:p>
          <a:p>
            <a:pPr lvl="1"/>
            <a:r>
              <a:rPr lang="en-US" dirty="0" smtClean="0"/>
              <a:t>A five-wire actuator uses two wires to power the motor (power and ground) and three wires for a potentiometer that is used to signal the HVAC control module of the motor</a:t>
            </a:r>
            <a:r>
              <a:rPr lang="ja-JP" altLang="en-US" smtClean="0"/>
              <a:t>’</a:t>
            </a:r>
            <a:r>
              <a:rPr lang="en-US" dirty="0" smtClean="0"/>
              <a:t>s location</a:t>
            </a:r>
            <a:endParaRPr lang="en-US" dirty="0"/>
          </a:p>
        </p:txBody>
      </p:sp>
    </p:spTree>
    <p:extLst>
      <p:ext uri="{BB962C8B-B14F-4D97-AF65-F5344CB8AC3E}">
        <p14:creationId xmlns:p14="http://schemas.microsoft.com/office/powerpoint/2010/main" val="29214166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Nonelectrical and Electronic HVAC Controls </a:t>
            </a:r>
            <a:r>
              <a:rPr lang="en-US" dirty="0" smtClean="0"/>
              <a:t>(5 </a:t>
            </a:r>
            <a:r>
              <a:rPr lang="en-US" dirty="0"/>
              <a:t>of 6)</a:t>
            </a:r>
          </a:p>
        </p:txBody>
      </p:sp>
      <p:sp>
        <p:nvSpPr>
          <p:cNvPr id="46083" name="Content Placeholder 2"/>
          <p:cNvSpPr>
            <a:spLocks noGrp="1"/>
          </p:cNvSpPr>
          <p:nvPr>
            <p:ph idx="1"/>
          </p:nvPr>
        </p:nvSpPr>
        <p:spPr/>
        <p:txBody>
          <a:bodyPr/>
          <a:lstStyle/>
          <a:p>
            <a:r>
              <a:rPr lang="en-US" dirty="0" smtClean="0"/>
              <a:t>Electronic HVAC Controls</a:t>
            </a:r>
          </a:p>
          <a:p>
            <a:pPr lvl="1"/>
            <a:r>
              <a:rPr lang="en-US" dirty="0" smtClean="0"/>
              <a:t>Actuator Calibration Procedures</a:t>
            </a:r>
          </a:p>
          <a:p>
            <a:pPr lvl="2"/>
            <a:r>
              <a:rPr lang="en-US" dirty="0" smtClean="0"/>
              <a:t>STEP 1 Clear all diagnostic trouble codes (DTCs)</a:t>
            </a:r>
          </a:p>
          <a:p>
            <a:pPr lvl="2"/>
            <a:r>
              <a:rPr lang="en-US" dirty="0" smtClean="0"/>
              <a:t>STEP 2 Turn the ignition switch to the off position</a:t>
            </a:r>
          </a:p>
          <a:p>
            <a:pPr lvl="2"/>
            <a:r>
              <a:rPr lang="en-US" dirty="0" smtClean="0"/>
              <a:t>STEP 3 Install the replacement actuator and reconnect all mechanical and electrical connections</a:t>
            </a:r>
            <a:endParaRPr lang="en-US" dirty="0"/>
          </a:p>
        </p:txBody>
      </p:sp>
    </p:spTree>
    <p:extLst>
      <p:ext uri="{BB962C8B-B14F-4D97-AF65-F5344CB8AC3E}">
        <p14:creationId xmlns:p14="http://schemas.microsoft.com/office/powerpoint/2010/main" val="34137133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6.3</a:t>
            </a:r>
            <a:r>
              <a:rPr lang="en-US" dirty="0" smtClean="0"/>
              <a:t> Explain </a:t>
            </a:r>
            <a:r>
              <a:rPr lang="en-US" dirty="0" smtClean="0"/>
              <a:t>airflow control and air temperature control in an A/C system.</a:t>
            </a:r>
          </a:p>
          <a:p>
            <a:pPr marL="0" indent="0">
              <a:buNone/>
            </a:pPr>
            <a:r>
              <a:rPr lang="en-US" b="1" dirty="0" smtClean="0">
                <a:solidFill>
                  <a:srgbClr val="005A70"/>
                </a:solidFill>
              </a:rPr>
              <a:t>6.4</a:t>
            </a:r>
            <a:r>
              <a:rPr lang="en-US" dirty="0" smtClean="0"/>
              <a:t> Discuss </a:t>
            </a:r>
            <a:r>
              <a:rPr lang="en-US" dirty="0" smtClean="0"/>
              <a:t>plenum and control doors.</a:t>
            </a:r>
          </a:p>
          <a:p>
            <a:pPr marL="0" indent="0">
              <a:buNone/>
            </a:pPr>
            <a:r>
              <a:rPr lang="en-US" b="1" dirty="0" smtClean="0">
                <a:solidFill>
                  <a:srgbClr val="005A70"/>
                </a:solidFill>
              </a:rPr>
              <a:t>6.5</a:t>
            </a:r>
            <a:r>
              <a:rPr lang="en-US" dirty="0" smtClean="0"/>
              <a:t> Explain </a:t>
            </a:r>
            <a:r>
              <a:rPr lang="en-US" dirty="0" smtClean="0"/>
              <a:t>nonelectrical and electronic HVAC controls.</a:t>
            </a:r>
            <a:endParaRPr lang="en-US" dirty="0"/>
          </a:p>
        </p:txBody>
      </p:sp>
    </p:spTree>
    <p:extLst>
      <p:ext uri="{BB962C8B-B14F-4D97-AF65-F5344CB8AC3E}">
        <p14:creationId xmlns:p14="http://schemas.microsoft.com/office/powerpoint/2010/main" val="8442354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Nonelectrical and Electronic HVAC Controls </a:t>
            </a:r>
            <a:r>
              <a:rPr lang="en-US" dirty="0" smtClean="0"/>
              <a:t>(6 </a:t>
            </a:r>
            <a:r>
              <a:rPr lang="en-US" dirty="0"/>
              <a:t>of 6)</a:t>
            </a:r>
          </a:p>
        </p:txBody>
      </p:sp>
      <p:sp>
        <p:nvSpPr>
          <p:cNvPr id="47107" name="Content Placeholder 2"/>
          <p:cNvSpPr>
            <a:spLocks noGrp="1"/>
          </p:cNvSpPr>
          <p:nvPr>
            <p:ph idx="1"/>
          </p:nvPr>
        </p:nvSpPr>
        <p:spPr/>
        <p:txBody>
          <a:bodyPr/>
          <a:lstStyle/>
          <a:p>
            <a:r>
              <a:rPr lang="en-US" dirty="0" smtClean="0"/>
              <a:t>Electronic HVAC Controls</a:t>
            </a:r>
          </a:p>
          <a:p>
            <a:pPr lvl="1"/>
            <a:r>
              <a:rPr lang="en-US" dirty="0" smtClean="0"/>
              <a:t>Actuator Calibration Procedures</a:t>
            </a:r>
          </a:p>
          <a:p>
            <a:pPr lvl="2"/>
            <a:r>
              <a:rPr lang="en-US" dirty="0" smtClean="0"/>
              <a:t>STEP 4 Start the engine and select motor recalibration program on the scan tool under the functions menu</a:t>
            </a:r>
          </a:p>
          <a:p>
            <a:pPr lvl="2"/>
            <a:r>
              <a:rPr lang="en-US" dirty="0" smtClean="0"/>
              <a:t>STEP 5 Verify that no diagnostic trouble codes have been set.</a:t>
            </a:r>
            <a:endParaRPr lang="en-US" dirty="0"/>
          </a:p>
        </p:txBody>
      </p:sp>
    </p:spTree>
    <p:extLst>
      <p:ext uri="{BB962C8B-B14F-4D97-AF65-F5344CB8AC3E}">
        <p14:creationId xmlns:p14="http://schemas.microsoft.com/office/powerpoint/2010/main" val="17786658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6–18</a:t>
            </a:r>
            <a:r>
              <a:rPr lang="en-US" dirty="0" smtClean="0"/>
              <a:t> A two-wire HVAC electronic actuator where the direction of rotation is controlled by the HVAC control head or module, which changes the direction of rotation by changing the polarity of the power and ground connection at the motor.</a:t>
            </a:r>
            <a:endParaRPr lang="en-US" dirty="0"/>
          </a:p>
        </p:txBody>
      </p:sp>
      <p:pic>
        <p:nvPicPr>
          <p:cNvPr id="3" name="Picture 2" descr="6036906019.jpg"/>
          <p:cNvPicPr>
            <a:picLocks noChangeAspect="1"/>
          </p:cNvPicPr>
          <p:nvPr/>
        </p:nvPicPr>
        <p:blipFill>
          <a:blip r:embed="rId2" cstate="print"/>
          <a:stretch>
            <a:fillRect/>
          </a:stretch>
        </p:blipFill>
        <p:spPr>
          <a:xfrm>
            <a:off x="446228" y="2070201"/>
            <a:ext cx="8251544" cy="3631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6–19</a:t>
            </a:r>
            <a:r>
              <a:rPr lang="en-US" dirty="0" smtClean="0"/>
              <a:t> Three-wire actuators include a logic chip inside the motor assembly. The HVAC control module then sends a 0 volt to 5 volt signal to the motor assembly to control the direction of rotation.</a:t>
            </a:r>
            <a:endParaRPr lang="en-US" dirty="0"/>
          </a:p>
        </p:txBody>
      </p:sp>
      <p:pic>
        <p:nvPicPr>
          <p:cNvPr id="3" name="Picture 2" descr="6036906020.jpg"/>
          <p:cNvPicPr>
            <a:picLocks noChangeAspect="1"/>
          </p:cNvPicPr>
          <p:nvPr/>
        </p:nvPicPr>
        <p:blipFill>
          <a:blip r:embed="rId2" cstate="print"/>
          <a:stretch>
            <a:fillRect/>
          </a:stretch>
        </p:blipFill>
        <p:spPr>
          <a:xfrm>
            <a:off x="528524" y="1658722"/>
            <a:ext cx="8086952" cy="4454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6–20</a:t>
            </a:r>
            <a:r>
              <a:rPr lang="en-US" dirty="0" smtClean="0"/>
              <a:t> A typical five-wire HVAC actuator showing the two wires used to power the motor and the three wires used for the motor position potentiometer.</a:t>
            </a:r>
            <a:endParaRPr lang="en-US" dirty="0"/>
          </a:p>
        </p:txBody>
      </p:sp>
      <p:pic>
        <p:nvPicPr>
          <p:cNvPr id="3" name="Picture 2" descr="6036906021.jpg"/>
          <p:cNvPicPr>
            <a:picLocks noChangeAspect="1"/>
          </p:cNvPicPr>
          <p:nvPr/>
        </p:nvPicPr>
        <p:blipFill>
          <a:blip r:embed="rId2" cstate="print"/>
          <a:stretch>
            <a:fillRect/>
          </a:stretch>
        </p:blipFill>
        <p:spPr>
          <a:xfrm>
            <a:off x="2017776" y="1529289"/>
            <a:ext cx="5108448" cy="4681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Blower Motor Control</a:t>
            </a:r>
            <a:endParaRPr lang="en-US" dirty="0"/>
          </a:p>
        </p:txBody>
      </p:sp>
      <p:sp>
        <p:nvSpPr>
          <p:cNvPr id="4" name="Content Placeholder 3"/>
          <p:cNvSpPr>
            <a:spLocks noGrp="1"/>
          </p:cNvSpPr>
          <p:nvPr>
            <p:ph idx="1"/>
          </p:nvPr>
        </p:nvSpPr>
        <p:spPr/>
        <p:txBody>
          <a:bodyPr/>
          <a:lstStyle/>
          <a:p>
            <a:r>
              <a:rPr lang="en-US" dirty="0"/>
              <a:t>Blower speed control in many of these systems is </a:t>
            </a:r>
            <a:r>
              <a:rPr lang="en-US" dirty="0" smtClean="0"/>
              <a:t>through a </a:t>
            </a:r>
            <a:r>
              <a:rPr lang="en-US" dirty="0"/>
              <a:t>multiposition electrical switch and a group of resistors </a:t>
            </a:r>
            <a:r>
              <a:rPr lang="en-US" dirty="0" smtClean="0"/>
              <a:t>or electronic </a:t>
            </a:r>
            <a:r>
              <a:rPr lang="en-US" dirty="0"/>
              <a:t>controls.</a:t>
            </a:r>
          </a:p>
        </p:txBody>
      </p:sp>
    </p:spTree>
    <p:extLst>
      <p:ext uri="{BB962C8B-B14F-4D97-AF65-F5344CB8AC3E}">
        <p14:creationId xmlns:p14="http://schemas.microsoft.com/office/powerpoint/2010/main" val="1325834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6–21</a:t>
            </a:r>
            <a:r>
              <a:rPr lang="en-US" sz="1800" dirty="0" smtClean="0"/>
              <a:t> (a) A typical blower motor assembly with a squirrel-cage fan attached. The hose to the HVAC case is used to bring clean cabin air, instead of dirty outside air, to cool the motor. (b) Blower motor speed is controlled through an electronic circuit (shown) or through a resistor pack.</a:t>
            </a:r>
            <a:endParaRPr lang="en-US" sz="1800" dirty="0"/>
          </a:p>
        </p:txBody>
      </p:sp>
      <p:pic>
        <p:nvPicPr>
          <p:cNvPr id="3" name="Picture 2" descr="6036906022.jpg"/>
          <p:cNvPicPr>
            <a:picLocks noChangeAspect="1"/>
          </p:cNvPicPr>
          <p:nvPr/>
        </p:nvPicPr>
        <p:blipFill>
          <a:blip r:embed="rId2" cstate="print"/>
          <a:stretch>
            <a:fillRect/>
          </a:stretch>
        </p:blipFill>
        <p:spPr>
          <a:xfrm>
            <a:off x="69012" y="1849368"/>
            <a:ext cx="4480560" cy="3678326"/>
          </a:xfrm>
          <a:prstGeom prst="rect">
            <a:avLst/>
          </a:prstGeom>
        </p:spPr>
      </p:pic>
      <p:pic>
        <p:nvPicPr>
          <p:cNvPr id="4" name="Picture 3" descr="6036906023.jpg"/>
          <p:cNvPicPr>
            <a:picLocks noChangeAspect="1"/>
          </p:cNvPicPr>
          <p:nvPr/>
        </p:nvPicPr>
        <p:blipFill>
          <a:blip r:embed="rId3" cstate="print"/>
          <a:stretch>
            <a:fillRect/>
          </a:stretch>
        </p:blipFill>
        <p:spPr>
          <a:xfrm>
            <a:off x="4360653" y="1928007"/>
            <a:ext cx="4710989" cy="3507638"/>
          </a:xfrm>
          <a:prstGeom prst="rect">
            <a:avLst/>
          </a:prstGeom>
        </p:spPr>
      </p:pic>
    </p:spTree>
    <p:extLst>
      <p:ext uri="{BB962C8B-B14F-4D97-AF65-F5344CB8AC3E}">
        <p14:creationId xmlns:p14="http://schemas.microsoft.com/office/powerpoint/2010/main" val="386096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1203" name="Content Placeholder 2"/>
          <p:cNvSpPr>
            <a:spLocks noGrp="1"/>
          </p:cNvSpPr>
          <p:nvPr>
            <p:ph idx="1"/>
          </p:nvPr>
        </p:nvSpPr>
        <p:spPr/>
        <p:txBody>
          <a:bodyPr/>
          <a:lstStyle/>
          <a:p>
            <a:r>
              <a:rPr lang="en-US" dirty="0" smtClean="0"/>
              <a:t>Air flows into the case that contains the evaporator and heater core </a:t>
            </a:r>
          </a:p>
          <a:p>
            <a:r>
              <a:rPr lang="en-US" dirty="0" smtClean="0"/>
              <a:t>The HVAC case contains a blower, A/C evaporator, the heater core, and doors to control the air temperature and flow.</a:t>
            </a:r>
          </a:p>
          <a:p>
            <a:r>
              <a:rPr lang="en-US" dirty="0" smtClean="0"/>
              <a:t>Most HVAC systems include a filter to remove particles and odors from the air.</a:t>
            </a:r>
            <a:endParaRPr lang="en-US" dirty="0"/>
          </a:p>
        </p:txBody>
      </p:sp>
    </p:spTree>
    <p:extLst>
      <p:ext uri="{BB962C8B-B14F-4D97-AF65-F5344CB8AC3E}">
        <p14:creationId xmlns:p14="http://schemas.microsoft.com/office/powerpoint/2010/main" val="922396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(1 of 2)</a:t>
            </a:r>
            <a:endParaRPr lang="en-US" dirty="0"/>
          </a:p>
        </p:txBody>
      </p:sp>
      <p:sp>
        <p:nvSpPr>
          <p:cNvPr id="3" name="Content Placeholder 2"/>
          <p:cNvSpPr>
            <a:spLocks noGrp="1"/>
          </p:cNvSpPr>
          <p:nvPr>
            <p:ph idx="1"/>
          </p:nvPr>
        </p:nvSpPr>
        <p:spPr/>
        <p:txBody>
          <a:bodyPr/>
          <a:lstStyle/>
          <a:p>
            <a:r>
              <a:rPr lang="en-US" dirty="0" smtClean="0"/>
              <a:t>Outside air</a:t>
            </a:r>
          </a:p>
          <a:p>
            <a:r>
              <a:rPr lang="en-US" dirty="0" smtClean="0"/>
              <a:t>Inside air</a:t>
            </a:r>
          </a:p>
          <a:p>
            <a:r>
              <a:rPr lang="en-US" dirty="0" smtClean="0"/>
              <a:t>Air inlet</a:t>
            </a:r>
          </a:p>
          <a:p>
            <a:r>
              <a:rPr lang="en-US" dirty="0" smtClean="0"/>
              <a:t>Temperature-blend door</a:t>
            </a:r>
          </a:p>
          <a:p>
            <a:r>
              <a:rPr lang="en-US" dirty="0" smtClean="0"/>
              <a:t>Mode door</a:t>
            </a:r>
          </a:p>
        </p:txBody>
      </p:sp>
    </p:spTree>
    <p:extLst>
      <p:ext uri="{BB962C8B-B14F-4D97-AF65-F5344CB8AC3E}">
        <p14:creationId xmlns:p14="http://schemas.microsoft.com/office/powerpoint/2010/main" val="364060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smtClean="0"/>
              <a:t>(2 </a:t>
            </a:r>
            <a:r>
              <a:rPr lang="en-US" dirty="0"/>
              <a:t>of 2)</a:t>
            </a:r>
          </a:p>
        </p:txBody>
      </p:sp>
      <p:sp>
        <p:nvSpPr>
          <p:cNvPr id="3" name="Content Placeholder 2"/>
          <p:cNvSpPr>
            <a:spLocks noGrp="1"/>
          </p:cNvSpPr>
          <p:nvPr>
            <p:ph idx="1"/>
          </p:nvPr>
        </p:nvSpPr>
        <p:spPr/>
        <p:txBody>
          <a:bodyPr/>
          <a:lstStyle/>
          <a:p>
            <a:r>
              <a:rPr lang="en-US" dirty="0"/>
              <a:t>Heat</a:t>
            </a:r>
          </a:p>
          <a:p>
            <a:r>
              <a:rPr lang="en-US" dirty="0"/>
              <a:t>Air conditioning</a:t>
            </a:r>
          </a:p>
          <a:p>
            <a:r>
              <a:rPr lang="en-US" dirty="0"/>
              <a:t>Ventilation</a:t>
            </a:r>
          </a:p>
          <a:p>
            <a:r>
              <a:rPr lang="en-US" dirty="0"/>
              <a:t>Defogging or defrosting the inside of the windshield</a:t>
            </a:r>
          </a:p>
          <a:p>
            <a:r>
              <a:rPr lang="en-US" dirty="0"/>
              <a:t>HVAC control </a:t>
            </a:r>
            <a:r>
              <a:rPr lang="en-US" dirty="0" smtClean="0"/>
              <a:t>head</a:t>
            </a:r>
            <a:endParaRPr lang="en-US" dirty="0"/>
          </a:p>
        </p:txBody>
      </p:sp>
    </p:spTree>
    <p:extLst>
      <p:ext uri="{BB962C8B-B14F-4D97-AF65-F5344CB8AC3E}">
        <p14:creationId xmlns:p14="http://schemas.microsoft.com/office/powerpoint/2010/main" val="398124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6–1</a:t>
            </a:r>
            <a:r>
              <a:rPr lang="en-US" dirty="0" smtClean="0"/>
              <a:t> The HVAC airflow is directed toward the windshield, dash or floor vents, or combinations depending on the system settings.</a:t>
            </a:r>
            <a:endParaRPr lang="en-US" dirty="0"/>
          </a:p>
        </p:txBody>
      </p:sp>
      <p:pic>
        <p:nvPicPr>
          <p:cNvPr id="3" name="Picture 2" descr="6036906001.jpg"/>
          <p:cNvPicPr>
            <a:picLocks noChangeAspect="1"/>
          </p:cNvPicPr>
          <p:nvPr/>
        </p:nvPicPr>
        <p:blipFill>
          <a:blip r:embed="rId2" cstate="print"/>
          <a:stretch>
            <a:fillRect/>
          </a:stretch>
        </p:blipFill>
        <p:spPr>
          <a:xfrm>
            <a:off x="753467" y="1960474"/>
            <a:ext cx="7637067" cy="38514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Airflow Control</a:t>
            </a:r>
            <a:endParaRPr lang="en-US" dirty="0"/>
          </a:p>
        </p:txBody>
      </p:sp>
      <p:sp>
        <p:nvSpPr>
          <p:cNvPr id="28675" name="Content Placeholder 2"/>
          <p:cNvSpPr>
            <a:spLocks noGrp="1"/>
          </p:cNvSpPr>
          <p:nvPr>
            <p:ph idx="1"/>
          </p:nvPr>
        </p:nvSpPr>
        <p:spPr/>
        <p:txBody>
          <a:bodyPr/>
          <a:lstStyle/>
          <a:p>
            <a:r>
              <a:rPr lang="en-US" dirty="0" smtClean="0"/>
              <a:t>A multispeed blower is used to force air through the ductwork when the vehicle is moving at low speeds or to increase the airflow at any speed</a:t>
            </a:r>
          </a:p>
          <a:p>
            <a:r>
              <a:rPr lang="en-US" dirty="0" smtClean="0"/>
              <a:t>Most systems use a flap door that swings about 45° to 90°</a:t>
            </a:r>
            <a:endParaRPr lang="en-US" dirty="0"/>
          </a:p>
        </p:txBody>
      </p:sp>
    </p:spTree>
    <p:extLst>
      <p:ext uri="{BB962C8B-B14F-4D97-AF65-F5344CB8AC3E}">
        <p14:creationId xmlns:p14="http://schemas.microsoft.com/office/powerpoint/2010/main" val="28429184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6–6</a:t>
            </a:r>
            <a:r>
              <a:rPr lang="en-US" dirty="0" smtClean="0"/>
              <a:t> Many air control doors swing on their upper and lower pivots, in red.</a:t>
            </a:r>
            <a:endParaRPr lang="en-US" dirty="0"/>
          </a:p>
        </p:txBody>
      </p:sp>
      <p:pic>
        <p:nvPicPr>
          <p:cNvPr id="3" name="Picture 2" descr="6036906006.jpg"/>
          <p:cNvPicPr>
            <a:picLocks noChangeAspect="1"/>
          </p:cNvPicPr>
          <p:nvPr/>
        </p:nvPicPr>
        <p:blipFill>
          <a:blip r:embed="rId2" cstate="print"/>
          <a:stretch>
            <a:fillRect/>
          </a:stretch>
        </p:blipFill>
        <p:spPr>
          <a:xfrm>
            <a:off x="1675182" y="1878177"/>
            <a:ext cx="5793637" cy="4016044"/>
          </a:xfrm>
          <a:prstGeom prst="rect">
            <a:avLst/>
          </a:prstGeom>
        </p:spPr>
      </p:pic>
    </p:spTree>
    <p:extLst>
      <p:ext uri="{BB962C8B-B14F-4D97-AF65-F5344CB8AC3E}">
        <p14:creationId xmlns:p14="http://schemas.microsoft.com/office/powerpoint/2010/main" val="223866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Temperature Control</a:t>
            </a:r>
            <a:endParaRPr lang="en-US" dirty="0"/>
          </a:p>
        </p:txBody>
      </p:sp>
      <p:sp>
        <p:nvSpPr>
          <p:cNvPr id="30723" name="Content Placeholder 2"/>
          <p:cNvSpPr>
            <a:spLocks noGrp="1"/>
          </p:cNvSpPr>
          <p:nvPr>
            <p:ph idx="1"/>
          </p:nvPr>
        </p:nvSpPr>
        <p:spPr/>
        <p:txBody>
          <a:bodyPr/>
          <a:lstStyle/>
          <a:p>
            <a:r>
              <a:rPr lang="en-US" dirty="0" smtClean="0"/>
              <a:t>Most HVAC systems are considered reheat systems in that the incoming air is chilled as it passes through the evaporator.</a:t>
            </a:r>
          </a:p>
          <a:p>
            <a:r>
              <a:rPr lang="en-US" dirty="0" smtClean="0"/>
              <a:t>There is an increasing trend to use an electronically controlled variable displacement compressor with an air temperature sensor after the evaporator.</a:t>
            </a:r>
            <a:endParaRPr lang="en-US" dirty="0"/>
          </a:p>
        </p:txBody>
      </p:sp>
    </p:spTree>
    <p:extLst>
      <p:ext uri="{BB962C8B-B14F-4D97-AF65-F5344CB8AC3E}">
        <p14:creationId xmlns:p14="http://schemas.microsoft.com/office/powerpoint/2010/main" val="15814063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4294</TotalTime>
  <Words>1018</Words>
  <Application>Microsoft Macintosh PowerPoint</Application>
  <PresentationFormat>On-screen Show (4:3)</PresentationFormat>
  <Paragraphs>119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508 Lecture</vt:lpstr>
      <vt:lpstr>Automotive Heating And Air Conditioning</vt:lpstr>
      <vt:lpstr>Learning Objectives (1 of 2)</vt:lpstr>
      <vt:lpstr>Learning Objectives (2 of 2)</vt:lpstr>
      <vt:lpstr>Introduction (1 of 2)</vt:lpstr>
      <vt:lpstr>Introduction (2 of 2)</vt:lpstr>
      <vt:lpstr>FIGURE 6–1 The HVAC airflow is directed toward the windshield, dash or floor vents, or combinations depending on the system settings.</vt:lpstr>
      <vt:lpstr>Airflow Control</vt:lpstr>
      <vt:lpstr>FIGURE 6–6 Many air control doors swing on their upper and lower pivots, in red.</vt:lpstr>
      <vt:lpstr>Air Temperature Control</vt:lpstr>
      <vt:lpstr>FIGURE 6–8 The blower motor forces air to flow through the A/C evaporator to remove moisture from the air before it is sent through the heater core where the air is heated before being directed to the defrost and floor vents.</vt:lpstr>
      <vt:lpstr>Air Filtration</vt:lpstr>
      <vt:lpstr>FIGURE 6–9 A cabin filter being removed from behind the glove compartment. The dark color is part of the filter and is activated charcoal used to help remove odors.</vt:lpstr>
      <vt:lpstr>Cases and Ducts</vt:lpstr>
      <vt:lpstr>FIGURE 6–10 A typical HVAC housing that often has to be removed from the vehicle as an assembly to get access to the heater core and evaporator.</vt:lpstr>
      <vt:lpstr>Plenum and Control Doors (1 of 6)</vt:lpstr>
      <vt:lpstr>Plenum and Control Doors (2 of 6)</vt:lpstr>
      <vt:lpstr>Plenum and Control Doors (3 of 6)</vt:lpstr>
      <vt:lpstr>Plenum and Control Doors (4 of 6)</vt:lpstr>
      <vt:lpstr>Plenum and Control Doors (5 of 6)</vt:lpstr>
      <vt:lpstr>Plenum and Control Doors (6 of 6)</vt:lpstr>
      <vt:lpstr>FIGURE 6–12 (a) The temperature and mode doors swing to direct all of the cool air past the heater core, (b) through the core to become hot, (c) or to blend hot and cool air.</vt:lpstr>
      <vt:lpstr>FIGURE 6–13 (a) In a blend-air system, all of the air is cooled. Then some of it is reheated and blended with the cool air to get the right temperature. (b) In a reheat system, all of the air is cooled and then reheated to the correct temperature.</vt:lpstr>
      <vt:lpstr>FIGURE 6–14 Ducts are placed in the center console or on the floor under the front seats to provide heated and cooled air to the rear seat passengers.</vt:lpstr>
      <vt:lpstr>Nonelectrical and Electronic HVAC Controls (1 of 6)</vt:lpstr>
      <vt:lpstr>FIGURE 6–16 Many older vehicles used vacuum actuators to move the HVAC doors. When vacuum actuators operate, they alter the air–fuel mixture in the engine. Because vacuum controls affect engine operation and therefore emissions, recent vehicles use electric control systems.</vt:lpstr>
      <vt:lpstr>Nonelectrical and Electronic HVAC Controls (2 of 6)</vt:lpstr>
      <vt:lpstr>Nonelectrical and Electronic HVAC Controls (3 of 6)</vt:lpstr>
      <vt:lpstr>Nonelectrical and Electronic HVAC Controls (4 of 6)</vt:lpstr>
      <vt:lpstr>Nonelectrical and Electronic HVAC Controls (5 of 6)</vt:lpstr>
      <vt:lpstr>Nonelectrical and Electronic HVAC Controls (6 of 6)</vt:lpstr>
      <vt:lpstr>FIGURE 6–18 A two-wire HVAC electronic actuator where the direction of rotation is controlled by the HVAC control head or module, which changes the direction of rotation by changing the polarity of the power and ground connection at the motor.</vt:lpstr>
      <vt:lpstr>FIGURE 6–19 Three-wire actuators include a logic chip inside the motor assembly. The HVAC control module then sends a 0 volt to 5 volt signal to the motor assembly to control the direction of rotation.</vt:lpstr>
      <vt:lpstr>FIGURE 6–20 A typical five-wire HVAC actuator showing the two wires used to power the motor and the three wires used for the motor position potentiometer.</vt:lpstr>
      <vt:lpstr>Blower Motor Control</vt:lpstr>
      <vt:lpstr>FIGURE 6–21 (a) A typical blower motor assembly with a squirrel-cage fan attached. The hose to the HVAC case is used to bring clean cabin air, instead of dirty outside air, to cool the motor. (b) Blower motor speed is controlled through an electronic circuit (shown) or through a resistor pack.</vt:lpstr>
      <vt:lpstr>Summary</vt:lpstr>
    </vt:vector>
  </TitlesOfParts>
  <Manager/>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Air Management System</dc:title>
  <dc:subject>Automotive Heating And Air Conditioning</dc:subject>
  <dc:creator>James D. Halderman</dc:creator>
  <cp:keywords>Automotive</cp:keywords>
  <dc:description/>
  <cp:lastModifiedBy>Melissa O'Connor</cp:lastModifiedBy>
  <cp:revision>213</cp:revision>
  <dcterms:created xsi:type="dcterms:W3CDTF">2014-07-14T20:04:21Z</dcterms:created>
  <dcterms:modified xsi:type="dcterms:W3CDTF">2017-01-17T16:12:08Z</dcterms:modified>
  <cp:category/>
</cp:coreProperties>
</file>