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76" r:id="rId2"/>
    <p:sldId id="421" r:id="rId3"/>
    <p:sldId id="422" r:id="rId4"/>
    <p:sldId id="423" r:id="rId5"/>
    <p:sldId id="450" r:id="rId6"/>
    <p:sldId id="424" r:id="rId7"/>
    <p:sldId id="377" r:id="rId8"/>
    <p:sldId id="426" r:id="rId9"/>
    <p:sldId id="427" r:id="rId10"/>
    <p:sldId id="386" r:id="rId11"/>
    <p:sldId id="429" r:id="rId12"/>
    <p:sldId id="452" r:id="rId13"/>
    <p:sldId id="430" r:id="rId14"/>
    <p:sldId id="454" r:id="rId15"/>
    <p:sldId id="453" r:id="rId16"/>
    <p:sldId id="431" r:id="rId17"/>
    <p:sldId id="455" r:id="rId18"/>
    <p:sldId id="433" r:id="rId19"/>
    <p:sldId id="456" r:id="rId20"/>
    <p:sldId id="434" r:id="rId21"/>
    <p:sldId id="435" r:id="rId22"/>
    <p:sldId id="436" r:id="rId23"/>
    <p:sldId id="437" r:id="rId24"/>
    <p:sldId id="438" r:id="rId25"/>
    <p:sldId id="439" r:id="rId26"/>
    <p:sldId id="440" r:id="rId27"/>
    <p:sldId id="441" r:id="rId28"/>
    <p:sldId id="442" r:id="rId29"/>
    <p:sldId id="411" r:id="rId30"/>
    <p:sldId id="412" r:id="rId31"/>
    <p:sldId id="451" r:id="rId32"/>
    <p:sldId id="457" r:id="rId33"/>
    <p:sldId id="445" r:id="rId34"/>
    <p:sldId id="446" r:id="rId35"/>
    <p:sldId id="447" r:id="rId36"/>
    <p:sldId id="415" r:id="rId37"/>
    <p:sldId id="44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29" autoAdjust="0"/>
    <p:restoredTop sz="83248" autoAdjust="0"/>
  </p:normalViewPr>
  <p:slideViewPr>
    <p:cSldViewPr>
      <p:cViewPr varScale="1">
        <p:scale>
          <a:sx n="94" d="100"/>
          <a:sy n="94" d="100"/>
        </p:scale>
        <p:origin x="-352" y="-104"/>
      </p:cViewPr>
      <p:guideLst>
        <p:guide orient="horz" pos="2160"/>
        <p:guide pos="2880"/>
      </p:guideLst>
    </p:cSldViewPr>
  </p:slideViewPr>
  <p:outlineViewPr>
    <p:cViewPr>
      <p:scale>
        <a:sx n="33" d="100"/>
        <a:sy n="33" d="100"/>
      </p:scale>
      <p:origin x="0" y="5400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5</a:t>
            </a:r>
            <a:endParaRPr lang="en-US" dirty="0"/>
          </a:p>
        </p:txBody>
      </p:sp>
      <p:sp>
        <p:nvSpPr>
          <p:cNvPr id="5" name="Text Placeholder 4"/>
          <p:cNvSpPr>
            <a:spLocks noGrp="1"/>
          </p:cNvSpPr>
          <p:nvPr>
            <p:ph type="body" sz="quarter" idx="15"/>
          </p:nvPr>
        </p:nvSpPr>
        <p:spPr>
          <a:xfrm>
            <a:off x="5029200" y="3200400"/>
            <a:ext cx="3886200" cy="2925763"/>
          </a:xfrm>
        </p:spPr>
        <p:txBody>
          <a:bodyPr/>
          <a:lstStyle/>
          <a:p>
            <a:r>
              <a:rPr lang="en-US" dirty="0" smtClean="0"/>
              <a:t>A/C System Components, Operation, and Service</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5–9</a:t>
            </a:r>
            <a:r>
              <a:rPr lang="en-US" dirty="0" smtClean="0"/>
              <a:t> Pressure from the capillary tube pushes on the spring-loaded diaphragm to open the expansion valve. As the pressure in the capillary tube contracts, the reduced pressure on the diaphragm allows the valve to close.</a:t>
            </a:r>
            <a:endParaRPr lang="en-US" dirty="0"/>
          </a:p>
        </p:txBody>
      </p:sp>
      <p:pic>
        <p:nvPicPr>
          <p:cNvPr id="3" name="Picture 2" descr="6036905010.jpg"/>
          <p:cNvPicPr>
            <a:picLocks noChangeAspect="1"/>
          </p:cNvPicPr>
          <p:nvPr/>
        </p:nvPicPr>
        <p:blipFill>
          <a:blip r:embed="rId2" cstate="print"/>
          <a:stretch>
            <a:fillRect/>
          </a:stretch>
        </p:blipFill>
        <p:spPr>
          <a:xfrm>
            <a:off x="960120" y="1722455"/>
            <a:ext cx="7223760" cy="4472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Orifice Tube Systems</a:t>
            </a:r>
            <a:endParaRPr lang="en-US" dirty="0"/>
          </a:p>
        </p:txBody>
      </p:sp>
      <p:sp>
        <p:nvSpPr>
          <p:cNvPr id="31747" name="Content Placeholder 2"/>
          <p:cNvSpPr>
            <a:spLocks noGrp="1"/>
          </p:cNvSpPr>
          <p:nvPr>
            <p:ph idx="1"/>
          </p:nvPr>
        </p:nvSpPr>
        <p:spPr/>
        <p:txBody>
          <a:bodyPr/>
          <a:lstStyle/>
          <a:p>
            <a:r>
              <a:rPr lang="en-US" dirty="0" smtClean="0"/>
              <a:t>Some orifice tubes use a filter made up of many small plastic beads in place of the screen. </a:t>
            </a:r>
          </a:p>
          <a:p>
            <a:r>
              <a:rPr lang="en-US" dirty="0" smtClean="0"/>
              <a:t>The orifice tube floods the evaporator during light cooling loads, so a low-side accumulator is always used with an orifice.</a:t>
            </a:r>
            <a:endParaRPr lang="en-US" dirty="0"/>
          </a:p>
        </p:txBody>
      </p:sp>
    </p:spTree>
    <p:extLst>
      <p:ext uri="{BB962C8B-B14F-4D97-AF65-F5344CB8AC3E}">
        <p14:creationId xmlns:p14="http://schemas.microsoft.com/office/powerpoint/2010/main" val="39082603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5–13</a:t>
            </a:r>
            <a:r>
              <a:rPr lang="en-US" dirty="0" smtClean="0"/>
              <a:t> A typical orifice tube. The refrigerant flow is from the left toward the right.</a:t>
            </a:r>
            <a:endParaRPr lang="en-US" dirty="0"/>
          </a:p>
        </p:txBody>
      </p:sp>
      <p:pic>
        <p:nvPicPr>
          <p:cNvPr id="3" name="Picture 2" descr="6036905015.jpg"/>
          <p:cNvPicPr>
            <a:picLocks noChangeAspect="1"/>
          </p:cNvPicPr>
          <p:nvPr/>
        </p:nvPicPr>
        <p:blipFill>
          <a:blip r:embed="rId2" cstate="print"/>
          <a:stretch>
            <a:fillRect/>
          </a:stretch>
        </p:blipFill>
        <p:spPr>
          <a:xfrm>
            <a:off x="1867206" y="2761488"/>
            <a:ext cx="5409588" cy="2249423"/>
          </a:xfrm>
          <a:prstGeom prst="rect">
            <a:avLst/>
          </a:prstGeom>
        </p:spPr>
      </p:pic>
    </p:spTree>
    <p:extLst>
      <p:ext uri="{BB962C8B-B14F-4D97-AF65-F5344CB8AC3E}">
        <p14:creationId xmlns:p14="http://schemas.microsoft.com/office/powerpoint/2010/main" val="263557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Evaporators</a:t>
            </a:r>
            <a:endParaRPr lang="en-US" dirty="0"/>
          </a:p>
        </p:txBody>
      </p:sp>
      <p:sp>
        <p:nvSpPr>
          <p:cNvPr id="32771" name="Content Placeholder 2"/>
          <p:cNvSpPr>
            <a:spLocks noGrp="1"/>
          </p:cNvSpPr>
          <p:nvPr>
            <p:ph idx="1"/>
          </p:nvPr>
        </p:nvSpPr>
        <p:spPr/>
        <p:txBody>
          <a:bodyPr/>
          <a:lstStyle/>
          <a:p>
            <a:r>
              <a:rPr lang="en-US" dirty="0" smtClean="0"/>
              <a:t>The purpose and function of the evaporator is to remove heat from the air being forced through it to cool the inside of the vehicle.</a:t>
            </a:r>
            <a:endParaRPr lang="en-US" dirty="0"/>
          </a:p>
        </p:txBody>
      </p:sp>
    </p:spTree>
    <p:extLst>
      <p:ext uri="{BB962C8B-B14F-4D97-AF65-F5344CB8AC3E}">
        <p14:creationId xmlns:p14="http://schemas.microsoft.com/office/powerpoint/2010/main" val="42728505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5–17</a:t>
            </a:r>
            <a:r>
              <a:rPr lang="en-US" dirty="0" smtClean="0"/>
              <a:t> The evaporator is part of the low pressure side of the refrigeration cycle and is used to transfer the heat from inside the vehicle to the refrigerant flowing through the internal tubes.</a:t>
            </a:r>
            <a:endParaRPr lang="en-US" dirty="0"/>
          </a:p>
        </p:txBody>
      </p:sp>
      <p:pic>
        <p:nvPicPr>
          <p:cNvPr id="3" name="Picture 2" descr="6036905019.jpg"/>
          <p:cNvPicPr>
            <a:picLocks noChangeAspect="1"/>
          </p:cNvPicPr>
          <p:nvPr/>
        </p:nvPicPr>
        <p:blipFill>
          <a:blip r:embed="rId2" cstate="print"/>
          <a:stretch>
            <a:fillRect/>
          </a:stretch>
        </p:blipFill>
        <p:spPr>
          <a:xfrm>
            <a:off x="1565453" y="1532535"/>
            <a:ext cx="6013094" cy="4707331"/>
          </a:xfrm>
          <a:prstGeom prst="rect">
            <a:avLst/>
          </a:prstGeom>
        </p:spPr>
      </p:pic>
    </p:spTree>
    <p:extLst>
      <p:ext uri="{BB962C8B-B14F-4D97-AF65-F5344CB8AC3E}">
        <p14:creationId xmlns:p14="http://schemas.microsoft.com/office/powerpoint/2010/main" val="272909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5–18</a:t>
            </a:r>
            <a:r>
              <a:rPr lang="en-US" dirty="0" smtClean="0"/>
              <a:t> (a) An older design tube-and-fin evaporator. (b) A plate evaporator. Each type has a large contact area for heat to leave the air and enter the refrigerant.</a:t>
            </a:r>
            <a:endParaRPr lang="en-US" dirty="0"/>
          </a:p>
        </p:txBody>
      </p:sp>
      <p:pic>
        <p:nvPicPr>
          <p:cNvPr id="3" name="Picture 2" descr="6036905020.jpg"/>
          <p:cNvPicPr>
            <a:picLocks noChangeAspect="1"/>
          </p:cNvPicPr>
          <p:nvPr/>
        </p:nvPicPr>
        <p:blipFill>
          <a:blip r:embed="rId2" cstate="print"/>
          <a:stretch>
            <a:fillRect/>
          </a:stretch>
        </p:blipFill>
        <p:spPr>
          <a:xfrm>
            <a:off x="319176" y="1918525"/>
            <a:ext cx="3749040" cy="3953234"/>
          </a:xfrm>
          <a:prstGeom prst="rect">
            <a:avLst/>
          </a:prstGeom>
        </p:spPr>
      </p:pic>
      <p:pic>
        <p:nvPicPr>
          <p:cNvPr id="4" name="Picture 3" descr="6036905021.jpg"/>
          <p:cNvPicPr>
            <a:picLocks noChangeAspect="1"/>
          </p:cNvPicPr>
          <p:nvPr/>
        </p:nvPicPr>
        <p:blipFill>
          <a:blip r:embed="rId3" cstate="print"/>
          <a:stretch>
            <a:fillRect/>
          </a:stretch>
        </p:blipFill>
        <p:spPr>
          <a:xfrm>
            <a:off x="4512173" y="2438004"/>
            <a:ext cx="4389120" cy="3128316"/>
          </a:xfrm>
          <a:prstGeom prst="rect">
            <a:avLst/>
          </a:prstGeom>
        </p:spPr>
      </p:pic>
    </p:spTree>
    <p:extLst>
      <p:ext uri="{BB962C8B-B14F-4D97-AF65-F5344CB8AC3E}">
        <p14:creationId xmlns:p14="http://schemas.microsoft.com/office/powerpoint/2010/main" val="265204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Receiver-Driers and Accumulators</a:t>
            </a:r>
            <a:endParaRPr lang="en-US" dirty="0"/>
          </a:p>
        </p:txBody>
      </p:sp>
      <p:sp>
        <p:nvSpPr>
          <p:cNvPr id="33795" name="Content Placeholder 2"/>
          <p:cNvSpPr>
            <a:spLocks noGrp="1"/>
          </p:cNvSpPr>
          <p:nvPr>
            <p:ph idx="1"/>
          </p:nvPr>
        </p:nvSpPr>
        <p:spPr/>
        <p:txBody>
          <a:bodyPr/>
          <a:lstStyle/>
          <a:p>
            <a:r>
              <a:rPr lang="en-US" dirty="0" smtClean="0"/>
              <a:t>The purpose of refrigerant storage is to compensate for volume changes due to temperature change or refrigerant loss. </a:t>
            </a:r>
          </a:p>
          <a:p>
            <a:pPr lvl="1"/>
            <a:r>
              <a:rPr lang="en-US" dirty="0" smtClean="0"/>
              <a:t>Desiccant is needed to remove moisture or water, which can cause rusting or corrosion.</a:t>
            </a:r>
            <a:endParaRPr lang="en-US" dirty="0"/>
          </a:p>
        </p:txBody>
      </p:sp>
    </p:spTree>
    <p:extLst>
      <p:ext uri="{BB962C8B-B14F-4D97-AF65-F5344CB8AC3E}">
        <p14:creationId xmlns:p14="http://schemas.microsoft.com/office/powerpoint/2010/main" val="42767266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5–20</a:t>
            </a:r>
            <a:r>
              <a:rPr lang="en-US" dirty="0" smtClean="0"/>
              <a:t> Water in an A/C system can combine with the refrigerant to form acid. These acids can etch and dissolve components, causing rusting of metal parts, and ice blockage at the expansion device.</a:t>
            </a:r>
            <a:endParaRPr lang="en-US" dirty="0"/>
          </a:p>
        </p:txBody>
      </p:sp>
      <p:pic>
        <p:nvPicPr>
          <p:cNvPr id="3" name="Picture 2" descr="6036905023.jpg"/>
          <p:cNvPicPr>
            <a:picLocks noChangeAspect="1"/>
          </p:cNvPicPr>
          <p:nvPr/>
        </p:nvPicPr>
        <p:blipFill>
          <a:blip r:embed="rId2" cstate="print"/>
          <a:stretch>
            <a:fillRect/>
          </a:stretch>
        </p:blipFill>
        <p:spPr>
          <a:xfrm>
            <a:off x="1861719" y="1538021"/>
            <a:ext cx="5420563" cy="4696358"/>
          </a:xfrm>
          <a:prstGeom prst="rect">
            <a:avLst/>
          </a:prstGeom>
        </p:spPr>
      </p:pic>
    </p:spTree>
    <p:extLst>
      <p:ext uri="{BB962C8B-B14F-4D97-AF65-F5344CB8AC3E}">
        <p14:creationId xmlns:p14="http://schemas.microsoft.com/office/powerpoint/2010/main" val="244231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and Hoses</a:t>
            </a:r>
            <a:endParaRPr lang="en-US" dirty="0"/>
          </a:p>
        </p:txBody>
      </p:sp>
      <p:sp>
        <p:nvSpPr>
          <p:cNvPr id="35843" name="Content Placeholder 2"/>
          <p:cNvSpPr>
            <a:spLocks noGrp="1"/>
          </p:cNvSpPr>
          <p:nvPr>
            <p:ph idx="1"/>
          </p:nvPr>
        </p:nvSpPr>
        <p:spPr/>
        <p:txBody>
          <a:bodyPr/>
          <a:lstStyle/>
          <a:p>
            <a:r>
              <a:rPr lang="en-US" dirty="0" smtClean="0"/>
              <a:t>The various system components must be interconnected so that refrigerant can circulate through the system. </a:t>
            </a:r>
          </a:p>
          <a:p>
            <a:r>
              <a:rPr lang="en-US" dirty="0" smtClean="0"/>
              <a:t>The components are connected using hoses and tubing (also called pipes).</a:t>
            </a:r>
            <a:endParaRPr lang="en-US" dirty="0"/>
          </a:p>
        </p:txBody>
      </p:sp>
    </p:spTree>
    <p:extLst>
      <p:ext uri="{BB962C8B-B14F-4D97-AF65-F5344CB8AC3E}">
        <p14:creationId xmlns:p14="http://schemas.microsoft.com/office/powerpoint/2010/main" val="19265020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5–24</a:t>
            </a:r>
            <a:r>
              <a:rPr lang="en-US" dirty="0" smtClean="0"/>
              <a:t> Rigid lines and flexible hoses are used throughout the air-conditioning system. The line to and from the compressor must be flexible because it is attached to the engine, which moves on its mounts during normal vehicle operation.</a:t>
            </a:r>
            <a:endParaRPr lang="en-US" dirty="0"/>
          </a:p>
        </p:txBody>
      </p:sp>
      <p:pic>
        <p:nvPicPr>
          <p:cNvPr id="3" name="Picture 2" descr="6036905027.jpg"/>
          <p:cNvPicPr>
            <a:picLocks noChangeAspect="1"/>
          </p:cNvPicPr>
          <p:nvPr/>
        </p:nvPicPr>
        <p:blipFill>
          <a:blip r:embed="rId2" cstate="print"/>
          <a:stretch>
            <a:fillRect/>
          </a:stretch>
        </p:blipFill>
        <p:spPr>
          <a:xfrm>
            <a:off x="2377440" y="1382712"/>
            <a:ext cx="4389120" cy="5008023"/>
          </a:xfrm>
          <a:prstGeom prst="rect">
            <a:avLst/>
          </a:prstGeom>
        </p:spPr>
      </p:pic>
    </p:spTree>
    <p:extLst>
      <p:ext uri="{BB962C8B-B14F-4D97-AF65-F5344CB8AC3E}">
        <p14:creationId xmlns:p14="http://schemas.microsoft.com/office/powerpoint/2010/main" val="138782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3)</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5.1</a:t>
            </a:r>
            <a:r>
              <a:rPr lang="en-US" dirty="0" smtClean="0"/>
              <a:t> Prepare </a:t>
            </a:r>
            <a:r>
              <a:rPr lang="en-US" dirty="0" smtClean="0"/>
              <a:t>for the ASE Heating and Air Conditioning (A7) certification test content area </a:t>
            </a:r>
            <a:r>
              <a:rPr lang="ja-JP" altLang="en-US" dirty="0" smtClean="0"/>
              <a:t>“</a:t>
            </a:r>
            <a:r>
              <a:rPr lang="en-US" altLang="ja-JP" dirty="0" smtClean="0"/>
              <a:t>B</a:t>
            </a:r>
            <a:r>
              <a:rPr lang="ja-JP" altLang="en-US" dirty="0" smtClean="0"/>
              <a:t>”</a:t>
            </a:r>
            <a:r>
              <a:rPr lang="en-US" altLang="ja-JP" dirty="0" smtClean="0"/>
              <a:t> (Refrigeration Component Diagnosis and Repair).</a:t>
            </a:r>
          </a:p>
          <a:p>
            <a:pPr marL="0" indent="0">
              <a:buNone/>
            </a:pPr>
            <a:r>
              <a:rPr lang="en-US" b="1" dirty="0" smtClean="0">
                <a:solidFill>
                  <a:srgbClr val="005A70"/>
                </a:solidFill>
              </a:rPr>
              <a:t>5.2</a:t>
            </a:r>
            <a:r>
              <a:rPr lang="en-US" dirty="0" smtClean="0"/>
              <a:t> Discuss </a:t>
            </a:r>
            <a:r>
              <a:rPr lang="en-US" dirty="0" smtClean="0"/>
              <a:t>the purpose and function of compressors and condensers.</a:t>
            </a:r>
          </a:p>
          <a:p>
            <a:pPr marL="0" indent="0">
              <a:buNone/>
            </a:pPr>
            <a:r>
              <a:rPr lang="en-US" b="1" dirty="0" smtClean="0">
                <a:solidFill>
                  <a:srgbClr val="005A70"/>
                </a:solidFill>
              </a:rPr>
              <a:t>5.3</a:t>
            </a:r>
            <a:r>
              <a:rPr lang="en-US" dirty="0" smtClean="0"/>
              <a:t> Describe </a:t>
            </a:r>
            <a:r>
              <a:rPr lang="en-US" dirty="0" smtClean="0"/>
              <a:t>the operation of thermal expansion valves.</a:t>
            </a:r>
            <a:endParaRPr lang="en-US" dirty="0"/>
          </a:p>
        </p:txBody>
      </p:sp>
    </p:spTree>
    <p:extLst>
      <p:ext uri="{BB962C8B-B14F-4D97-AF65-F5344CB8AC3E}">
        <p14:creationId xmlns:p14="http://schemas.microsoft.com/office/powerpoint/2010/main" val="12064723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Switches and Evaporator Temperature Controls (1 of 9)</a:t>
            </a:r>
            <a:endParaRPr lang="en-US" dirty="0"/>
          </a:p>
        </p:txBody>
      </p:sp>
      <p:sp>
        <p:nvSpPr>
          <p:cNvPr id="36867" name="Content Placeholder 2"/>
          <p:cNvSpPr>
            <a:spLocks noGrp="1"/>
          </p:cNvSpPr>
          <p:nvPr>
            <p:ph idx="1"/>
          </p:nvPr>
        </p:nvSpPr>
        <p:spPr/>
        <p:txBody>
          <a:bodyPr/>
          <a:lstStyle/>
          <a:p>
            <a:r>
              <a:rPr lang="en-US" dirty="0" smtClean="0"/>
              <a:t>Control switches can be located anywhere in the system, such as at the:</a:t>
            </a:r>
          </a:p>
          <a:p>
            <a:pPr lvl="1"/>
            <a:r>
              <a:rPr lang="en-US" dirty="0" smtClean="0"/>
              <a:t>compressor discharge</a:t>
            </a:r>
          </a:p>
          <a:p>
            <a:pPr lvl="1"/>
            <a:r>
              <a:rPr lang="en-US" dirty="0" smtClean="0"/>
              <a:t>suction cavities</a:t>
            </a:r>
          </a:p>
          <a:p>
            <a:pPr lvl="1"/>
            <a:r>
              <a:rPr lang="en-US" dirty="0" smtClean="0"/>
              <a:t>receiver–drier</a:t>
            </a:r>
          </a:p>
          <a:p>
            <a:pPr lvl="1"/>
            <a:r>
              <a:rPr lang="en-US" dirty="0" smtClean="0"/>
              <a:t>accumulator</a:t>
            </a:r>
            <a:endParaRPr lang="en-US" dirty="0"/>
          </a:p>
        </p:txBody>
      </p:sp>
    </p:spTree>
    <p:extLst>
      <p:ext uri="{BB962C8B-B14F-4D97-AF65-F5344CB8AC3E}">
        <p14:creationId xmlns:p14="http://schemas.microsoft.com/office/powerpoint/2010/main" val="27145646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(2 </a:t>
            </a:r>
            <a:r>
              <a:rPr lang="en-US" dirty="0"/>
              <a:t>of 9)</a:t>
            </a:r>
          </a:p>
        </p:txBody>
      </p:sp>
      <p:sp>
        <p:nvSpPr>
          <p:cNvPr id="37891" name="Content Placeholder 2"/>
          <p:cNvSpPr>
            <a:spLocks noGrp="1"/>
          </p:cNvSpPr>
          <p:nvPr>
            <p:ph idx="1"/>
          </p:nvPr>
        </p:nvSpPr>
        <p:spPr/>
        <p:txBody>
          <a:bodyPr/>
          <a:lstStyle/>
          <a:p>
            <a:r>
              <a:rPr lang="en-US" dirty="0" smtClean="0"/>
              <a:t>A sensor is usually an input to an electronic control module (ECM) or body control module (BCM).</a:t>
            </a:r>
          </a:p>
          <a:p>
            <a:r>
              <a:rPr lang="en-US" dirty="0" smtClean="0"/>
              <a:t>Any one A/C system will have some but not all of these, depending on the type of system and manufacturer:</a:t>
            </a:r>
          </a:p>
          <a:p>
            <a:pPr lvl="1"/>
            <a:r>
              <a:rPr lang="en-US" dirty="0" smtClean="0"/>
              <a:t>A/C clutch relay</a:t>
            </a:r>
          </a:p>
          <a:p>
            <a:pPr lvl="1"/>
            <a:r>
              <a:rPr lang="en-US" dirty="0" smtClean="0"/>
              <a:t>Ambient sensor or switch</a:t>
            </a:r>
            <a:endParaRPr lang="en-US" dirty="0"/>
          </a:p>
        </p:txBody>
      </p:sp>
    </p:spTree>
    <p:extLst>
      <p:ext uri="{BB962C8B-B14F-4D97-AF65-F5344CB8AC3E}">
        <p14:creationId xmlns:p14="http://schemas.microsoft.com/office/powerpoint/2010/main" val="14464424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(3 </a:t>
            </a:r>
            <a:r>
              <a:rPr lang="en-US" dirty="0"/>
              <a:t>of 9)</a:t>
            </a:r>
          </a:p>
        </p:txBody>
      </p:sp>
      <p:sp>
        <p:nvSpPr>
          <p:cNvPr id="38915" name="Content Placeholder 2"/>
          <p:cNvSpPr>
            <a:spLocks noGrp="1"/>
          </p:cNvSpPr>
          <p:nvPr>
            <p:ph idx="1"/>
          </p:nvPr>
        </p:nvSpPr>
        <p:spPr/>
        <p:txBody>
          <a:bodyPr/>
          <a:lstStyle/>
          <a:p>
            <a:r>
              <a:rPr lang="en-US" dirty="0" smtClean="0"/>
              <a:t>Any one A/C system will have some but not all of these, depending on the type of system and manufacturer:</a:t>
            </a:r>
          </a:p>
          <a:p>
            <a:pPr lvl="1"/>
            <a:r>
              <a:rPr lang="en-US" dirty="0" smtClean="0"/>
              <a:t>Compressor high-pressure sensor or switch</a:t>
            </a:r>
          </a:p>
          <a:p>
            <a:pPr lvl="1"/>
            <a:r>
              <a:rPr lang="en-US" dirty="0" smtClean="0"/>
              <a:t>Compressor low-pressure sensor or switch</a:t>
            </a:r>
          </a:p>
          <a:p>
            <a:pPr lvl="1"/>
            <a:r>
              <a:rPr lang="en-US" dirty="0" smtClean="0"/>
              <a:t>Compressor RPM sensor</a:t>
            </a:r>
            <a:endParaRPr lang="en-US" dirty="0"/>
          </a:p>
        </p:txBody>
      </p:sp>
    </p:spTree>
    <p:extLst>
      <p:ext uri="{BB962C8B-B14F-4D97-AF65-F5344CB8AC3E}">
        <p14:creationId xmlns:p14="http://schemas.microsoft.com/office/powerpoint/2010/main" val="1182157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(4 </a:t>
            </a:r>
            <a:r>
              <a:rPr lang="en-US" dirty="0"/>
              <a:t>of 9)</a:t>
            </a:r>
          </a:p>
        </p:txBody>
      </p:sp>
      <p:sp>
        <p:nvSpPr>
          <p:cNvPr id="39939" name="Content Placeholder 2"/>
          <p:cNvSpPr>
            <a:spLocks noGrp="1"/>
          </p:cNvSpPr>
          <p:nvPr>
            <p:ph idx="1"/>
          </p:nvPr>
        </p:nvSpPr>
        <p:spPr/>
        <p:txBody>
          <a:bodyPr/>
          <a:lstStyle/>
          <a:p>
            <a:r>
              <a:rPr lang="en-US" dirty="0" smtClean="0"/>
              <a:t>Any one A/C system will have some but not all of these, depending on the type of system and manufacturer:</a:t>
            </a:r>
          </a:p>
          <a:p>
            <a:pPr lvl="1"/>
            <a:r>
              <a:rPr lang="en-US" dirty="0" smtClean="0"/>
              <a:t>Compressor superheat sensor or switch</a:t>
            </a:r>
          </a:p>
          <a:p>
            <a:pPr lvl="1"/>
            <a:r>
              <a:rPr lang="en-US" dirty="0" smtClean="0"/>
              <a:t>Compressor high-temperature switch</a:t>
            </a:r>
          </a:p>
          <a:p>
            <a:pPr lvl="1"/>
            <a:r>
              <a:rPr lang="en-US" dirty="0" smtClean="0"/>
              <a:t>Power Steering Compressor cutoff switch</a:t>
            </a:r>
          </a:p>
          <a:p>
            <a:pPr lvl="1"/>
            <a:r>
              <a:rPr lang="en-US" dirty="0" smtClean="0"/>
              <a:t>Engine coolant temperature (ECT)</a:t>
            </a:r>
          </a:p>
          <a:p>
            <a:pPr lvl="1"/>
            <a:r>
              <a:rPr lang="en-US" dirty="0" smtClean="0"/>
              <a:t>Evaporator pressure sensor</a:t>
            </a:r>
            <a:endParaRPr lang="en-US" dirty="0"/>
          </a:p>
        </p:txBody>
      </p:sp>
    </p:spTree>
    <p:extLst>
      <p:ext uri="{BB962C8B-B14F-4D97-AF65-F5344CB8AC3E}">
        <p14:creationId xmlns:p14="http://schemas.microsoft.com/office/powerpoint/2010/main" val="3316696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(5 </a:t>
            </a:r>
            <a:r>
              <a:rPr lang="en-US" dirty="0"/>
              <a:t>of 9)</a:t>
            </a:r>
          </a:p>
        </p:txBody>
      </p:sp>
      <p:sp>
        <p:nvSpPr>
          <p:cNvPr id="40963" name="Content Placeholder 2"/>
          <p:cNvSpPr>
            <a:spLocks noGrp="1"/>
          </p:cNvSpPr>
          <p:nvPr>
            <p:ph idx="1"/>
          </p:nvPr>
        </p:nvSpPr>
        <p:spPr/>
        <p:txBody>
          <a:bodyPr/>
          <a:lstStyle/>
          <a:p>
            <a:r>
              <a:rPr lang="en-US" dirty="0" smtClean="0"/>
              <a:t>Any one A/C system will have some but not all of these, depending on the type of system and manufacturer:</a:t>
            </a:r>
          </a:p>
          <a:p>
            <a:pPr lvl="1"/>
            <a:r>
              <a:rPr lang="en-US" dirty="0" smtClean="0"/>
              <a:t>Evaporator temperature sensor</a:t>
            </a:r>
          </a:p>
          <a:p>
            <a:pPr lvl="1"/>
            <a:r>
              <a:rPr lang="en-US" dirty="0" smtClean="0"/>
              <a:t>High-pressure cutout switch</a:t>
            </a:r>
          </a:p>
          <a:p>
            <a:pPr lvl="1"/>
            <a:r>
              <a:rPr lang="en-US" dirty="0" smtClean="0"/>
              <a:t>High-temperature cutoff sensor or switch</a:t>
            </a:r>
            <a:endParaRPr lang="en-US" dirty="0"/>
          </a:p>
        </p:txBody>
      </p:sp>
    </p:spTree>
    <p:extLst>
      <p:ext uri="{BB962C8B-B14F-4D97-AF65-F5344CB8AC3E}">
        <p14:creationId xmlns:p14="http://schemas.microsoft.com/office/powerpoint/2010/main" val="7488678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(6 </a:t>
            </a:r>
            <a:r>
              <a:rPr lang="en-US" dirty="0"/>
              <a:t>of 9)</a:t>
            </a:r>
          </a:p>
        </p:txBody>
      </p:sp>
      <p:sp>
        <p:nvSpPr>
          <p:cNvPr id="41987" name="Content Placeholder 2"/>
          <p:cNvSpPr>
            <a:spLocks noGrp="1"/>
          </p:cNvSpPr>
          <p:nvPr>
            <p:ph idx="1"/>
          </p:nvPr>
        </p:nvSpPr>
        <p:spPr/>
        <p:txBody>
          <a:bodyPr/>
          <a:lstStyle/>
          <a:p>
            <a:r>
              <a:rPr lang="en-US" dirty="0" smtClean="0"/>
              <a:t>Any one A/C system will have some but not all of these, depending on the type of system and manufacturer:</a:t>
            </a:r>
          </a:p>
          <a:p>
            <a:pPr lvl="1"/>
            <a:r>
              <a:rPr lang="en-US" dirty="0" smtClean="0"/>
              <a:t>Low-pressure cutout sensor or switch</a:t>
            </a:r>
          </a:p>
          <a:p>
            <a:pPr lvl="1"/>
            <a:r>
              <a:rPr lang="en-US" dirty="0" smtClean="0"/>
              <a:t>Master switch</a:t>
            </a:r>
          </a:p>
          <a:p>
            <a:pPr lvl="1"/>
            <a:r>
              <a:rPr lang="en-US" dirty="0" smtClean="0"/>
              <a:t>Pressure cycling switch</a:t>
            </a:r>
          </a:p>
          <a:p>
            <a:pPr lvl="1"/>
            <a:r>
              <a:rPr lang="en-US" dirty="0" smtClean="0"/>
              <a:t>Thermostatic cycling switch</a:t>
            </a:r>
          </a:p>
          <a:p>
            <a:pPr lvl="1"/>
            <a:r>
              <a:rPr lang="en-US" dirty="0" smtClean="0"/>
              <a:t>Trinary pressure switch</a:t>
            </a:r>
            <a:endParaRPr lang="en-US" dirty="0"/>
          </a:p>
        </p:txBody>
      </p:sp>
    </p:spTree>
    <p:extLst>
      <p:ext uri="{BB962C8B-B14F-4D97-AF65-F5344CB8AC3E}">
        <p14:creationId xmlns:p14="http://schemas.microsoft.com/office/powerpoint/2010/main" val="12205056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(7 </a:t>
            </a:r>
            <a:r>
              <a:rPr lang="en-US" dirty="0"/>
              <a:t>of 9)</a:t>
            </a:r>
          </a:p>
        </p:txBody>
      </p:sp>
      <p:sp>
        <p:nvSpPr>
          <p:cNvPr id="43011" name="Content Placeholder 2"/>
          <p:cNvSpPr>
            <a:spLocks noGrp="1"/>
          </p:cNvSpPr>
          <p:nvPr>
            <p:ph idx="1"/>
          </p:nvPr>
        </p:nvSpPr>
        <p:spPr/>
        <p:txBody>
          <a:bodyPr/>
          <a:lstStyle/>
          <a:p>
            <a:r>
              <a:rPr lang="en-US" dirty="0" smtClean="0"/>
              <a:t>Any one A/C system will have some but not all of these, depending on the type of system and manufacturer:</a:t>
            </a:r>
          </a:p>
          <a:p>
            <a:pPr lvl="1"/>
            <a:r>
              <a:rPr lang="en-US" dirty="0" smtClean="0"/>
              <a:t>Blower relay</a:t>
            </a:r>
          </a:p>
          <a:p>
            <a:pPr lvl="1"/>
            <a:r>
              <a:rPr lang="en-US" dirty="0" smtClean="0"/>
              <a:t>Clutch cutoff relay</a:t>
            </a:r>
          </a:p>
          <a:p>
            <a:pPr lvl="1"/>
            <a:r>
              <a:rPr lang="en-US" dirty="0" smtClean="0"/>
              <a:t>Condenser fan relay</a:t>
            </a:r>
          </a:p>
          <a:p>
            <a:pPr lvl="1"/>
            <a:r>
              <a:rPr lang="en-US" dirty="0" smtClean="0"/>
              <a:t>Radiator fan relay</a:t>
            </a:r>
            <a:endParaRPr lang="en-US" dirty="0"/>
          </a:p>
        </p:txBody>
      </p:sp>
    </p:spTree>
    <p:extLst>
      <p:ext uri="{BB962C8B-B14F-4D97-AF65-F5344CB8AC3E}">
        <p14:creationId xmlns:p14="http://schemas.microsoft.com/office/powerpoint/2010/main" val="9756486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(8 </a:t>
            </a:r>
            <a:r>
              <a:rPr lang="en-US" dirty="0"/>
              <a:t>of 9)</a:t>
            </a:r>
          </a:p>
        </p:txBody>
      </p:sp>
      <p:sp>
        <p:nvSpPr>
          <p:cNvPr id="44035" name="Content Placeholder 2"/>
          <p:cNvSpPr>
            <a:spLocks noGrp="1"/>
          </p:cNvSpPr>
          <p:nvPr>
            <p:ph idx="1"/>
          </p:nvPr>
        </p:nvSpPr>
        <p:spPr/>
        <p:txBody>
          <a:bodyPr/>
          <a:lstStyle/>
          <a:p>
            <a:r>
              <a:rPr lang="en-US" dirty="0" smtClean="0"/>
              <a:t>Evaporator temperature in a cycling clutch system is sometimes controlled by either a thermostatic (thermal) switch or pressure switch.</a:t>
            </a:r>
            <a:endParaRPr lang="en-US" dirty="0"/>
          </a:p>
        </p:txBody>
      </p:sp>
    </p:spTree>
    <p:extLst>
      <p:ext uri="{BB962C8B-B14F-4D97-AF65-F5344CB8AC3E}">
        <p14:creationId xmlns:p14="http://schemas.microsoft.com/office/powerpoint/2010/main" val="23190763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Switches and Evaporator Temperature Controls </a:t>
            </a:r>
            <a:r>
              <a:rPr lang="en-US" dirty="0" smtClean="0"/>
              <a:t>(9 </a:t>
            </a:r>
            <a:r>
              <a:rPr lang="en-US" dirty="0"/>
              <a:t>of 9)</a:t>
            </a:r>
          </a:p>
        </p:txBody>
      </p:sp>
      <p:sp>
        <p:nvSpPr>
          <p:cNvPr id="45059" name="Content Placeholder 2"/>
          <p:cNvSpPr>
            <a:spLocks noGrp="1"/>
          </p:cNvSpPr>
          <p:nvPr>
            <p:ph idx="1"/>
          </p:nvPr>
        </p:nvSpPr>
        <p:spPr/>
        <p:txBody>
          <a:bodyPr/>
          <a:lstStyle/>
          <a:p>
            <a:r>
              <a:rPr lang="en-US" dirty="0" smtClean="0"/>
              <a:t>A thermistor is commonly used to sense temperatures.</a:t>
            </a:r>
          </a:p>
          <a:p>
            <a:r>
              <a:rPr lang="en-US" dirty="0" smtClean="0"/>
              <a:t>A transducer senses pressure and changes a variable pressure signal into a variable electrical signal.</a:t>
            </a:r>
            <a:endParaRPr lang="en-US" dirty="0"/>
          </a:p>
        </p:txBody>
      </p:sp>
    </p:spTree>
    <p:extLst>
      <p:ext uri="{BB962C8B-B14F-4D97-AF65-F5344CB8AC3E}">
        <p14:creationId xmlns:p14="http://schemas.microsoft.com/office/powerpoint/2010/main" val="42080957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5–32</a:t>
            </a:r>
            <a:r>
              <a:rPr lang="en-US" dirty="0" smtClean="0"/>
              <a:t> Many early A/C systems used a simple electrical circuit.</a:t>
            </a:r>
            <a:endParaRPr lang="en-US" dirty="0"/>
          </a:p>
        </p:txBody>
      </p:sp>
      <p:pic>
        <p:nvPicPr>
          <p:cNvPr id="3" name="Picture 2" descr="6036905035.jpg"/>
          <p:cNvPicPr>
            <a:picLocks noChangeAspect="1"/>
          </p:cNvPicPr>
          <p:nvPr/>
        </p:nvPicPr>
        <p:blipFill>
          <a:blip r:embed="rId2" cstate="print"/>
          <a:stretch>
            <a:fillRect/>
          </a:stretch>
        </p:blipFill>
        <p:spPr>
          <a:xfrm>
            <a:off x="2201875" y="1856232"/>
            <a:ext cx="4740250" cy="4059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3)</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5.4 </a:t>
            </a:r>
            <a:r>
              <a:rPr lang="en-US" dirty="0" smtClean="0"/>
              <a:t>Explain </a:t>
            </a:r>
            <a:r>
              <a:rPr lang="en-US" dirty="0" smtClean="0"/>
              <a:t>the construction and operation of orifice tubes.</a:t>
            </a:r>
          </a:p>
          <a:p>
            <a:pPr marL="0" indent="0">
              <a:buNone/>
            </a:pPr>
            <a:r>
              <a:rPr lang="en-US" b="1" dirty="0" smtClean="0">
                <a:solidFill>
                  <a:srgbClr val="005A70"/>
                </a:solidFill>
              </a:rPr>
              <a:t>5.5</a:t>
            </a:r>
            <a:r>
              <a:rPr lang="en-US" dirty="0" smtClean="0"/>
              <a:t> Explain </a:t>
            </a:r>
            <a:r>
              <a:rPr lang="en-US" dirty="0" smtClean="0"/>
              <a:t>the purpose and function of evaporators and accumulators.</a:t>
            </a:r>
          </a:p>
          <a:p>
            <a:pPr marL="0" indent="0">
              <a:buNone/>
            </a:pPr>
            <a:r>
              <a:rPr lang="en-US" b="1" dirty="0" smtClean="0">
                <a:solidFill>
                  <a:srgbClr val="005A70"/>
                </a:solidFill>
              </a:rPr>
              <a:t>5.6</a:t>
            </a:r>
            <a:r>
              <a:rPr lang="en-US" dirty="0" smtClean="0"/>
              <a:t> Discuss </a:t>
            </a:r>
            <a:r>
              <a:rPr lang="en-US" dirty="0" smtClean="0"/>
              <a:t>the use of lines and hoses in refrigeration.</a:t>
            </a:r>
            <a:endParaRPr lang="en-US" dirty="0"/>
          </a:p>
        </p:txBody>
      </p:sp>
    </p:spTree>
    <p:extLst>
      <p:ext uri="{BB962C8B-B14F-4D97-AF65-F5344CB8AC3E}">
        <p14:creationId xmlns:p14="http://schemas.microsoft.com/office/powerpoint/2010/main" val="15295576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5–33</a:t>
            </a:r>
            <a:r>
              <a:rPr lang="en-US" dirty="0" smtClean="0"/>
              <a:t> A pressure switch is either on or off. The contacts are closed by gas pressure on the diaphragm; they are opened by the spring.</a:t>
            </a:r>
            <a:endParaRPr lang="en-US" dirty="0"/>
          </a:p>
        </p:txBody>
      </p:sp>
      <p:pic>
        <p:nvPicPr>
          <p:cNvPr id="3" name="Picture 2" descr="6036905036.jpg"/>
          <p:cNvPicPr>
            <a:picLocks noChangeAspect="1"/>
          </p:cNvPicPr>
          <p:nvPr/>
        </p:nvPicPr>
        <p:blipFill>
          <a:blip r:embed="rId2" cstate="print"/>
          <a:stretch>
            <a:fillRect/>
          </a:stretch>
        </p:blipFill>
        <p:spPr>
          <a:xfrm>
            <a:off x="2937053" y="2553005"/>
            <a:ext cx="3269894" cy="2666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 A/C Systems</a:t>
            </a:r>
            <a:endParaRPr lang="en-US" dirty="0"/>
          </a:p>
        </p:txBody>
      </p:sp>
      <p:sp>
        <p:nvSpPr>
          <p:cNvPr id="3" name="Content Placeholder 2"/>
          <p:cNvSpPr>
            <a:spLocks noGrp="1"/>
          </p:cNvSpPr>
          <p:nvPr>
            <p:ph idx="1"/>
          </p:nvPr>
        </p:nvSpPr>
        <p:spPr/>
        <p:txBody>
          <a:bodyPr/>
          <a:lstStyle/>
          <a:p>
            <a:r>
              <a:rPr lang="en-US" dirty="0" smtClean="0"/>
              <a:t>Parts and Operation</a:t>
            </a:r>
          </a:p>
          <a:p>
            <a:pPr lvl="1"/>
            <a:r>
              <a:rPr lang="en-US" dirty="0"/>
              <a:t>Some larger vehicles (</a:t>
            </a:r>
            <a:r>
              <a:rPr lang="en-US" dirty="0" smtClean="0"/>
              <a:t>vans and </a:t>
            </a:r>
            <a:r>
              <a:rPr lang="en-US" dirty="0"/>
              <a:t>small buses) have dual heat and A/C assemblies, with </a:t>
            </a:r>
            <a:r>
              <a:rPr lang="en-US" dirty="0" smtClean="0"/>
              <a:t>the rear </a:t>
            </a:r>
            <a:r>
              <a:rPr lang="en-US" dirty="0"/>
              <a:t>unit mounted in a rear side panel or in the </a:t>
            </a:r>
            <a:r>
              <a:rPr lang="en-US" dirty="0" smtClean="0"/>
              <a:t>roof</a:t>
            </a:r>
          </a:p>
          <a:p>
            <a:pPr lvl="1"/>
            <a:r>
              <a:rPr lang="en-US" dirty="0"/>
              <a:t>Tee fittings are placed in the liquid and suction lines so </a:t>
            </a:r>
            <a:r>
              <a:rPr lang="en-US" dirty="0" smtClean="0"/>
              <a:t>that refrigerant </a:t>
            </a:r>
            <a:r>
              <a:rPr lang="en-US" dirty="0"/>
              <a:t>can flow through both units, with the flow </a:t>
            </a:r>
            <a:r>
              <a:rPr lang="en-US" dirty="0" smtClean="0"/>
              <a:t>through the </a:t>
            </a:r>
            <a:r>
              <a:rPr lang="en-US" dirty="0"/>
              <a:t>rear unit dependent on the cooling load</a:t>
            </a:r>
          </a:p>
        </p:txBody>
      </p:sp>
    </p:spTree>
    <p:extLst>
      <p:ext uri="{BB962C8B-B14F-4D97-AF65-F5344CB8AC3E}">
        <p14:creationId xmlns:p14="http://schemas.microsoft.com/office/powerpoint/2010/main" val="208914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5–35</a:t>
            </a:r>
            <a:r>
              <a:rPr lang="en-US" dirty="0" smtClean="0"/>
              <a:t> The rear HVAC module assembly used on a Honda Odyssey minivan.</a:t>
            </a:r>
            <a:endParaRPr lang="en-US" dirty="0"/>
          </a:p>
        </p:txBody>
      </p:sp>
      <p:pic>
        <p:nvPicPr>
          <p:cNvPr id="3" name="Picture 2" descr="603690503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97460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Replacement Procedures (1 of 3)</a:t>
            </a:r>
            <a:endParaRPr lang="en-US" dirty="0"/>
          </a:p>
        </p:txBody>
      </p:sp>
      <p:sp>
        <p:nvSpPr>
          <p:cNvPr id="48131" name="Content Placeholder 2"/>
          <p:cNvSpPr>
            <a:spLocks noGrp="1"/>
          </p:cNvSpPr>
          <p:nvPr>
            <p:ph idx="1"/>
          </p:nvPr>
        </p:nvSpPr>
        <p:spPr/>
        <p:txBody>
          <a:bodyPr/>
          <a:lstStyle/>
          <a:p>
            <a:r>
              <a:rPr lang="en-US" dirty="0" smtClean="0"/>
              <a:t>If the fitting is tight and still leaks, it must be taken apart and inspected for damage and a new O-ring must be installed.</a:t>
            </a:r>
          </a:p>
          <a:p>
            <a:r>
              <a:rPr lang="en-US" dirty="0" smtClean="0"/>
              <a:t>A faulty hose or metal line is often repaired by replacing it with a new or repaired line.</a:t>
            </a:r>
            <a:endParaRPr lang="en-US" dirty="0"/>
          </a:p>
        </p:txBody>
      </p:sp>
    </p:spTree>
    <p:extLst>
      <p:ext uri="{BB962C8B-B14F-4D97-AF65-F5344CB8AC3E}">
        <p14:creationId xmlns:p14="http://schemas.microsoft.com/office/powerpoint/2010/main" val="27026871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Replacement Procedures (2 of 3)</a:t>
            </a:r>
            <a:endParaRPr lang="en-US" dirty="0"/>
          </a:p>
        </p:txBody>
      </p:sp>
      <p:sp>
        <p:nvSpPr>
          <p:cNvPr id="49155" name="Content Placeholder 2"/>
          <p:cNvSpPr>
            <a:spLocks noGrp="1"/>
          </p:cNvSpPr>
          <p:nvPr>
            <p:ph idx="1"/>
          </p:nvPr>
        </p:nvSpPr>
        <p:spPr/>
        <p:txBody>
          <a:bodyPr/>
          <a:lstStyle/>
          <a:p>
            <a:r>
              <a:rPr lang="en-US" dirty="0" smtClean="0"/>
              <a:t>Inside-out failure is caused by acids inside of the system, and the accumulator or receiver–drier must be replaced and the refrigerant recycled to remove these acids.</a:t>
            </a:r>
            <a:endParaRPr lang="en-US" dirty="0"/>
          </a:p>
        </p:txBody>
      </p:sp>
    </p:spTree>
    <p:extLst>
      <p:ext uri="{BB962C8B-B14F-4D97-AF65-F5344CB8AC3E}">
        <p14:creationId xmlns:p14="http://schemas.microsoft.com/office/powerpoint/2010/main" val="7907221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Replacement Procedures (3 of 3)</a:t>
            </a:r>
            <a:endParaRPr lang="en-US" dirty="0"/>
          </a:p>
        </p:txBody>
      </p:sp>
      <p:sp>
        <p:nvSpPr>
          <p:cNvPr id="50179" name="Content Placeholder 2"/>
          <p:cNvSpPr>
            <a:spLocks noGrp="1"/>
          </p:cNvSpPr>
          <p:nvPr>
            <p:ph idx="1"/>
          </p:nvPr>
        </p:nvSpPr>
        <p:spPr/>
        <p:txBody>
          <a:bodyPr/>
          <a:lstStyle/>
          <a:p>
            <a:r>
              <a:rPr lang="en-US" dirty="0" smtClean="0"/>
              <a:t>Special puller that attaches to the orifice tube or needle-nose pliers is normally used to remove it.</a:t>
            </a:r>
          </a:p>
          <a:p>
            <a:r>
              <a:rPr lang="en-US" dirty="0" smtClean="0"/>
              <a:t>When replacing a TXV (other than a H-block-type TXV), the thermal bulb must be securely attached to the evaporator outlet tube. </a:t>
            </a:r>
          </a:p>
          <a:p>
            <a:pPr lvl="1"/>
            <a:r>
              <a:rPr lang="en-US" dirty="0" smtClean="0"/>
              <a:t>This area must be clean to ensure good heat transfer.</a:t>
            </a:r>
            <a:endParaRPr lang="en-US" dirty="0"/>
          </a:p>
        </p:txBody>
      </p:sp>
    </p:spTree>
    <p:extLst>
      <p:ext uri="{BB962C8B-B14F-4D97-AF65-F5344CB8AC3E}">
        <p14:creationId xmlns:p14="http://schemas.microsoft.com/office/powerpoint/2010/main" val="39944818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5–36</a:t>
            </a:r>
            <a:r>
              <a:rPr lang="en-US" dirty="0" smtClean="0"/>
              <a:t> The line to the condenser from the compressor includes a flange mount with an O-ring. This line is being replaced with a new original equipment line as a result of an accident, which caused the line to be kinked.</a:t>
            </a:r>
            <a:endParaRPr lang="en-US" dirty="0"/>
          </a:p>
        </p:txBody>
      </p:sp>
      <p:pic>
        <p:nvPicPr>
          <p:cNvPr id="3" name="Picture 2" descr="6036905039.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2227" name="Content Placeholder 2"/>
          <p:cNvSpPr>
            <a:spLocks noGrp="1"/>
          </p:cNvSpPr>
          <p:nvPr>
            <p:ph idx="1"/>
          </p:nvPr>
        </p:nvSpPr>
        <p:spPr/>
        <p:txBody>
          <a:bodyPr/>
          <a:lstStyle/>
          <a:p>
            <a:r>
              <a:rPr lang="en-US" dirty="0" smtClean="0"/>
              <a:t>Orifice tubes divide the high side from the low side and are used with accumulators located in the low side.</a:t>
            </a:r>
          </a:p>
          <a:p>
            <a:r>
              <a:rPr lang="en-US" dirty="0" smtClean="0"/>
              <a:t>Various line fitting types are used to connect the components.</a:t>
            </a:r>
          </a:p>
          <a:p>
            <a:r>
              <a:rPr lang="en-US" dirty="0" smtClean="0"/>
              <a:t>Various switches, sensors, and controls are used to control compressor, blower, and fan operation.</a:t>
            </a:r>
            <a:endParaRPr lang="en-US" dirty="0"/>
          </a:p>
        </p:txBody>
      </p:sp>
    </p:spTree>
    <p:extLst>
      <p:ext uri="{BB962C8B-B14F-4D97-AF65-F5344CB8AC3E}">
        <p14:creationId xmlns:p14="http://schemas.microsoft.com/office/powerpoint/2010/main" val="1494523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(3 of 3)</a:t>
            </a:r>
            <a:endParaRPr lang="en-US" dirty="0"/>
          </a:p>
        </p:txBody>
      </p:sp>
      <p:sp>
        <p:nvSpPr>
          <p:cNvPr id="25603" name="Content Placeholder 2"/>
          <p:cNvSpPr>
            <a:spLocks noGrp="1"/>
          </p:cNvSpPr>
          <p:nvPr>
            <p:ph idx="1"/>
          </p:nvPr>
        </p:nvSpPr>
        <p:spPr/>
        <p:txBody>
          <a:bodyPr/>
          <a:lstStyle/>
          <a:p>
            <a:pPr marL="0" indent="0">
              <a:buNone/>
            </a:pPr>
            <a:r>
              <a:rPr lang="en-US" b="1" dirty="0" smtClean="0">
                <a:solidFill>
                  <a:srgbClr val="005A70"/>
                </a:solidFill>
              </a:rPr>
              <a:t>5.7 </a:t>
            </a:r>
            <a:r>
              <a:rPr lang="en-US" dirty="0" smtClean="0"/>
              <a:t>Describe </a:t>
            </a:r>
            <a:r>
              <a:rPr lang="en-US" dirty="0" smtClean="0"/>
              <a:t>electrical switches and evaporator temperature controls used in  A/C systems.</a:t>
            </a:r>
          </a:p>
          <a:p>
            <a:pPr marL="0" indent="0">
              <a:buNone/>
            </a:pPr>
            <a:r>
              <a:rPr lang="en-US" b="1" dirty="0" smtClean="0">
                <a:solidFill>
                  <a:srgbClr val="005A70"/>
                </a:solidFill>
              </a:rPr>
              <a:t>5.8</a:t>
            </a:r>
            <a:r>
              <a:rPr lang="en-US" dirty="0" smtClean="0"/>
              <a:t> Explain </a:t>
            </a:r>
            <a:r>
              <a:rPr lang="en-US" dirty="0" smtClean="0"/>
              <a:t>component replacement procedures.</a:t>
            </a:r>
            <a:endParaRPr lang="en-US" dirty="0"/>
          </a:p>
        </p:txBody>
      </p:sp>
    </p:spTree>
    <p:extLst>
      <p:ext uri="{BB962C8B-B14F-4D97-AF65-F5344CB8AC3E}">
        <p14:creationId xmlns:p14="http://schemas.microsoft.com/office/powerpoint/2010/main" val="14933411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What is the background of early air conditioning?</a:t>
            </a:r>
            <a:endParaRPr lang="en-US" dirty="0"/>
          </a:p>
        </p:txBody>
      </p:sp>
    </p:spTree>
    <p:extLst>
      <p:ext uri="{BB962C8B-B14F-4D97-AF65-F5344CB8AC3E}">
        <p14:creationId xmlns:p14="http://schemas.microsoft.com/office/powerpoint/2010/main" val="58495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Compressors and Condensers</a:t>
            </a:r>
            <a:endParaRPr lang="en-US" dirty="0"/>
          </a:p>
        </p:txBody>
      </p:sp>
      <p:sp>
        <p:nvSpPr>
          <p:cNvPr id="26627" name="Content Placeholder 2"/>
          <p:cNvSpPr>
            <a:spLocks noGrp="1"/>
          </p:cNvSpPr>
          <p:nvPr>
            <p:ph idx="1"/>
          </p:nvPr>
        </p:nvSpPr>
        <p:spPr/>
        <p:txBody>
          <a:bodyPr/>
          <a:lstStyle/>
          <a:p>
            <a:r>
              <a:rPr lang="en-US" dirty="0" smtClean="0"/>
              <a:t>The compressor is the pump in the system that circulates the refrigerant.</a:t>
            </a:r>
          </a:p>
          <a:p>
            <a:r>
              <a:rPr lang="en-US" dirty="0" smtClean="0"/>
              <a:t>The condenser is a heat exchanger that is used to get rid of the heat removed from the passenger compartment.</a:t>
            </a:r>
            <a:endParaRPr lang="en-US" dirty="0"/>
          </a:p>
        </p:txBody>
      </p:sp>
    </p:spTree>
    <p:extLst>
      <p:ext uri="{BB962C8B-B14F-4D97-AF65-F5344CB8AC3E}">
        <p14:creationId xmlns:p14="http://schemas.microsoft.com/office/powerpoint/2010/main" val="34389216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a:t>
            </a:r>
            <a:r>
              <a:rPr lang="en-US" dirty="0" smtClean="0"/>
              <a:t> A condenser is a heat exchanger that transfers heat from the refrigerant to the air flowing through it.</a:t>
            </a:r>
            <a:endParaRPr lang="en-US" dirty="0"/>
          </a:p>
        </p:txBody>
      </p:sp>
      <p:pic>
        <p:nvPicPr>
          <p:cNvPr id="3" name="Picture 2" descr="6036905001.jpg"/>
          <p:cNvPicPr>
            <a:picLocks noChangeAspect="1"/>
          </p:cNvPicPr>
          <p:nvPr/>
        </p:nvPicPr>
        <p:blipFill>
          <a:blip r:embed="rId2" cstate="print"/>
          <a:stretch>
            <a:fillRect/>
          </a:stretch>
        </p:blipFill>
        <p:spPr>
          <a:xfrm>
            <a:off x="2640788" y="1894637"/>
            <a:ext cx="3862425" cy="3983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Expansion Valves (1 of 2)</a:t>
            </a:r>
            <a:endParaRPr lang="en-US" dirty="0"/>
          </a:p>
        </p:txBody>
      </p:sp>
      <p:sp>
        <p:nvSpPr>
          <p:cNvPr id="28675" name="Content Placeholder 2"/>
          <p:cNvSpPr>
            <a:spLocks noGrp="1"/>
          </p:cNvSpPr>
          <p:nvPr>
            <p:ph idx="1"/>
          </p:nvPr>
        </p:nvSpPr>
        <p:spPr/>
        <p:txBody>
          <a:bodyPr/>
          <a:lstStyle/>
          <a:p>
            <a:r>
              <a:rPr lang="en-US" dirty="0" smtClean="0"/>
              <a:t>In most TXV systems, the evaporator outlet is connected to the compressor inlet by the suction line with an internal diameter (ID) of about 5/8 inch or 3/4 inch.</a:t>
            </a:r>
          </a:p>
          <a:p>
            <a:r>
              <a:rPr lang="en-US" dirty="0" smtClean="0"/>
              <a:t>The outlet from the high-pressure side to the low-pressure side is a variable-diameter hole.</a:t>
            </a:r>
            <a:endParaRPr lang="en-US" dirty="0"/>
          </a:p>
        </p:txBody>
      </p:sp>
    </p:spTree>
    <p:extLst>
      <p:ext uri="{BB962C8B-B14F-4D97-AF65-F5344CB8AC3E}">
        <p14:creationId xmlns:p14="http://schemas.microsoft.com/office/powerpoint/2010/main" val="8176132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Expansion Valves (2 of 2)</a:t>
            </a:r>
            <a:endParaRPr lang="en-US" dirty="0"/>
          </a:p>
        </p:txBody>
      </p:sp>
      <p:sp>
        <p:nvSpPr>
          <p:cNvPr id="29699" name="Content Placeholder 2"/>
          <p:cNvSpPr>
            <a:spLocks noGrp="1"/>
          </p:cNvSpPr>
          <p:nvPr>
            <p:ph idx="1"/>
          </p:nvPr>
        </p:nvSpPr>
        <p:spPr/>
        <p:txBody>
          <a:bodyPr/>
          <a:lstStyle/>
          <a:p>
            <a:r>
              <a:rPr lang="en-US" dirty="0" smtClean="0"/>
              <a:t>The expansion valve uses the pintle valve to control how rapidly refrigerant enters the evaporator. </a:t>
            </a:r>
          </a:p>
          <a:p>
            <a:r>
              <a:rPr lang="en-US" dirty="0" smtClean="0"/>
              <a:t>The expansion valve controls the refrigerant flow in response to the temperature of the evaporator outlet. </a:t>
            </a:r>
            <a:endParaRPr lang="en-US" dirty="0"/>
          </a:p>
        </p:txBody>
      </p:sp>
    </p:spTree>
    <p:extLst>
      <p:ext uri="{BB962C8B-B14F-4D97-AF65-F5344CB8AC3E}">
        <p14:creationId xmlns:p14="http://schemas.microsoft.com/office/powerpoint/2010/main" val="37908556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4299</TotalTime>
  <Words>1199</Words>
  <Application>Microsoft Macintosh PowerPoint</Application>
  <PresentationFormat>On-screen Show (4:3)</PresentationFormat>
  <Paragraphs>111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508 Lecture</vt:lpstr>
      <vt:lpstr>Automotive Heating And Air Conditioning</vt:lpstr>
      <vt:lpstr>Learning Objectives (1 of 3)</vt:lpstr>
      <vt:lpstr>Learning Objectives (2 of 3)</vt:lpstr>
      <vt:lpstr>Learning Objectives (3 of 3)</vt:lpstr>
      <vt:lpstr>Background</vt:lpstr>
      <vt:lpstr>Compressors and Condensers</vt:lpstr>
      <vt:lpstr>FIGURE 5–1 A condenser is a heat exchanger that transfers heat from the refrigerant to the air flowing through it.</vt:lpstr>
      <vt:lpstr>Thermal Expansion Valves (1 of 2)</vt:lpstr>
      <vt:lpstr>Thermal Expansion Valves (2 of 2)</vt:lpstr>
      <vt:lpstr>FIGURE 5–9 Pressure from the capillary tube pushes on the spring-loaded diaphragm to open the expansion valve. As the pressure in the capillary tube contracts, the reduced pressure on the diaphragm allows the valve to close.</vt:lpstr>
      <vt:lpstr>Orifice Tube Systems</vt:lpstr>
      <vt:lpstr>FIGURE 5–13 A typical orifice tube. The refrigerant flow is from the left toward the right.</vt:lpstr>
      <vt:lpstr>Evaporators</vt:lpstr>
      <vt:lpstr>FIGURE 5–17 The evaporator is part of the low pressure side of the refrigeration cycle and is used to transfer the heat from inside the vehicle to the refrigerant flowing through the internal tubes.</vt:lpstr>
      <vt:lpstr>FIGURE 5–18 (a) An older design tube-and-fin evaporator. (b) A plate evaporator. Each type has a large contact area for heat to leave the air and enter the refrigerant.</vt:lpstr>
      <vt:lpstr>Receiver-Driers and Accumulators</vt:lpstr>
      <vt:lpstr>FIGURE 5–20 Water in an A/C system can combine with the refrigerant to form acid. These acids can etch and dissolve components, causing rusting of metal parts, and ice blockage at the expansion device.</vt:lpstr>
      <vt:lpstr>Lines and Hoses</vt:lpstr>
      <vt:lpstr>FIGURE 5–24 Rigid lines and flexible hoses are used throughout the air-conditioning system. The line to and from the compressor must be flexible because it is attached to the engine, which moves on its mounts during normal vehicle operation.</vt:lpstr>
      <vt:lpstr>Electrical Switches and Evaporator Temperature Controls (1 of 9)</vt:lpstr>
      <vt:lpstr>Electrical Switches and Evaporator Temperature Controls (2 of 9)</vt:lpstr>
      <vt:lpstr>Electrical Switches and Evaporator Temperature Controls (3 of 9)</vt:lpstr>
      <vt:lpstr>Electrical Switches and Evaporator Temperature Controls (4 of 9)</vt:lpstr>
      <vt:lpstr>Electrical Switches and Evaporator Temperature Controls (5 of 9)</vt:lpstr>
      <vt:lpstr>Electrical Switches and Evaporator Temperature Controls (6 of 9)</vt:lpstr>
      <vt:lpstr>Electrical Switches and Evaporator Temperature Controls (7 of 9)</vt:lpstr>
      <vt:lpstr>Electrical Switches and Evaporator Temperature Controls (8 of 9)</vt:lpstr>
      <vt:lpstr>Electrical Switches and Evaporator Temperature Controls (9 of 9)</vt:lpstr>
      <vt:lpstr>FIGURE 5–32 Many early A/C systems used a simple electrical circuit.</vt:lpstr>
      <vt:lpstr>FIGURE 5–33 A pressure switch is either on or off. The contacts are closed by gas pressure on the diaphragm; they are opened by the spring.</vt:lpstr>
      <vt:lpstr>Rear A/C Systems</vt:lpstr>
      <vt:lpstr>FIGURE 5–35 The rear HVAC module assembly used on a Honda Odyssey minivan.</vt:lpstr>
      <vt:lpstr>Component Replacement Procedures (1 of 3)</vt:lpstr>
      <vt:lpstr>Component Replacement Procedures (2 of 3)</vt:lpstr>
      <vt:lpstr>Component Replacement Procedures (3 of 3)</vt:lpstr>
      <vt:lpstr>FIGURE 5–36 The line to the condenser from the compressor includes a flange mount with an O-ring. This line is being replaced with a new original equipment line as a result of an accident, which caused the line to be kinked.</vt:lpstr>
      <vt:lpstr>Summary</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A/C System Components, Operation, and Service</dc:title>
  <dc:subject>Automotive Heating And Air Conditioning</dc:subject>
  <dc:creator>James D. Halderman</dc:creator>
  <cp:keywords>Automotive</cp:keywords>
  <cp:lastModifiedBy>Melissa O'Connor</cp:lastModifiedBy>
  <cp:revision>215</cp:revision>
  <dcterms:created xsi:type="dcterms:W3CDTF">2014-07-14T20:04:21Z</dcterms:created>
  <dcterms:modified xsi:type="dcterms:W3CDTF">2017-01-17T16:09:29Z</dcterms:modified>
</cp:coreProperties>
</file>