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6" r:id="rId2"/>
    <p:sldId id="392" r:id="rId3"/>
    <p:sldId id="393" r:id="rId4"/>
    <p:sldId id="394" r:id="rId5"/>
    <p:sldId id="395" r:id="rId6"/>
    <p:sldId id="430" r:id="rId7"/>
    <p:sldId id="431" r:id="rId8"/>
    <p:sldId id="380" r:id="rId9"/>
    <p:sldId id="397" r:id="rId10"/>
    <p:sldId id="398" r:id="rId11"/>
    <p:sldId id="400" r:id="rId12"/>
    <p:sldId id="418" r:id="rId13"/>
    <p:sldId id="429" r:id="rId14"/>
    <p:sldId id="432" r:id="rId15"/>
    <p:sldId id="433" r:id="rId16"/>
    <p:sldId id="419" r:id="rId17"/>
    <p:sldId id="420" r:id="rId18"/>
    <p:sldId id="421" r:id="rId19"/>
    <p:sldId id="422" r:id="rId20"/>
    <p:sldId id="423" r:id="rId21"/>
    <p:sldId id="424" r:id="rId22"/>
    <p:sldId id="425" r:id="rId23"/>
    <p:sldId id="426" r:id="rId24"/>
    <p:sldId id="427" r:id="rId25"/>
    <p:sldId id="428" r:id="rId26"/>
    <p:sldId id="402" r:id="rId27"/>
    <p:sldId id="413" r:id="rId28"/>
    <p:sldId id="389" r:id="rId29"/>
    <p:sldId id="416" r:id="rId30"/>
    <p:sldId id="4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8" autoAdjust="0"/>
    <p:restoredTop sz="83248" autoAdjust="0"/>
  </p:normalViewPr>
  <p:slideViewPr>
    <p:cSldViewPr>
      <p:cViewPr varScale="1">
        <p:scale>
          <a:sx n="96" d="100"/>
          <a:sy n="96" d="100"/>
        </p:scale>
        <p:origin x="-296" y="-104"/>
      </p:cViewPr>
      <p:guideLst>
        <p:guide orient="horz" pos="2160"/>
        <p:guide pos="2880"/>
      </p:guideLst>
    </p:cSldViewPr>
  </p:slideViewPr>
  <p:outlineViewPr>
    <p:cViewPr>
      <p:scale>
        <a:sx n="33" d="100"/>
        <a:sy n="33" d="100"/>
      </p:scale>
      <p:origin x="0" y="37656"/>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4</a:t>
            </a:r>
            <a:endParaRPr lang="en-US" dirty="0"/>
          </a:p>
        </p:txBody>
      </p:sp>
      <p:sp>
        <p:nvSpPr>
          <p:cNvPr id="5" name="Text Placeholder 4"/>
          <p:cNvSpPr>
            <a:spLocks noGrp="1"/>
          </p:cNvSpPr>
          <p:nvPr>
            <p:ph type="body" sz="quarter" idx="15"/>
          </p:nvPr>
        </p:nvSpPr>
        <p:spPr/>
        <p:txBody>
          <a:bodyPr/>
          <a:lstStyle/>
          <a:p>
            <a:r>
              <a:rPr lang="en-US" dirty="0" smtClean="0"/>
              <a:t>Refrigerants and Refrigerant Oils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(2 of 3)</a:t>
            </a:r>
            <a:endParaRPr lang="en-US" dirty="0"/>
          </a:p>
        </p:txBody>
      </p:sp>
      <p:sp>
        <p:nvSpPr>
          <p:cNvPr id="29699" name="Content Placeholder 2"/>
          <p:cNvSpPr>
            <a:spLocks noGrp="1"/>
          </p:cNvSpPr>
          <p:nvPr>
            <p:ph idx="1"/>
          </p:nvPr>
        </p:nvSpPr>
        <p:spPr/>
        <p:txBody>
          <a:bodyPr/>
          <a:lstStyle/>
          <a:p>
            <a:r>
              <a:rPr lang="en-US" dirty="0" smtClean="0"/>
              <a:t>Section 609</a:t>
            </a:r>
          </a:p>
          <a:p>
            <a:pPr lvl="1"/>
            <a:r>
              <a:rPr lang="en-US" dirty="0" smtClean="0"/>
              <a:t>A portion of the Clean Air Act that places certain requirements on the mobile vehicle air conditioning (MVAC) service field.</a:t>
            </a:r>
          </a:p>
          <a:p>
            <a:pPr lvl="1"/>
            <a:r>
              <a:rPr lang="en-US" dirty="0" smtClean="0"/>
              <a:t>Manufacture of HCFC-22 was stopped in 2010 in the United States and other developed countries.</a:t>
            </a:r>
          </a:p>
        </p:txBody>
      </p:sp>
    </p:spTree>
    <p:extLst>
      <p:ext uri="{BB962C8B-B14F-4D97-AF65-F5344CB8AC3E}">
        <p14:creationId xmlns:p14="http://schemas.microsoft.com/office/powerpoint/2010/main" val="13294063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(3 of 3)</a:t>
            </a:r>
            <a:endParaRPr lang="en-US" dirty="0"/>
          </a:p>
        </p:txBody>
      </p:sp>
      <p:sp>
        <p:nvSpPr>
          <p:cNvPr id="31747" name="Content Placeholder 2"/>
          <p:cNvSpPr>
            <a:spLocks noGrp="1"/>
          </p:cNvSpPr>
          <p:nvPr>
            <p:ph idx="1"/>
          </p:nvPr>
        </p:nvSpPr>
        <p:spPr/>
        <p:txBody>
          <a:bodyPr/>
          <a:lstStyle/>
          <a:p>
            <a:r>
              <a:rPr lang="en-US" dirty="0" smtClean="0"/>
              <a:t>Kyoto Protocol</a:t>
            </a:r>
          </a:p>
          <a:p>
            <a:pPr lvl="1"/>
            <a:r>
              <a:rPr lang="en-US" dirty="0" smtClean="0"/>
              <a:t>Total Environmental Warming Impact (TEWI) index was developed, which rates the impact of various refrigerants along with the energy required to perform the cooling operation.</a:t>
            </a:r>
            <a:endParaRPr lang="en-US" dirty="0"/>
          </a:p>
        </p:txBody>
      </p:sp>
    </p:spTree>
    <p:extLst>
      <p:ext uri="{BB962C8B-B14F-4D97-AF65-F5344CB8AC3E}">
        <p14:creationId xmlns:p14="http://schemas.microsoft.com/office/powerpoint/2010/main" val="32364068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HFO-1234yf</a:t>
            </a:r>
            <a:endParaRPr lang="en-US" dirty="0"/>
          </a:p>
        </p:txBody>
      </p:sp>
      <p:sp>
        <p:nvSpPr>
          <p:cNvPr id="3" name="Content Placeholder 2"/>
          <p:cNvSpPr>
            <a:spLocks noGrp="1"/>
          </p:cNvSpPr>
          <p:nvPr>
            <p:ph idx="1"/>
          </p:nvPr>
        </p:nvSpPr>
        <p:spPr/>
        <p:txBody>
          <a:bodyPr/>
          <a:lstStyle/>
          <a:p>
            <a:r>
              <a:rPr lang="en-US" dirty="0" smtClean="0"/>
              <a:t>What is HFO-1234yf?</a:t>
            </a:r>
          </a:p>
          <a:p>
            <a:r>
              <a:rPr lang="en-US" dirty="0" smtClean="0"/>
              <a:t>Ozone depletion and Global Warming potential</a:t>
            </a:r>
          </a:p>
          <a:p>
            <a:r>
              <a:rPr lang="en-US" dirty="0" smtClean="0"/>
              <a:t>Mandated</a:t>
            </a:r>
          </a:p>
          <a:p>
            <a:r>
              <a:rPr lang="en-US" dirty="0" smtClean="0"/>
              <a:t>Flammability</a:t>
            </a:r>
          </a:p>
          <a:p>
            <a:r>
              <a:rPr lang="en-US" dirty="0" smtClean="0"/>
              <a:t>R-1234yf concerns</a:t>
            </a:r>
            <a:endParaRPr lang="en-US" dirty="0"/>
          </a:p>
        </p:txBody>
      </p:sp>
    </p:spTree>
    <p:extLst>
      <p:ext uri="{BB962C8B-B14F-4D97-AF65-F5344CB8AC3E}">
        <p14:creationId xmlns:p14="http://schemas.microsoft.com/office/powerpoint/2010/main" val="373180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4–6</a:t>
            </a:r>
            <a:r>
              <a:rPr lang="en-US" dirty="0" smtClean="0"/>
              <a:t> The chemical symbol for HFO-1234yf.</a:t>
            </a:r>
            <a:endParaRPr lang="en-US" dirty="0"/>
          </a:p>
        </p:txBody>
      </p:sp>
      <p:pic>
        <p:nvPicPr>
          <p:cNvPr id="3" name="Picture 2" descr="6036904006.jpg"/>
          <p:cNvPicPr>
            <a:picLocks noChangeAspect="1"/>
          </p:cNvPicPr>
          <p:nvPr/>
        </p:nvPicPr>
        <p:blipFill>
          <a:blip r:embed="rId2" cstate="print"/>
          <a:stretch>
            <a:fillRect/>
          </a:stretch>
        </p:blipFill>
        <p:spPr>
          <a:xfrm>
            <a:off x="3688690" y="3161995"/>
            <a:ext cx="1766620" cy="1448409"/>
          </a:xfrm>
          <a:prstGeom prst="rect">
            <a:avLst/>
          </a:prstGeom>
        </p:spPr>
      </p:pic>
    </p:spTree>
    <p:extLst>
      <p:ext uri="{BB962C8B-B14F-4D97-AF65-F5344CB8AC3E}">
        <p14:creationId xmlns:p14="http://schemas.microsoft.com/office/powerpoint/2010/main" val="296003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4–8</a:t>
            </a:r>
            <a:r>
              <a:rPr lang="en-US" dirty="0" smtClean="0"/>
              <a:t> R-134a and R-1234yf have similar operating pressures.</a:t>
            </a:r>
            <a:endParaRPr lang="en-US" dirty="0"/>
          </a:p>
        </p:txBody>
      </p:sp>
      <p:pic>
        <p:nvPicPr>
          <p:cNvPr id="3" name="Picture 2" descr="6036904008.jpg"/>
          <p:cNvPicPr>
            <a:picLocks noChangeAspect="1"/>
          </p:cNvPicPr>
          <p:nvPr/>
        </p:nvPicPr>
        <p:blipFill>
          <a:blip r:embed="rId2" cstate="print"/>
          <a:stretch>
            <a:fillRect/>
          </a:stretch>
        </p:blipFill>
        <p:spPr>
          <a:xfrm>
            <a:off x="1642263" y="1713586"/>
            <a:ext cx="5859474" cy="4345228"/>
          </a:xfrm>
          <a:prstGeom prst="rect">
            <a:avLst/>
          </a:prstGeom>
        </p:spPr>
      </p:pic>
    </p:spTree>
    <p:extLst>
      <p:ext uri="{BB962C8B-B14F-4D97-AF65-F5344CB8AC3E}">
        <p14:creationId xmlns:p14="http://schemas.microsoft.com/office/powerpoint/2010/main" val="11169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4–9</a:t>
            </a:r>
            <a:r>
              <a:rPr lang="en-US" dirty="0" smtClean="0"/>
              <a:t> R-1234yf is just mildly flammable as shown at the top right of the chart.</a:t>
            </a:r>
            <a:endParaRPr lang="en-US" dirty="0"/>
          </a:p>
        </p:txBody>
      </p:sp>
      <p:pic>
        <p:nvPicPr>
          <p:cNvPr id="3" name="Picture 2" descr="6036904009.jpg"/>
          <p:cNvPicPr>
            <a:picLocks noChangeAspect="1"/>
          </p:cNvPicPr>
          <p:nvPr/>
        </p:nvPicPr>
        <p:blipFill>
          <a:blip r:embed="rId2" cstate="print"/>
          <a:stretch>
            <a:fillRect/>
          </a:stretch>
        </p:blipFill>
        <p:spPr>
          <a:xfrm>
            <a:off x="1159460" y="1532535"/>
            <a:ext cx="6825081" cy="4707331"/>
          </a:xfrm>
          <a:prstGeom prst="rect">
            <a:avLst/>
          </a:prstGeom>
        </p:spPr>
      </p:pic>
    </p:spTree>
    <p:extLst>
      <p:ext uri="{BB962C8B-B14F-4D97-AF65-F5344CB8AC3E}">
        <p14:creationId xmlns:p14="http://schemas.microsoft.com/office/powerpoint/2010/main" val="185802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4–7</a:t>
            </a:r>
            <a:r>
              <a:rPr lang="en-US" dirty="0" smtClean="0"/>
              <a:t> Due to the cost of R-1234yf, most shops will purchase 10 or 20 pound containers compared to the normal 30 pound container that most shops purchased for R-134a.</a:t>
            </a:r>
            <a:endParaRPr lang="en-US" dirty="0"/>
          </a:p>
        </p:txBody>
      </p:sp>
      <p:pic>
        <p:nvPicPr>
          <p:cNvPr id="3" name="Picture 2" descr="6036904007.jpg"/>
          <p:cNvPicPr>
            <a:picLocks noChangeAspect="1"/>
          </p:cNvPicPr>
          <p:nvPr/>
        </p:nvPicPr>
        <p:blipFill>
          <a:blip r:embed="rId2" cstate="print"/>
          <a:stretch>
            <a:fillRect/>
          </a:stretch>
        </p:blipFill>
        <p:spPr>
          <a:xfrm>
            <a:off x="3291840" y="1481796"/>
            <a:ext cx="2560320" cy="4754880"/>
          </a:xfrm>
          <a:prstGeom prst="rect">
            <a:avLst/>
          </a:prstGeom>
        </p:spPr>
      </p:pic>
    </p:spTree>
    <p:extLst>
      <p:ext uri="{BB962C8B-B14F-4D97-AF65-F5344CB8AC3E}">
        <p14:creationId xmlns:p14="http://schemas.microsoft.com/office/powerpoint/2010/main" val="32291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Carbon Dioxide as a Refrigerant</a:t>
            </a:r>
            <a:endParaRPr lang="en-US" dirty="0"/>
          </a:p>
        </p:txBody>
      </p:sp>
      <p:sp>
        <p:nvSpPr>
          <p:cNvPr id="4" name="Content Placeholder 3"/>
          <p:cNvSpPr>
            <a:spLocks noGrp="1"/>
          </p:cNvSpPr>
          <p:nvPr>
            <p:ph idx="1"/>
          </p:nvPr>
        </p:nvSpPr>
        <p:spPr/>
        <p:txBody>
          <a:bodyPr/>
          <a:lstStyle/>
          <a:p>
            <a:r>
              <a:rPr lang="en-US" dirty="0" smtClean="0"/>
              <a:t>What is Carbon Dioxide?</a:t>
            </a:r>
          </a:p>
          <a:p>
            <a:r>
              <a:rPr lang="en-US" dirty="0" smtClean="0"/>
              <a:t>CO</a:t>
            </a:r>
            <a:r>
              <a:rPr lang="en-US" baseline="-25000" dirty="0" smtClean="0"/>
              <a:t>2 </a:t>
            </a:r>
            <a:r>
              <a:rPr lang="en-US" dirty="0" smtClean="0"/>
              <a:t>as a refrigerant</a:t>
            </a:r>
            <a:endParaRPr lang="en-US" baseline="-25000" dirty="0"/>
          </a:p>
        </p:txBody>
      </p:sp>
    </p:spTree>
    <p:extLst>
      <p:ext uri="{BB962C8B-B14F-4D97-AF65-F5344CB8AC3E}">
        <p14:creationId xmlns:p14="http://schemas.microsoft.com/office/powerpoint/2010/main" val="214662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4–10</a:t>
            </a:r>
            <a:r>
              <a:rPr lang="en-US" dirty="0" smtClean="0"/>
              <a:t> The label on a Toyota Fuel Cell Hybrid Vehicle (FCHV) showing that CO</a:t>
            </a:r>
            <a:r>
              <a:rPr lang="en-US" baseline="-25000" dirty="0" smtClean="0"/>
              <a:t>2</a:t>
            </a:r>
            <a:r>
              <a:rPr lang="en-US" dirty="0" smtClean="0"/>
              <a:t> (R744) is being used as the refrigerant.</a:t>
            </a:r>
            <a:endParaRPr lang="en-US" dirty="0"/>
          </a:p>
        </p:txBody>
      </p:sp>
      <p:pic>
        <p:nvPicPr>
          <p:cNvPr id="3" name="Picture 2" descr="6036904010.jpg"/>
          <p:cNvPicPr>
            <a:picLocks noChangeAspect="1"/>
          </p:cNvPicPr>
          <p:nvPr/>
        </p:nvPicPr>
        <p:blipFill>
          <a:blip r:embed="rId2" cstate="print"/>
          <a:stretch>
            <a:fillRect/>
          </a:stretch>
        </p:blipFill>
        <p:spPr>
          <a:xfrm>
            <a:off x="1691641" y="2476195"/>
            <a:ext cx="5760719" cy="2820009"/>
          </a:xfrm>
          <a:prstGeom prst="rect">
            <a:avLst/>
          </a:prstGeom>
        </p:spPr>
      </p:pic>
    </p:spTree>
    <p:extLst>
      <p:ext uri="{BB962C8B-B14F-4D97-AF65-F5344CB8AC3E}">
        <p14:creationId xmlns:p14="http://schemas.microsoft.com/office/powerpoint/2010/main" val="62393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Refrigerants</a:t>
            </a:r>
            <a:endParaRPr lang="en-US" dirty="0"/>
          </a:p>
        </p:txBody>
      </p:sp>
      <p:sp>
        <p:nvSpPr>
          <p:cNvPr id="4" name="Content Placeholder 3"/>
          <p:cNvSpPr>
            <a:spLocks noGrp="1"/>
          </p:cNvSpPr>
          <p:nvPr>
            <p:ph idx="1"/>
          </p:nvPr>
        </p:nvSpPr>
        <p:spPr/>
        <p:txBody>
          <a:bodyPr/>
          <a:lstStyle/>
          <a:p>
            <a:r>
              <a:rPr lang="en-US" dirty="0" smtClean="0"/>
              <a:t>What is the SNAP program?</a:t>
            </a:r>
          </a:p>
          <a:p>
            <a:r>
              <a:rPr lang="en-US" dirty="0" smtClean="0"/>
              <a:t>Counterfeit and bootleg refrigerants</a:t>
            </a:r>
            <a:endParaRPr lang="en-US" dirty="0"/>
          </a:p>
        </p:txBody>
      </p:sp>
    </p:spTree>
    <p:extLst>
      <p:ext uri="{BB962C8B-B14F-4D97-AF65-F5344CB8AC3E}">
        <p14:creationId xmlns:p14="http://schemas.microsoft.com/office/powerpoint/2010/main" val="84991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4.1</a:t>
            </a:r>
            <a:r>
              <a:rPr lang="en-US" dirty="0" smtClean="0"/>
              <a:t> Prepare </a:t>
            </a:r>
            <a:r>
              <a:rPr lang="en-US" dirty="0" smtClean="0"/>
              <a:t>for the ASE Heating and Air Conditioning (A7) certification test content area </a:t>
            </a:r>
            <a:r>
              <a:rPr lang="ja-JP" altLang="en-US" dirty="0" smtClean="0"/>
              <a:t>“</a:t>
            </a:r>
            <a:r>
              <a:rPr lang="en-US" dirty="0" smtClean="0"/>
              <a:t>B</a:t>
            </a:r>
            <a:r>
              <a:rPr lang="ja-JP" altLang="en-US" dirty="0" smtClean="0"/>
              <a:t>”</a:t>
            </a:r>
            <a:r>
              <a:rPr lang="en-US" dirty="0" smtClean="0"/>
              <a:t> (Refrigeration System Component Diagnosis and Repair).</a:t>
            </a:r>
          </a:p>
          <a:p>
            <a:pPr marL="0" indent="0">
              <a:buNone/>
            </a:pPr>
            <a:r>
              <a:rPr lang="en-US" b="1" dirty="0" smtClean="0">
                <a:solidFill>
                  <a:srgbClr val="005A70"/>
                </a:solidFill>
              </a:rPr>
              <a:t>4.2</a:t>
            </a:r>
            <a:r>
              <a:rPr lang="en-US" dirty="0" smtClean="0"/>
              <a:t> Discuss </a:t>
            </a:r>
            <a:r>
              <a:rPr lang="en-US" dirty="0" smtClean="0"/>
              <a:t>the depletion of the ozone layer and the resulting issues of global warming.</a:t>
            </a:r>
          </a:p>
          <a:p>
            <a:pPr marL="0" indent="0">
              <a:buNone/>
            </a:pPr>
            <a:r>
              <a:rPr lang="en-US" b="1" dirty="0" smtClean="0">
                <a:solidFill>
                  <a:srgbClr val="005A70"/>
                </a:solidFill>
              </a:rPr>
              <a:t>4.3</a:t>
            </a:r>
            <a:r>
              <a:rPr lang="en-US" dirty="0" smtClean="0"/>
              <a:t> Explain </a:t>
            </a:r>
            <a:r>
              <a:rPr lang="en-US" dirty="0" smtClean="0"/>
              <a:t>the impact of legislative laws on automotive A/C systems.</a:t>
            </a:r>
            <a:endParaRPr lang="en-US" dirty="0"/>
          </a:p>
        </p:txBody>
      </p:sp>
    </p:spTree>
    <p:extLst>
      <p:ext uri="{BB962C8B-B14F-4D97-AF65-F5344CB8AC3E}">
        <p14:creationId xmlns:p14="http://schemas.microsoft.com/office/powerpoint/2010/main" val="38948231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Loop Systems</a:t>
            </a:r>
            <a:endParaRPr lang="en-US" dirty="0"/>
          </a:p>
        </p:txBody>
      </p:sp>
      <p:sp>
        <p:nvSpPr>
          <p:cNvPr id="37891" name="Content Placeholder 2"/>
          <p:cNvSpPr>
            <a:spLocks noGrp="1"/>
          </p:cNvSpPr>
          <p:nvPr>
            <p:ph idx="1"/>
          </p:nvPr>
        </p:nvSpPr>
        <p:spPr/>
        <p:txBody>
          <a:bodyPr/>
          <a:lstStyle/>
          <a:p>
            <a:r>
              <a:rPr lang="en-US" dirty="0" smtClean="0"/>
              <a:t>Systems that use potentially hazardous refrigerants will probably use a secondary loop.</a:t>
            </a:r>
          </a:p>
          <a:p>
            <a:pPr lvl="1"/>
            <a:r>
              <a:rPr lang="en-US" dirty="0" smtClean="0"/>
              <a:t>A heat exchanger will provide a very cold fluid to connect with a liquid-to-air heat exchanger that will replace the evaporator.</a:t>
            </a:r>
            <a:endParaRPr lang="en-US" dirty="0"/>
          </a:p>
        </p:txBody>
      </p:sp>
    </p:spTree>
    <p:extLst>
      <p:ext uri="{BB962C8B-B14F-4D97-AF65-F5344CB8AC3E}">
        <p14:creationId xmlns:p14="http://schemas.microsoft.com/office/powerpoint/2010/main" val="23494182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4–11</a:t>
            </a:r>
            <a:r>
              <a:rPr lang="en-US" sz="1800" dirty="0" smtClean="0"/>
              <a:t> A secondary loop A/C system keeps the potentially dangerous or flammable refrigerant out of the passenger compartment by using a chiller/heat exchanger to cool an antifreeze and water mixture. This fluid then transfers heat from the cooling core in the air distribution section to the chiller.</a:t>
            </a:r>
            <a:endParaRPr lang="en-US" sz="1800" dirty="0"/>
          </a:p>
        </p:txBody>
      </p:sp>
      <p:pic>
        <p:nvPicPr>
          <p:cNvPr id="3" name="Picture 2" descr="6036904011.jpg"/>
          <p:cNvPicPr>
            <a:picLocks noChangeAspect="1"/>
          </p:cNvPicPr>
          <p:nvPr/>
        </p:nvPicPr>
        <p:blipFill>
          <a:blip r:embed="rId2" cstate="print"/>
          <a:stretch>
            <a:fillRect/>
          </a:stretch>
        </p:blipFill>
        <p:spPr>
          <a:xfrm>
            <a:off x="1686154" y="1933042"/>
            <a:ext cx="5771692" cy="3906316"/>
          </a:xfrm>
          <a:prstGeom prst="rect">
            <a:avLst/>
          </a:prstGeom>
        </p:spPr>
      </p:pic>
    </p:spTree>
    <p:extLst>
      <p:ext uri="{BB962C8B-B14F-4D97-AF65-F5344CB8AC3E}">
        <p14:creationId xmlns:p14="http://schemas.microsoft.com/office/powerpoint/2010/main" val="309234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Safety Precautions (1 of 3)</a:t>
            </a:r>
            <a:endParaRPr lang="en-US" dirty="0"/>
          </a:p>
        </p:txBody>
      </p:sp>
      <p:sp>
        <p:nvSpPr>
          <p:cNvPr id="40963" name="Content Placeholder 2"/>
          <p:cNvSpPr>
            <a:spLocks noGrp="1"/>
          </p:cNvSpPr>
          <p:nvPr>
            <p:ph idx="1"/>
          </p:nvPr>
        </p:nvSpPr>
        <p:spPr/>
        <p:txBody>
          <a:bodyPr/>
          <a:lstStyle/>
          <a:p>
            <a:r>
              <a:rPr lang="en-US" dirty="0" smtClean="0"/>
              <a:t>Wear safety goggles or a clear face shield and protective clothing (gloves) when working with refrigerants.</a:t>
            </a:r>
          </a:p>
          <a:p>
            <a:r>
              <a:rPr lang="en-US" dirty="0" smtClean="0"/>
              <a:t>Always be in a well-ventilated shop area when working with refrigerants and avoid small, enclosed areas.</a:t>
            </a:r>
            <a:endParaRPr lang="en-US" dirty="0"/>
          </a:p>
        </p:txBody>
      </p:sp>
    </p:spTree>
    <p:extLst>
      <p:ext uri="{BB962C8B-B14F-4D97-AF65-F5344CB8AC3E}">
        <p14:creationId xmlns:p14="http://schemas.microsoft.com/office/powerpoint/2010/main" val="39980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Safety Precautions (2 of 3)</a:t>
            </a:r>
            <a:endParaRPr lang="en-US" dirty="0"/>
          </a:p>
        </p:txBody>
      </p:sp>
      <p:sp>
        <p:nvSpPr>
          <p:cNvPr id="41987" name="Content Placeholder 2"/>
          <p:cNvSpPr>
            <a:spLocks noGrp="1"/>
          </p:cNvSpPr>
          <p:nvPr>
            <p:ph idx="1"/>
          </p:nvPr>
        </p:nvSpPr>
        <p:spPr/>
        <p:txBody>
          <a:bodyPr/>
          <a:lstStyle/>
          <a:p>
            <a:r>
              <a:rPr lang="en-US" dirty="0" smtClean="0"/>
              <a:t>If liquid refrigerant is splashed onto the skin or into the eyes of a human or animal, it immediately boils and absorbs heat from the body part it is in direct contact with.</a:t>
            </a:r>
          </a:p>
          <a:p>
            <a:r>
              <a:rPr lang="en-US" dirty="0" smtClean="0"/>
              <a:t>If a CFC such as R-12 or R-22 comes into contact with a flame or heated metal, a poisonous gas similar to phosgene is formed.</a:t>
            </a:r>
            <a:endParaRPr lang="en-US" dirty="0"/>
          </a:p>
        </p:txBody>
      </p:sp>
    </p:spTree>
    <p:extLst>
      <p:ext uri="{BB962C8B-B14F-4D97-AF65-F5344CB8AC3E}">
        <p14:creationId xmlns:p14="http://schemas.microsoft.com/office/powerpoint/2010/main" val="20074527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Safety Precautions (3 of 3)</a:t>
            </a:r>
            <a:endParaRPr lang="en-US" dirty="0"/>
          </a:p>
        </p:txBody>
      </p:sp>
      <p:sp>
        <p:nvSpPr>
          <p:cNvPr id="43011" name="Content Placeholder 2"/>
          <p:cNvSpPr>
            <a:spLocks noGrp="1"/>
          </p:cNvSpPr>
          <p:nvPr>
            <p:ph idx="1"/>
          </p:nvPr>
        </p:nvSpPr>
        <p:spPr/>
        <p:txBody>
          <a:bodyPr/>
          <a:lstStyle/>
          <a:p>
            <a:r>
              <a:rPr lang="en-US" dirty="0" smtClean="0"/>
              <a:t>Several flammable refrigerants have been marketed, and even though they have been banned and are illegal, they still show up.</a:t>
            </a:r>
          </a:p>
          <a:p>
            <a:r>
              <a:rPr lang="en-US" dirty="0" smtClean="0"/>
              <a:t>When refrigerant containers are filled, room is left for expansion and the container is marked with its critical temperature, the maximum that it should be subjected to.</a:t>
            </a:r>
            <a:endParaRPr lang="en-US" dirty="0"/>
          </a:p>
        </p:txBody>
      </p:sp>
    </p:spTree>
    <p:extLst>
      <p:ext uri="{BB962C8B-B14F-4D97-AF65-F5344CB8AC3E}">
        <p14:creationId xmlns:p14="http://schemas.microsoft.com/office/powerpoint/2010/main" val="31377349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4–12</a:t>
            </a:r>
            <a:r>
              <a:rPr lang="en-US" dirty="0" smtClean="0"/>
              <a:t> When recovering refrigerant, the container should be filled to a maximum of about 80%.</a:t>
            </a:r>
            <a:endParaRPr lang="en-US" dirty="0"/>
          </a:p>
        </p:txBody>
      </p:sp>
      <p:pic>
        <p:nvPicPr>
          <p:cNvPr id="3" name="Picture 2" descr="6036904012.jpg"/>
          <p:cNvPicPr>
            <a:picLocks noChangeAspect="1"/>
          </p:cNvPicPr>
          <p:nvPr/>
        </p:nvPicPr>
        <p:blipFill>
          <a:blip r:embed="rId2" cstate="print"/>
          <a:stretch>
            <a:fillRect/>
          </a:stretch>
        </p:blipFill>
        <p:spPr>
          <a:xfrm>
            <a:off x="2220773" y="1722730"/>
            <a:ext cx="4702454" cy="4326941"/>
          </a:xfrm>
          <a:prstGeom prst="rect">
            <a:avLst/>
          </a:prstGeom>
        </p:spPr>
      </p:pic>
    </p:spTree>
    <p:extLst>
      <p:ext uri="{BB962C8B-B14F-4D97-AF65-F5344CB8AC3E}">
        <p14:creationId xmlns:p14="http://schemas.microsoft.com/office/powerpoint/2010/main" val="375979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Oils (1 of 2)</a:t>
            </a:r>
            <a:endParaRPr lang="en-US" dirty="0"/>
          </a:p>
        </p:txBody>
      </p:sp>
      <p:sp>
        <p:nvSpPr>
          <p:cNvPr id="33795" name="Content Placeholder 2"/>
          <p:cNvSpPr>
            <a:spLocks noGrp="1"/>
          </p:cNvSpPr>
          <p:nvPr>
            <p:ph idx="1"/>
          </p:nvPr>
        </p:nvSpPr>
        <p:spPr/>
        <p:txBody>
          <a:bodyPr/>
          <a:lstStyle/>
          <a:p>
            <a:r>
              <a:rPr lang="en-US" dirty="0" smtClean="0"/>
              <a:t>Refrigerants are commonly available in several sizes of containers including:</a:t>
            </a:r>
          </a:p>
          <a:p>
            <a:pPr lvl="1"/>
            <a:r>
              <a:rPr lang="en-US" dirty="0" smtClean="0"/>
              <a:t>Small cans of 12 oz. to 14 oz. (400 g)</a:t>
            </a:r>
          </a:p>
          <a:p>
            <a:pPr lvl="1"/>
            <a:r>
              <a:rPr lang="en-US" dirty="0" smtClean="0"/>
              <a:t> Larger drums or canisters of 15 lb. or 30 lb. (6.8 kg or 13.6 kg)</a:t>
            </a:r>
          </a:p>
          <a:p>
            <a:r>
              <a:rPr lang="en-US" dirty="0" smtClean="0"/>
              <a:t>Refrigerant containers are color coded:</a:t>
            </a:r>
          </a:p>
          <a:p>
            <a:pPr lvl="1"/>
            <a:r>
              <a:rPr lang="en-US" dirty="0" smtClean="0"/>
              <a:t>R-12 containers are white; R-22 containers are green; R-134a containers are light blue</a:t>
            </a:r>
            <a:endParaRPr lang="en-US" dirty="0"/>
          </a:p>
        </p:txBody>
      </p:sp>
    </p:spTree>
    <p:extLst>
      <p:ext uri="{BB962C8B-B14F-4D97-AF65-F5344CB8AC3E}">
        <p14:creationId xmlns:p14="http://schemas.microsoft.com/office/powerpoint/2010/main" val="231414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 Oils (2 of 2)</a:t>
            </a:r>
            <a:endParaRPr lang="en-US" dirty="0"/>
          </a:p>
        </p:txBody>
      </p:sp>
      <p:sp>
        <p:nvSpPr>
          <p:cNvPr id="45059" name="Content Placeholder 2"/>
          <p:cNvSpPr>
            <a:spLocks noGrp="1"/>
          </p:cNvSpPr>
          <p:nvPr>
            <p:ph idx="1"/>
          </p:nvPr>
        </p:nvSpPr>
        <p:spPr/>
        <p:txBody>
          <a:bodyPr/>
          <a:lstStyle/>
          <a:p>
            <a:r>
              <a:rPr lang="en-US" dirty="0" smtClean="0"/>
              <a:t>Types of Refrigerant Oils</a:t>
            </a:r>
          </a:p>
          <a:p>
            <a:pPr lvl="1"/>
            <a:r>
              <a:rPr lang="en-US" dirty="0" smtClean="0"/>
              <a:t>Mineral oil</a:t>
            </a:r>
          </a:p>
          <a:p>
            <a:pPr lvl="1"/>
            <a:r>
              <a:rPr lang="en-US" dirty="0" smtClean="0"/>
              <a:t>PAG (polyalkylene glycol)</a:t>
            </a:r>
          </a:p>
          <a:p>
            <a:pPr lvl="1"/>
            <a:r>
              <a:rPr lang="en-US" dirty="0" smtClean="0"/>
              <a:t>POE (polyol ester)</a:t>
            </a:r>
          </a:p>
          <a:p>
            <a:r>
              <a:rPr lang="en-US" dirty="0" smtClean="0"/>
              <a:t>Refrigerant oils are commonly available in several viscosities, including:</a:t>
            </a:r>
          </a:p>
          <a:p>
            <a:pPr lvl="1"/>
            <a:r>
              <a:rPr lang="en-US" dirty="0" smtClean="0"/>
              <a:t>46; 100; 150</a:t>
            </a:r>
            <a:endParaRPr lang="en-US" dirty="0"/>
          </a:p>
        </p:txBody>
      </p:sp>
    </p:spTree>
    <p:extLst>
      <p:ext uri="{BB962C8B-B14F-4D97-AF65-F5344CB8AC3E}">
        <p14:creationId xmlns:p14="http://schemas.microsoft.com/office/powerpoint/2010/main" val="15144314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4–13 </a:t>
            </a:r>
            <a:r>
              <a:rPr lang="en-US" dirty="0" smtClean="0"/>
              <a:t>A container of refrigerant, which is a replacement for R-12 or R-134a and contains R-134a but also butane, a flammable gas.</a:t>
            </a:r>
            <a:endParaRPr lang="en-US" dirty="0"/>
          </a:p>
        </p:txBody>
      </p:sp>
      <p:pic>
        <p:nvPicPr>
          <p:cNvPr id="3" name="Picture 2" descr="6036904013.jpg"/>
          <p:cNvPicPr>
            <a:picLocks noChangeAspect="1"/>
          </p:cNvPicPr>
          <p:nvPr/>
        </p:nvPicPr>
        <p:blipFill>
          <a:blip r:embed="rId2" cstate="print"/>
          <a:stretch>
            <a:fillRect/>
          </a:stretch>
        </p:blipFill>
        <p:spPr>
          <a:xfrm>
            <a:off x="2514601" y="1631289"/>
            <a:ext cx="4114799" cy="4509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2)</a:t>
            </a:r>
            <a:endParaRPr lang="en-US" dirty="0"/>
          </a:p>
        </p:txBody>
      </p:sp>
      <p:sp>
        <p:nvSpPr>
          <p:cNvPr id="48131" name="Content Placeholder 2"/>
          <p:cNvSpPr>
            <a:spLocks noGrp="1"/>
          </p:cNvSpPr>
          <p:nvPr>
            <p:ph idx="1"/>
          </p:nvPr>
        </p:nvSpPr>
        <p:spPr/>
        <p:txBody>
          <a:bodyPr/>
          <a:lstStyle/>
          <a:p>
            <a:r>
              <a:rPr lang="en-US" dirty="0" smtClean="0"/>
              <a:t>Refrigerants escaping into the atmosphere can have detrimental effects on the ozone layer and also increase climate change and global warming.</a:t>
            </a:r>
          </a:p>
          <a:p>
            <a:r>
              <a:rPr lang="en-US" dirty="0" smtClean="0"/>
              <a:t>The Clean Air Act places requirements for technicians to follow when servicing mobile A/C systems.</a:t>
            </a:r>
            <a:endParaRPr lang="en-US" dirty="0"/>
          </a:p>
        </p:txBody>
      </p:sp>
    </p:spTree>
    <p:extLst>
      <p:ext uri="{BB962C8B-B14F-4D97-AF65-F5344CB8AC3E}">
        <p14:creationId xmlns:p14="http://schemas.microsoft.com/office/powerpoint/2010/main" val="21438827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4.4</a:t>
            </a:r>
            <a:r>
              <a:rPr lang="en-US" dirty="0" smtClean="0"/>
              <a:t> Discuss </a:t>
            </a:r>
            <a:r>
              <a:rPr lang="en-US" dirty="0" smtClean="0"/>
              <a:t>identifying refrigerants and proper storage container.</a:t>
            </a:r>
          </a:p>
          <a:p>
            <a:pPr marL="0" indent="0">
              <a:buNone/>
            </a:pPr>
            <a:r>
              <a:rPr lang="en-US" b="1" dirty="0" smtClean="0">
                <a:solidFill>
                  <a:srgbClr val="005A70"/>
                </a:solidFill>
              </a:rPr>
              <a:t>4.5</a:t>
            </a:r>
            <a:r>
              <a:rPr lang="en-US" dirty="0" smtClean="0"/>
              <a:t> State </a:t>
            </a:r>
            <a:r>
              <a:rPr lang="en-US" dirty="0" smtClean="0"/>
              <a:t>the changes considered for future refrigerants.</a:t>
            </a:r>
          </a:p>
          <a:p>
            <a:pPr marL="0" indent="0">
              <a:buNone/>
            </a:pPr>
            <a:r>
              <a:rPr lang="en-US" b="1" dirty="0" smtClean="0">
                <a:solidFill>
                  <a:srgbClr val="005A70"/>
                </a:solidFill>
              </a:rPr>
              <a:t>4.6</a:t>
            </a:r>
            <a:r>
              <a:rPr lang="en-US" dirty="0" smtClean="0"/>
              <a:t> Explain </a:t>
            </a:r>
            <a:r>
              <a:rPr lang="en-US" dirty="0" smtClean="0"/>
              <a:t>refrigerant safety precautions.</a:t>
            </a:r>
          </a:p>
          <a:p>
            <a:pPr marL="0" indent="0">
              <a:buNone/>
            </a:pPr>
            <a:r>
              <a:rPr lang="en-US" b="1" dirty="0" smtClean="0">
                <a:solidFill>
                  <a:srgbClr val="005A70"/>
                </a:solidFill>
              </a:rPr>
              <a:t>4.7</a:t>
            </a:r>
            <a:r>
              <a:rPr lang="en-US" dirty="0" smtClean="0"/>
              <a:t> Discuss </a:t>
            </a:r>
            <a:r>
              <a:rPr lang="en-US" dirty="0" smtClean="0"/>
              <a:t>the different types and viscosities of refrigerant oils.</a:t>
            </a:r>
            <a:endParaRPr lang="en-US" dirty="0"/>
          </a:p>
        </p:txBody>
      </p:sp>
    </p:spTree>
    <p:extLst>
      <p:ext uri="{BB962C8B-B14F-4D97-AF65-F5344CB8AC3E}">
        <p14:creationId xmlns:p14="http://schemas.microsoft.com/office/powerpoint/2010/main" val="37616170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of 2)</a:t>
            </a:r>
            <a:endParaRPr lang="en-US" dirty="0"/>
          </a:p>
        </p:txBody>
      </p:sp>
      <p:sp>
        <p:nvSpPr>
          <p:cNvPr id="49155" name="Content Placeholder 2"/>
          <p:cNvSpPr>
            <a:spLocks noGrp="1"/>
          </p:cNvSpPr>
          <p:nvPr>
            <p:ph idx="1"/>
          </p:nvPr>
        </p:nvSpPr>
        <p:spPr/>
        <p:txBody>
          <a:bodyPr/>
          <a:lstStyle/>
          <a:p>
            <a:r>
              <a:rPr lang="en-US" dirty="0" smtClean="0"/>
              <a:t>Safety precautions should be followed when handling refrigerants.</a:t>
            </a:r>
          </a:p>
          <a:p>
            <a:r>
              <a:rPr lang="en-US" dirty="0" smtClean="0"/>
              <a:t>Refrigerant oils are available in different viscosities and the specified oil must be used when servicing an air-conditioning system.</a:t>
            </a:r>
            <a:endParaRPr lang="en-US" dirty="0"/>
          </a:p>
        </p:txBody>
      </p:sp>
    </p:spTree>
    <p:extLst>
      <p:ext uri="{BB962C8B-B14F-4D97-AF65-F5344CB8AC3E}">
        <p14:creationId xmlns:p14="http://schemas.microsoft.com/office/powerpoint/2010/main" val="17000793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Refrigerants and Environmental Issues (1 of 2)</a:t>
            </a:r>
            <a:endParaRPr lang="en-US" dirty="0"/>
          </a:p>
        </p:txBody>
      </p:sp>
      <p:sp>
        <p:nvSpPr>
          <p:cNvPr id="25603" name="Content Placeholder 2"/>
          <p:cNvSpPr>
            <a:spLocks noGrp="1"/>
          </p:cNvSpPr>
          <p:nvPr>
            <p:ph idx="1"/>
          </p:nvPr>
        </p:nvSpPr>
        <p:spPr/>
        <p:txBody>
          <a:bodyPr/>
          <a:lstStyle/>
          <a:p>
            <a:r>
              <a:rPr lang="en-US" dirty="0" smtClean="0"/>
              <a:t>A chlorine atom from a chlorinated fluorocarbon (CFC) such as R-12 can travel into the stratosphere if it escapes or is released. </a:t>
            </a:r>
          </a:p>
          <a:p>
            <a:pPr lvl="1"/>
            <a:r>
              <a:rPr lang="en-US" dirty="0" smtClean="0"/>
              <a:t>Under the effects of ice clouds and sunlight, it can combine with one of the oxygen atoms of an ozone molecule to form chlorine monoxide and an ordinary oxygen molecule, O2. </a:t>
            </a:r>
          </a:p>
          <a:p>
            <a:pPr lvl="1"/>
            <a:r>
              <a:rPr lang="en-US" dirty="0" smtClean="0"/>
              <a:t>This destroys that ozone molecule. </a:t>
            </a:r>
            <a:endParaRPr lang="en-US" dirty="0"/>
          </a:p>
        </p:txBody>
      </p:sp>
    </p:spTree>
    <p:extLst>
      <p:ext uri="{BB962C8B-B14F-4D97-AF65-F5344CB8AC3E}">
        <p14:creationId xmlns:p14="http://schemas.microsoft.com/office/powerpoint/2010/main" val="41446778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Refrigerants and Environmental </a:t>
            </a:r>
            <a:r>
              <a:rPr lang="en-US" dirty="0" smtClean="0"/>
              <a:t>Issues (2 of 2)</a:t>
            </a:r>
            <a:endParaRPr lang="en-US" dirty="0"/>
          </a:p>
        </p:txBody>
      </p:sp>
      <p:sp>
        <p:nvSpPr>
          <p:cNvPr id="26627" name="Content Placeholder 2"/>
          <p:cNvSpPr>
            <a:spLocks noGrp="1"/>
          </p:cNvSpPr>
          <p:nvPr>
            <p:ph idx="1"/>
          </p:nvPr>
        </p:nvSpPr>
        <p:spPr/>
        <p:txBody>
          <a:bodyPr/>
          <a:lstStyle/>
          <a:p>
            <a:r>
              <a:rPr lang="en-US" dirty="0" smtClean="0"/>
              <a:t>The chlorine can then break away and attack other ozone molecules. </a:t>
            </a:r>
          </a:p>
          <a:p>
            <a:r>
              <a:rPr lang="en-US" dirty="0" smtClean="0"/>
              <a:t>It is believed that 1 chlorine atom can destroy </a:t>
            </a:r>
            <a:r>
              <a:rPr lang="hr-HR" smtClean="0"/>
              <a:t>10,000 to 100,000 ozone molecules.</a:t>
            </a:r>
          </a:p>
          <a:p>
            <a:r>
              <a:rPr lang="en-US" dirty="0" smtClean="0"/>
              <a:t>Global warming traps heat at the Earth</a:t>
            </a:r>
            <a:r>
              <a:rPr lang="ja-JP" altLang="en-US" smtClean="0"/>
              <a:t>’</a:t>
            </a:r>
            <a:r>
              <a:rPr lang="en-US" dirty="0" smtClean="0"/>
              <a:t>s surface and lower atmosphere, and it is increasing the temperature of our living area.</a:t>
            </a:r>
            <a:endParaRPr lang="en-US" dirty="0"/>
          </a:p>
        </p:txBody>
      </p:sp>
    </p:spTree>
    <p:extLst>
      <p:ext uri="{BB962C8B-B14F-4D97-AF65-F5344CB8AC3E}">
        <p14:creationId xmlns:p14="http://schemas.microsoft.com/office/powerpoint/2010/main" val="40151261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a:t>
            </a:r>
            <a:r>
              <a:rPr lang="en-US" dirty="0" smtClean="0"/>
              <a:t> Large 30 pound containers of R-134a are light blue for easy identification.</a:t>
            </a:r>
            <a:endParaRPr lang="en-US" dirty="0"/>
          </a:p>
        </p:txBody>
      </p:sp>
      <p:pic>
        <p:nvPicPr>
          <p:cNvPr id="3" name="Picture 2" descr="6036904001.jpg"/>
          <p:cNvPicPr>
            <a:picLocks noChangeAspect="1"/>
          </p:cNvPicPr>
          <p:nvPr/>
        </p:nvPicPr>
        <p:blipFill>
          <a:blip r:embed="rId2" cstate="print"/>
          <a:stretch>
            <a:fillRect/>
          </a:stretch>
        </p:blipFill>
        <p:spPr>
          <a:xfrm>
            <a:off x="3123591" y="1783079"/>
            <a:ext cx="2896819" cy="4206240"/>
          </a:xfrm>
          <a:prstGeom prst="rect">
            <a:avLst/>
          </a:prstGeom>
        </p:spPr>
      </p:pic>
    </p:spTree>
    <p:extLst>
      <p:ext uri="{BB962C8B-B14F-4D97-AF65-F5344CB8AC3E}">
        <p14:creationId xmlns:p14="http://schemas.microsoft.com/office/powerpoint/2010/main" val="25806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4–2</a:t>
            </a:r>
            <a:r>
              <a:rPr lang="en-US" dirty="0" smtClean="0"/>
              <a:t> The stamped text at the top of this container reads “DOT-4BA400.”</a:t>
            </a:r>
            <a:endParaRPr lang="en-US" dirty="0"/>
          </a:p>
        </p:txBody>
      </p:sp>
      <p:pic>
        <p:nvPicPr>
          <p:cNvPr id="3" name="Picture 2" descr="603690400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69429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4–4</a:t>
            </a:r>
            <a:r>
              <a:rPr lang="en-US" dirty="0" smtClean="0"/>
              <a:t> Chlorofluorocarbon molecules break apart in the atmosphere.</a:t>
            </a:r>
            <a:endParaRPr lang="en-US" dirty="0"/>
          </a:p>
        </p:txBody>
      </p:sp>
      <p:pic>
        <p:nvPicPr>
          <p:cNvPr id="3" name="Picture 2" descr="6036904004.jpg"/>
          <p:cNvPicPr>
            <a:picLocks noChangeAspect="1"/>
          </p:cNvPicPr>
          <p:nvPr/>
        </p:nvPicPr>
        <p:blipFill>
          <a:blip r:embed="rId2" cstate="print"/>
          <a:stretch>
            <a:fillRect/>
          </a:stretch>
        </p:blipFill>
        <p:spPr>
          <a:xfrm>
            <a:off x="182880" y="2151416"/>
            <a:ext cx="8778240" cy="3411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(1 of 3)</a:t>
            </a:r>
            <a:endParaRPr lang="en-US" dirty="0"/>
          </a:p>
        </p:txBody>
      </p:sp>
      <p:sp>
        <p:nvSpPr>
          <p:cNvPr id="28675" name="Content Placeholder 2"/>
          <p:cNvSpPr>
            <a:spLocks noGrp="1"/>
          </p:cNvSpPr>
          <p:nvPr>
            <p:ph idx="1"/>
          </p:nvPr>
        </p:nvSpPr>
        <p:spPr/>
        <p:txBody>
          <a:bodyPr/>
          <a:lstStyle/>
          <a:p>
            <a:r>
              <a:rPr lang="en-US" dirty="0" smtClean="0"/>
              <a:t>Clean Air Act</a:t>
            </a:r>
          </a:p>
          <a:p>
            <a:pPr lvl="1"/>
            <a:r>
              <a:rPr lang="en-US" dirty="0" smtClean="0"/>
              <a:t>Limit the production of ozone-depleting chemicals.</a:t>
            </a:r>
          </a:p>
          <a:p>
            <a:pPr lvl="1"/>
            <a:r>
              <a:rPr lang="en-US" dirty="0" smtClean="0"/>
              <a:t>R-12 production in the United States ceased at the end of 1995.</a:t>
            </a:r>
            <a:endParaRPr lang="en-US" dirty="0"/>
          </a:p>
        </p:txBody>
      </p:sp>
    </p:spTree>
    <p:extLst>
      <p:ext uri="{BB962C8B-B14F-4D97-AF65-F5344CB8AC3E}">
        <p14:creationId xmlns:p14="http://schemas.microsoft.com/office/powerpoint/2010/main" val="18848854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4279</TotalTime>
  <Words>890</Words>
  <Application>Microsoft Macintosh PowerPoint</Application>
  <PresentationFormat>On-screen Show (4:3)</PresentationFormat>
  <Paragraphs>86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508 Lecture</vt:lpstr>
      <vt:lpstr>Automotive Heating And Air Conditioning</vt:lpstr>
      <vt:lpstr>Learning Objectives (1 of 2)</vt:lpstr>
      <vt:lpstr>Learning Objectives (2 of 2)</vt:lpstr>
      <vt:lpstr>Refrigerants and Environmental Issues (1 of 2)</vt:lpstr>
      <vt:lpstr>Refrigerants and Environmental Issues (2 of 2)</vt:lpstr>
      <vt:lpstr>FIGURE 4–1 Large 30 pound containers of R-134a are light blue for easy identification.</vt:lpstr>
      <vt:lpstr>FIGURE 4–2 The stamped text at the top of this container reads “DOT-4BA400.”</vt:lpstr>
      <vt:lpstr>FIGURE 4–4 Chlorofluorocarbon molecules break apart in the atmosphere.</vt:lpstr>
      <vt:lpstr>Legislation (1 of 3)</vt:lpstr>
      <vt:lpstr>Legislation (2 of 3)</vt:lpstr>
      <vt:lpstr>Legislation (3 of 3)</vt:lpstr>
      <vt:lpstr>HFO-1234yf</vt:lpstr>
      <vt:lpstr>FIGURE 4–6 The chemical symbol for HFO-1234yf.</vt:lpstr>
      <vt:lpstr>FIGURE 4–8 R-134a and R-1234yf have similar operating pressures.</vt:lpstr>
      <vt:lpstr>FIGURE 4–9 R-1234yf is just mildly flammable as shown at the top right of the chart.</vt:lpstr>
      <vt:lpstr>FIGURE 4–7 Due to the cost of R-1234yf, most shops will purchase 10 or 20 pound containers compared to the normal 30 pound container that most shops purchased for R-134a.</vt:lpstr>
      <vt:lpstr>Carbon Dioxide as a Refrigerant</vt:lpstr>
      <vt:lpstr>FIGURE 4–10 The label on a Toyota Fuel Cell Hybrid Vehicle (FCHV) showing that CO2 (R744) is being used as the refrigerant.</vt:lpstr>
      <vt:lpstr>Alternative Refrigerants</vt:lpstr>
      <vt:lpstr>Secondary Loop Systems</vt:lpstr>
      <vt:lpstr>FIGURE 4–11 A secondary loop A/C system keeps the potentially dangerous or flammable refrigerant out of the passenger compartment by using a chiller/heat exchanger to cool an antifreeze and water mixture. This fluid then transfers heat from the cooling core in the air distribution section to the chiller.</vt:lpstr>
      <vt:lpstr>Refrigerant Safety Precautions (1 of 3)</vt:lpstr>
      <vt:lpstr>Refrigerant Safety Precautions (2 of 3)</vt:lpstr>
      <vt:lpstr>Refrigerant Safety Precautions (3 of 3)</vt:lpstr>
      <vt:lpstr>FIGURE 4–12 When recovering refrigerant, the container should be filled to a maximum of about 80%.</vt:lpstr>
      <vt:lpstr>Refrigerant Oils (1 of 2)</vt:lpstr>
      <vt:lpstr>Refrigerant Oils (2 of 2)</vt:lpstr>
      <vt:lpstr>FIGURE 4–13 A container of refrigerant, which is a replacement for R-12 or R-134a and contains R-134a but also butane, a flammable gas.</vt:lpstr>
      <vt:lpstr>Summary (1 of 2)</vt:lpstr>
      <vt:lpstr>Summary (2 of 2)</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Refrigerants and Refrigerant Oils</dc:title>
  <dc:subject>Automotive Heating And Air Conditioning</dc:subject>
  <dc:creator>James D. Halderman</dc:creator>
  <cp:keywords>Automotive</cp:keywords>
  <cp:lastModifiedBy>Melissa O'Connor</cp:lastModifiedBy>
  <cp:revision>210</cp:revision>
  <dcterms:created xsi:type="dcterms:W3CDTF">2014-07-14T20:04:21Z</dcterms:created>
  <dcterms:modified xsi:type="dcterms:W3CDTF">2017-01-17T16:10:23Z</dcterms:modified>
</cp:coreProperties>
</file>