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76" r:id="rId2"/>
    <p:sldId id="412" r:id="rId3"/>
    <p:sldId id="413" r:id="rId4"/>
    <p:sldId id="414" r:id="rId5"/>
    <p:sldId id="415" r:id="rId6"/>
    <p:sldId id="435" r:id="rId7"/>
    <p:sldId id="377" r:id="rId8"/>
    <p:sldId id="436" r:id="rId9"/>
    <p:sldId id="385" r:id="rId10"/>
    <p:sldId id="437" r:id="rId11"/>
    <p:sldId id="386" r:id="rId12"/>
    <p:sldId id="416" r:id="rId13"/>
    <p:sldId id="387" r:id="rId14"/>
    <p:sldId id="396" r:id="rId15"/>
    <p:sldId id="420" r:id="rId16"/>
    <p:sldId id="418" r:id="rId17"/>
    <p:sldId id="397" r:id="rId18"/>
    <p:sldId id="422" r:id="rId19"/>
    <p:sldId id="423" r:id="rId20"/>
    <p:sldId id="424" r:id="rId21"/>
    <p:sldId id="425" r:id="rId22"/>
    <p:sldId id="426" r:id="rId23"/>
    <p:sldId id="427" r:id="rId24"/>
    <p:sldId id="428" r:id="rId25"/>
    <p:sldId id="429" r:id="rId26"/>
    <p:sldId id="398" r:id="rId27"/>
    <p:sldId id="399" r:id="rId28"/>
    <p:sldId id="433" r:id="rId29"/>
    <p:sldId id="440" r:id="rId30"/>
    <p:sldId id="438" r:id="rId31"/>
    <p:sldId id="439" r:id="rId32"/>
    <p:sldId id="43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1" autoAdjust="0"/>
    <p:restoredTop sz="86325" autoAdjust="0"/>
  </p:normalViewPr>
  <p:slideViewPr>
    <p:cSldViewPr>
      <p:cViewPr varScale="1">
        <p:scale>
          <a:sx n="73" d="100"/>
          <a:sy n="73" d="100"/>
        </p:scale>
        <p:origin x="-104" y="-336"/>
      </p:cViewPr>
      <p:guideLst>
        <p:guide orient="horz" pos="2160"/>
        <p:guide pos="2880"/>
      </p:guideLst>
    </p:cSldViewPr>
  </p:slideViewPr>
  <p:outlineViewPr>
    <p:cViewPr>
      <p:scale>
        <a:sx n="33" d="100"/>
        <a:sy n="33" d="100"/>
      </p:scale>
      <p:origin x="0" y="51776"/>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1/17/17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1/17/17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1/17/17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1/17/17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eg"/><Relationship Id="rId3" Type="http://schemas.openxmlformats.org/officeDocument/2006/relationships/image" Target="../media/image1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Automotive Heating And Air Conditioning</a:t>
            </a:r>
          </a:p>
        </p:txBody>
      </p:sp>
      <p:sp>
        <p:nvSpPr>
          <p:cNvPr id="3" name="Text Placeholder 2"/>
          <p:cNvSpPr>
            <a:spLocks noGrp="1"/>
          </p:cNvSpPr>
          <p:nvPr>
            <p:ph type="body" sz="quarter" idx="13"/>
          </p:nvPr>
        </p:nvSpPr>
        <p:spPr/>
        <p:txBody>
          <a:bodyPr/>
          <a:lstStyle/>
          <a:p>
            <a:r>
              <a:rPr lang="en-US" dirty="0" smtClean="0"/>
              <a:t>Eighth Edition</a:t>
            </a:r>
            <a:endParaRPr lang="en-US" dirty="0"/>
          </a:p>
        </p:txBody>
      </p:sp>
      <p:sp>
        <p:nvSpPr>
          <p:cNvPr id="4" name="Text Placeholder 3"/>
          <p:cNvSpPr>
            <a:spLocks noGrp="1"/>
          </p:cNvSpPr>
          <p:nvPr>
            <p:ph type="body" sz="quarter" idx="14"/>
          </p:nvPr>
        </p:nvSpPr>
        <p:spPr/>
        <p:txBody>
          <a:bodyPr/>
          <a:lstStyle/>
          <a:p>
            <a:r>
              <a:rPr lang="en-US" dirty="0" smtClean="0"/>
              <a:t>Chapter 3</a:t>
            </a:r>
            <a:endParaRPr lang="en-US" dirty="0"/>
          </a:p>
        </p:txBody>
      </p:sp>
      <p:sp>
        <p:nvSpPr>
          <p:cNvPr id="5" name="Text Placeholder 4"/>
          <p:cNvSpPr>
            <a:spLocks noGrp="1"/>
          </p:cNvSpPr>
          <p:nvPr>
            <p:ph type="body" sz="quarter" idx="15"/>
          </p:nvPr>
        </p:nvSpPr>
        <p:spPr/>
        <p:txBody>
          <a:bodyPr/>
          <a:lstStyle/>
          <a:p>
            <a:r>
              <a:rPr lang="en-US" dirty="0" smtClean="0"/>
              <a:t>Air-Conditioning Compressors and Service</a:t>
            </a:r>
          </a:p>
        </p:txBody>
      </p:sp>
      <p:pic>
        <p:nvPicPr>
          <p:cNvPr id="8" name="Picture 7" descr="0134603699.jpg"/>
          <p:cNvPicPr>
            <a:picLocks noChangeAspect="1"/>
          </p:cNvPicPr>
          <p:nvPr/>
        </p:nvPicPr>
        <p:blipFill>
          <a:blip r:embed="rId2" cstate="print"/>
          <a:stretch>
            <a:fillRect/>
          </a:stretch>
        </p:blipFill>
        <p:spPr>
          <a:xfrm>
            <a:off x="488576" y="1447800"/>
            <a:ext cx="3840480" cy="49006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Scroll Compressors</a:t>
            </a:r>
            <a:endParaRPr lang="en-US" dirty="0"/>
          </a:p>
        </p:txBody>
      </p:sp>
      <p:sp>
        <p:nvSpPr>
          <p:cNvPr id="3" name="Content Placeholder 2"/>
          <p:cNvSpPr>
            <a:spLocks noGrp="1"/>
          </p:cNvSpPr>
          <p:nvPr>
            <p:ph idx="1"/>
          </p:nvPr>
        </p:nvSpPr>
        <p:spPr/>
        <p:txBody>
          <a:bodyPr/>
          <a:lstStyle/>
          <a:p>
            <a:r>
              <a:rPr lang="en-US" dirty="0" smtClean="0"/>
              <a:t>Scroll compressors use two major components</a:t>
            </a:r>
          </a:p>
          <a:p>
            <a:pPr lvl="1"/>
            <a:r>
              <a:rPr lang="en-US" dirty="0" smtClean="0"/>
              <a:t>What are they?</a:t>
            </a:r>
          </a:p>
          <a:p>
            <a:r>
              <a:rPr lang="en-US" dirty="0" smtClean="0"/>
              <a:t>Operation</a:t>
            </a:r>
          </a:p>
          <a:p>
            <a:r>
              <a:rPr lang="en-US" dirty="0" smtClean="0"/>
              <a:t>Advantages</a:t>
            </a:r>
          </a:p>
          <a:p>
            <a:r>
              <a:rPr lang="en-US" dirty="0" smtClean="0"/>
              <a:t>Disadvantages</a:t>
            </a:r>
            <a:endParaRPr lang="en-US" dirty="0"/>
          </a:p>
        </p:txBody>
      </p:sp>
    </p:spTree>
    <p:extLst>
      <p:ext uri="{BB962C8B-B14F-4D97-AF65-F5344CB8AC3E}">
        <p14:creationId xmlns:p14="http://schemas.microsoft.com/office/powerpoint/2010/main" val="1535883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3–8</a:t>
            </a:r>
            <a:r>
              <a:rPr lang="en-US" dirty="0" smtClean="0"/>
              <a:t> As the orbital scroll moves, it forms pumping chambers/gas pockets that start at the suction port and forces the refrigerant to the discharge port at the center.</a:t>
            </a:r>
            <a:endParaRPr lang="en-US" dirty="0"/>
          </a:p>
        </p:txBody>
      </p:sp>
      <p:pic>
        <p:nvPicPr>
          <p:cNvPr id="3" name="Picture 2" descr="6036903010.jpg"/>
          <p:cNvPicPr>
            <a:picLocks noChangeAspect="1"/>
          </p:cNvPicPr>
          <p:nvPr/>
        </p:nvPicPr>
        <p:blipFill>
          <a:blip r:embed="rId2" cstate="print"/>
          <a:stretch>
            <a:fillRect/>
          </a:stretch>
        </p:blipFill>
        <p:spPr>
          <a:xfrm>
            <a:off x="2783434" y="1519733"/>
            <a:ext cx="3577133" cy="47329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Compressor Clutches</a:t>
            </a:r>
            <a:endParaRPr lang="en-US" dirty="0"/>
          </a:p>
        </p:txBody>
      </p:sp>
      <p:sp>
        <p:nvSpPr>
          <p:cNvPr id="27651" name="Content Placeholder 2"/>
          <p:cNvSpPr>
            <a:spLocks noGrp="1"/>
          </p:cNvSpPr>
          <p:nvPr>
            <p:ph idx="1"/>
          </p:nvPr>
        </p:nvSpPr>
        <p:spPr/>
        <p:txBody>
          <a:bodyPr/>
          <a:lstStyle/>
          <a:p>
            <a:r>
              <a:rPr lang="en-US" dirty="0" smtClean="0"/>
              <a:t>Magnetic clutches include:</a:t>
            </a:r>
          </a:p>
          <a:p>
            <a:pPr lvl="1"/>
            <a:r>
              <a:rPr lang="en-US" dirty="0" smtClean="0"/>
              <a:t>The clutch coil and pulley are both mounted on an extension from the front of the compressor housing</a:t>
            </a:r>
          </a:p>
          <a:p>
            <a:pPr lvl="1"/>
            <a:r>
              <a:rPr lang="en-US" dirty="0" smtClean="0"/>
              <a:t>The drive plate, also called an a clutch pulley, and the pulley, also called a rotor</a:t>
            </a:r>
            <a:endParaRPr lang="en-US" dirty="0"/>
          </a:p>
        </p:txBody>
      </p:sp>
    </p:spTree>
    <p:extLst>
      <p:ext uri="{BB962C8B-B14F-4D97-AF65-F5344CB8AC3E}">
        <p14:creationId xmlns:p14="http://schemas.microsoft.com/office/powerpoint/2010/main" val="76399964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cap="all" dirty="0" smtClean="0"/>
              <a:t>FIGURE 3–9</a:t>
            </a:r>
            <a:r>
              <a:rPr lang="en-US" sz="1600" dirty="0" smtClean="0"/>
              <a:t> The electromagnetic clutch assembly includes the clutch field coil, where the magnetic field is created; the clutch pulley, which rides on the pulley bearing; and the clutch hub, which is attached to the input shaft of the compressor. The small shims are added or deleted as needed to adjust the air gap between the clutch hub and the clutch pulley.</a:t>
            </a:r>
            <a:endParaRPr lang="en-US" sz="1600" dirty="0"/>
          </a:p>
        </p:txBody>
      </p:sp>
      <p:pic>
        <p:nvPicPr>
          <p:cNvPr id="3" name="Picture 2" descr="6036903011.jpg"/>
          <p:cNvPicPr>
            <a:picLocks noChangeAspect="1"/>
          </p:cNvPicPr>
          <p:nvPr/>
        </p:nvPicPr>
        <p:blipFill>
          <a:blip r:embed="rId2" cstate="print"/>
          <a:stretch>
            <a:fillRect/>
          </a:stretch>
        </p:blipFill>
        <p:spPr>
          <a:xfrm>
            <a:off x="727863" y="2017166"/>
            <a:ext cx="7688275" cy="37380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3–16</a:t>
            </a:r>
            <a:r>
              <a:rPr lang="en-US" dirty="0" smtClean="0"/>
              <a:t> Check service information for the exact purpose and function of each of the switches located on the compressor because they can vary according to make, model, and year of manufacture of vehicle and can also vary as to what compressor is used.</a:t>
            </a:r>
            <a:endParaRPr lang="en-US" dirty="0"/>
          </a:p>
        </p:txBody>
      </p:sp>
      <p:pic>
        <p:nvPicPr>
          <p:cNvPr id="3" name="Picture 2" descr="6036903020.jpg"/>
          <p:cNvPicPr>
            <a:picLocks noChangeAspect="1"/>
          </p:cNvPicPr>
          <p:nvPr/>
        </p:nvPicPr>
        <p:blipFill>
          <a:blip r:embed="rId2" cstate="print"/>
          <a:stretch>
            <a:fillRect/>
          </a:stretch>
        </p:blipFill>
        <p:spPr>
          <a:xfrm>
            <a:off x="2167128" y="1632203"/>
            <a:ext cx="4809744" cy="45079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Compressor Valves and Switches (1 of 3)</a:t>
            </a:r>
            <a:endParaRPr lang="en-US" dirty="0"/>
          </a:p>
        </p:txBody>
      </p:sp>
      <p:sp>
        <p:nvSpPr>
          <p:cNvPr id="31747" name="Content Placeholder 2"/>
          <p:cNvSpPr>
            <a:spLocks noGrp="1"/>
          </p:cNvSpPr>
          <p:nvPr>
            <p:ph idx="1"/>
          </p:nvPr>
        </p:nvSpPr>
        <p:spPr/>
        <p:txBody>
          <a:bodyPr/>
          <a:lstStyle/>
          <a:p>
            <a:r>
              <a:rPr lang="en-US" dirty="0" smtClean="0"/>
              <a:t>Control switches can be located anywhere in the system, including at the following positions:</a:t>
            </a:r>
          </a:p>
          <a:p>
            <a:pPr lvl="1"/>
            <a:r>
              <a:rPr lang="en-US" dirty="0" smtClean="0"/>
              <a:t>Compressor discharge</a:t>
            </a:r>
          </a:p>
          <a:p>
            <a:pPr lvl="1"/>
            <a:r>
              <a:rPr lang="en-US" dirty="0" smtClean="0"/>
              <a:t>Compressor suction cavities</a:t>
            </a:r>
          </a:p>
          <a:p>
            <a:pPr lvl="1"/>
            <a:r>
              <a:rPr lang="en-US" dirty="0" smtClean="0"/>
              <a:t>Receiver–drier</a:t>
            </a:r>
          </a:p>
          <a:p>
            <a:pPr lvl="1"/>
            <a:r>
              <a:rPr lang="en-US" dirty="0" smtClean="0"/>
              <a:t>Accumulator</a:t>
            </a:r>
            <a:endParaRPr lang="en-US" dirty="0"/>
          </a:p>
        </p:txBody>
      </p:sp>
    </p:spTree>
    <p:extLst>
      <p:ext uri="{BB962C8B-B14F-4D97-AF65-F5344CB8AC3E}">
        <p14:creationId xmlns:p14="http://schemas.microsoft.com/office/powerpoint/2010/main" val="284358266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Compressor Valves and Switches </a:t>
            </a:r>
            <a:r>
              <a:rPr lang="en-US" dirty="0" smtClean="0"/>
              <a:t>(2 </a:t>
            </a:r>
            <a:r>
              <a:rPr lang="en-US" dirty="0"/>
              <a:t>of 3)</a:t>
            </a:r>
          </a:p>
        </p:txBody>
      </p:sp>
      <p:sp>
        <p:nvSpPr>
          <p:cNvPr id="29699" name="Content Placeholder 2"/>
          <p:cNvSpPr>
            <a:spLocks noGrp="1"/>
          </p:cNvSpPr>
          <p:nvPr>
            <p:ph idx="1"/>
          </p:nvPr>
        </p:nvSpPr>
        <p:spPr/>
        <p:txBody>
          <a:bodyPr/>
          <a:lstStyle/>
          <a:p>
            <a:r>
              <a:rPr lang="en-US" dirty="0" smtClean="0"/>
              <a:t>Excessive high-side pressure can produce compressor damage and a potential safety hazard if the system should rupture.</a:t>
            </a:r>
          </a:p>
          <a:p>
            <a:r>
              <a:rPr lang="en-US" dirty="0" smtClean="0"/>
              <a:t>Many compressors contain one or more of the following:</a:t>
            </a:r>
          </a:p>
          <a:p>
            <a:pPr lvl="1"/>
            <a:r>
              <a:rPr lang="en-US" dirty="0" smtClean="0"/>
              <a:t>A low-pressure switch</a:t>
            </a:r>
          </a:p>
          <a:p>
            <a:pPr lvl="1"/>
            <a:r>
              <a:rPr lang="en-US" dirty="0" smtClean="0"/>
              <a:t>A high-pressure switch</a:t>
            </a:r>
          </a:p>
          <a:p>
            <a:pPr lvl="1"/>
            <a:r>
              <a:rPr lang="en-US" dirty="0" smtClean="0"/>
              <a:t>A low- and/or high-pressure sensor</a:t>
            </a:r>
            <a:endParaRPr lang="en-US" dirty="0"/>
          </a:p>
        </p:txBody>
      </p:sp>
    </p:spTree>
    <p:extLst>
      <p:ext uri="{BB962C8B-B14F-4D97-AF65-F5344CB8AC3E}">
        <p14:creationId xmlns:p14="http://schemas.microsoft.com/office/powerpoint/2010/main" val="215372643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3–17</a:t>
            </a:r>
            <a:r>
              <a:rPr lang="en-US" dirty="0" smtClean="0"/>
              <a:t> Typical air-conditioning pressure switches. Check service information to determine the purpose and function of each switch for the vehicle being inspected.</a:t>
            </a:r>
            <a:endParaRPr lang="en-US" dirty="0"/>
          </a:p>
        </p:txBody>
      </p:sp>
      <p:pic>
        <p:nvPicPr>
          <p:cNvPr id="3" name="Picture 2" descr="6036903021.jpg"/>
          <p:cNvPicPr>
            <a:picLocks noChangeAspect="1"/>
          </p:cNvPicPr>
          <p:nvPr/>
        </p:nvPicPr>
        <p:blipFill>
          <a:blip r:embed="rId2" cstate="print"/>
          <a:stretch>
            <a:fillRect/>
          </a:stretch>
        </p:blipFill>
        <p:spPr>
          <a:xfrm>
            <a:off x="1828800" y="2437790"/>
            <a:ext cx="5486400" cy="28968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Compressor Valves and Switches </a:t>
            </a:r>
            <a:r>
              <a:rPr lang="en-US" dirty="0" smtClean="0"/>
              <a:t>(3 </a:t>
            </a:r>
            <a:r>
              <a:rPr lang="en-US" dirty="0"/>
              <a:t>of 3)</a:t>
            </a:r>
          </a:p>
        </p:txBody>
      </p:sp>
      <p:sp>
        <p:nvSpPr>
          <p:cNvPr id="33795" name="Content Placeholder 2"/>
          <p:cNvSpPr>
            <a:spLocks noGrp="1"/>
          </p:cNvSpPr>
          <p:nvPr>
            <p:ph idx="1"/>
          </p:nvPr>
        </p:nvSpPr>
        <p:spPr/>
        <p:txBody>
          <a:bodyPr/>
          <a:lstStyle/>
          <a:p>
            <a:r>
              <a:rPr lang="en-US" dirty="0" smtClean="0"/>
              <a:t>Some vehicles use an A/C compressor speed (RPM) sensor so the ECM will know if the compressor is running, and by comparing the compressor and engine speed signals, the ECM can determine if the compressor clutch is slipping excessively. </a:t>
            </a:r>
          </a:p>
          <a:p>
            <a:pPr lvl="1"/>
            <a:r>
              <a:rPr lang="en-US" dirty="0" smtClean="0"/>
              <a:t>This system is often called a belt lock or belt protection system.</a:t>
            </a:r>
            <a:endParaRPr lang="en-US" dirty="0"/>
          </a:p>
        </p:txBody>
      </p:sp>
    </p:spTree>
    <p:extLst>
      <p:ext uri="{BB962C8B-B14F-4D97-AF65-F5344CB8AC3E}">
        <p14:creationId xmlns:p14="http://schemas.microsoft.com/office/powerpoint/2010/main" val="66960838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 Compressor Diagnosis and Service (1 of 8)</a:t>
            </a:r>
            <a:endParaRPr lang="en-US" dirty="0"/>
          </a:p>
        </p:txBody>
      </p:sp>
      <p:sp>
        <p:nvSpPr>
          <p:cNvPr id="34819" name="Content Placeholder 2"/>
          <p:cNvSpPr>
            <a:spLocks noGrp="1"/>
          </p:cNvSpPr>
          <p:nvPr>
            <p:ph idx="1"/>
          </p:nvPr>
        </p:nvSpPr>
        <p:spPr/>
        <p:txBody>
          <a:bodyPr/>
          <a:lstStyle/>
          <a:p>
            <a:r>
              <a:rPr lang="en-US" dirty="0" smtClean="0"/>
              <a:t>A faulty compressor or compressor clutch is indicated if the following conditions are observed:</a:t>
            </a:r>
          </a:p>
          <a:p>
            <a:pPr lvl="1"/>
            <a:r>
              <a:rPr lang="en-US" dirty="0" smtClean="0"/>
              <a:t>The high- and low-side pressures are too close, within 50 PSI (345 kPa).</a:t>
            </a:r>
          </a:p>
          <a:p>
            <a:pPr lvl="1"/>
            <a:r>
              <a:rPr lang="en-US" dirty="0" smtClean="0"/>
              <a:t>It cannot produce a high-side pressure of 350 PSI (2,400 kPa) or greater. This test usually requires disconnecting the fan(s) or blocking condenser airflow.</a:t>
            </a:r>
            <a:endParaRPr lang="en-US" dirty="0"/>
          </a:p>
        </p:txBody>
      </p:sp>
    </p:spTree>
    <p:extLst>
      <p:ext uri="{BB962C8B-B14F-4D97-AF65-F5344CB8AC3E}">
        <p14:creationId xmlns:p14="http://schemas.microsoft.com/office/powerpoint/2010/main" val="191744100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(1 of 2)</a:t>
            </a:r>
            <a:endParaRPr lang="en-US" dirty="0"/>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3.1 </a:t>
            </a:r>
            <a:r>
              <a:rPr lang="en-US" dirty="0" smtClean="0"/>
              <a:t>Prepare </a:t>
            </a:r>
            <a:r>
              <a:rPr lang="en-US" dirty="0" smtClean="0"/>
              <a:t>for ASE Heating and Air Conditioning (A7) certification test content area </a:t>
            </a:r>
            <a:r>
              <a:rPr lang="ja-JP" altLang="en-US" dirty="0" smtClean="0"/>
              <a:t>“</a:t>
            </a:r>
            <a:r>
              <a:rPr lang="en-US" dirty="0" smtClean="0"/>
              <a:t>B</a:t>
            </a:r>
            <a:r>
              <a:rPr lang="ja-JP" altLang="en-US" dirty="0" smtClean="0"/>
              <a:t>”</a:t>
            </a:r>
            <a:r>
              <a:rPr lang="en-US" dirty="0" smtClean="0"/>
              <a:t> (Refrigeration System Component Diagnosis and Repair).</a:t>
            </a:r>
          </a:p>
          <a:p>
            <a:pPr marL="0" indent="0">
              <a:buNone/>
            </a:pPr>
            <a:r>
              <a:rPr lang="en-US" b="1" dirty="0" smtClean="0">
                <a:solidFill>
                  <a:srgbClr val="005A70"/>
                </a:solidFill>
              </a:rPr>
              <a:t>3.2</a:t>
            </a:r>
            <a:r>
              <a:rPr lang="en-US" dirty="0" smtClean="0"/>
              <a:t> State </a:t>
            </a:r>
            <a:r>
              <a:rPr lang="en-US" dirty="0" smtClean="0"/>
              <a:t>the different types of A/C compressors.</a:t>
            </a:r>
            <a:endParaRPr lang="en-US" dirty="0"/>
          </a:p>
        </p:txBody>
      </p:sp>
    </p:spTree>
    <p:extLst>
      <p:ext uri="{BB962C8B-B14F-4D97-AF65-F5344CB8AC3E}">
        <p14:creationId xmlns:p14="http://schemas.microsoft.com/office/powerpoint/2010/main" val="288536761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 Compressor Diagnosis and Service </a:t>
            </a:r>
            <a:r>
              <a:rPr lang="en-US" dirty="0" smtClean="0"/>
              <a:t>(2 </a:t>
            </a:r>
            <a:r>
              <a:rPr lang="en-US" dirty="0"/>
              <a:t>of 8)</a:t>
            </a:r>
          </a:p>
        </p:txBody>
      </p:sp>
      <p:sp>
        <p:nvSpPr>
          <p:cNvPr id="35843" name="Content Placeholder 2"/>
          <p:cNvSpPr>
            <a:spLocks noGrp="1"/>
          </p:cNvSpPr>
          <p:nvPr>
            <p:ph idx="1"/>
          </p:nvPr>
        </p:nvSpPr>
        <p:spPr/>
        <p:txBody>
          <a:bodyPr/>
          <a:lstStyle/>
          <a:p>
            <a:r>
              <a:rPr lang="en-US" dirty="0" smtClean="0"/>
              <a:t>A faulty compressor or compressor clutch is indicated if the following conditions are observed:</a:t>
            </a:r>
          </a:p>
          <a:p>
            <a:pPr lvl="1"/>
            <a:r>
              <a:rPr lang="en-US" dirty="0" smtClean="0"/>
              <a:t>There is visible damage to the compressor, clutch, or pulley.</a:t>
            </a:r>
          </a:p>
          <a:p>
            <a:pPr lvl="1"/>
            <a:r>
              <a:rPr lang="en-US" dirty="0" smtClean="0"/>
              <a:t>The compressor shaft rotates freely with no resistance.</a:t>
            </a:r>
            <a:endParaRPr lang="en-US" dirty="0"/>
          </a:p>
        </p:txBody>
      </p:sp>
    </p:spTree>
    <p:extLst>
      <p:ext uri="{BB962C8B-B14F-4D97-AF65-F5344CB8AC3E}">
        <p14:creationId xmlns:p14="http://schemas.microsoft.com/office/powerpoint/2010/main" val="35631428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 Compressor Diagnosis and Service </a:t>
            </a:r>
            <a:r>
              <a:rPr lang="en-US" dirty="0" smtClean="0"/>
              <a:t>(3 </a:t>
            </a:r>
            <a:r>
              <a:rPr lang="en-US" dirty="0"/>
              <a:t>of 8)</a:t>
            </a:r>
          </a:p>
        </p:txBody>
      </p:sp>
      <p:sp>
        <p:nvSpPr>
          <p:cNvPr id="36867" name="Content Placeholder 2"/>
          <p:cNvSpPr>
            <a:spLocks noGrp="1"/>
          </p:cNvSpPr>
          <p:nvPr>
            <p:ph idx="1"/>
          </p:nvPr>
        </p:nvSpPr>
        <p:spPr/>
        <p:txBody>
          <a:bodyPr/>
          <a:lstStyle/>
          <a:p>
            <a:r>
              <a:rPr lang="en-US" dirty="0" smtClean="0"/>
              <a:t>A faulty compressor or compressor clutch is indicated if the following conditions are observed:</a:t>
            </a:r>
          </a:p>
          <a:p>
            <a:pPr lvl="1"/>
            <a:r>
              <a:rPr lang="en-US" dirty="0" smtClean="0"/>
              <a:t>Shaft rotation is rough or harsh.</a:t>
            </a:r>
          </a:p>
          <a:p>
            <a:pPr lvl="1"/>
            <a:r>
              <a:rPr lang="en-US" dirty="0" smtClean="0"/>
              <a:t>There is free play when shaft rotation is reversed.</a:t>
            </a:r>
          </a:p>
          <a:p>
            <a:pPr lvl="1"/>
            <a:r>
              <a:rPr lang="en-US" dirty="0" smtClean="0"/>
              <a:t>The clutch has too much or too little air gap.</a:t>
            </a:r>
            <a:endParaRPr lang="en-US" dirty="0"/>
          </a:p>
        </p:txBody>
      </p:sp>
    </p:spTree>
    <p:extLst>
      <p:ext uri="{BB962C8B-B14F-4D97-AF65-F5344CB8AC3E}">
        <p14:creationId xmlns:p14="http://schemas.microsoft.com/office/powerpoint/2010/main" val="191097638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 Compressor Diagnosis and Service </a:t>
            </a:r>
            <a:r>
              <a:rPr lang="en-US" dirty="0" smtClean="0"/>
              <a:t>(4 </a:t>
            </a:r>
            <a:r>
              <a:rPr lang="en-US" dirty="0"/>
              <a:t>of 8)</a:t>
            </a:r>
          </a:p>
        </p:txBody>
      </p:sp>
      <p:sp>
        <p:nvSpPr>
          <p:cNvPr id="37891" name="Content Placeholder 2"/>
          <p:cNvSpPr>
            <a:spLocks noGrp="1"/>
          </p:cNvSpPr>
          <p:nvPr>
            <p:ph idx="1"/>
          </p:nvPr>
        </p:nvSpPr>
        <p:spPr/>
        <p:txBody>
          <a:bodyPr/>
          <a:lstStyle/>
          <a:p>
            <a:r>
              <a:rPr lang="en-US" dirty="0" smtClean="0"/>
              <a:t>A faulty compressor or compressor clutch is indicated if the following conditions are observed:</a:t>
            </a:r>
          </a:p>
          <a:p>
            <a:pPr lvl="1"/>
            <a:r>
              <a:rPr lang="en-US" dirty="0" smtClean="0"/>
              <a:t>The clutch does not apply or release.</a:t>
            </a:r>
          </a:p>
          <a:p>
            <a:pPr lvl="1"/>
            <a:r>
              <a:rPr lang="en-US" dirty="0" smtClean="0"/>
              <a:t>The pulley rotation is rough or with too much free play.</a:t>
            </a:r>
            <a:endParaRPr lang="en-US" dirty="0"/>
          </a:p>
        </p:txBody>
      </p:sp>
    </p:spTree>
    <p:extLst>
      <p:ext uri="{BB962C8B-B14F-4D97-AF65-F5344CB8AC3E}">
        <p14:creationId xmlns:p14="http://schemas.microsoft.com/office/powerpoint/2010/main" val="245935397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 Compressor Diagnosis and Service </a:t>
            </a:r>
            <a:r>
              <a:rPr lang="en-US" dirty="0" smtClean="0"/>
              <a:t>(5 </a:t>
            </a:r>
            <a:r>
              <a:rPr lang="en-US" dirty="0"/>
              <a:t>of 8)</a:t>
            </a:r>
          </a:p>
        </p:txBody>
      </p:sp>
      <p:sp>
        <p:nvSpPr>
          <p:cNvPr id="38915" name="Content Placeholder 2"/>
          <p:cNvSpPr>
            <a:spLocks noGrp="1"/>
          </p:cNvSpPr>
          <p:nvPr>
            <p:ph idx="1"/>
          </p:nvPr>
        </p:nvSpPr>
        <p:spPr/>
        <p:txBody>
          <a:bodyPr/>
          <a:lstStyle/>
          <a:p>
            <a:r>
              <a:rPr lang="en-US" dirty="0" smtClean="0"/>
              <a:t>To remove a clutch assembly:</a:t>
            </a:r>
          </a:p>
          <a:p>
            <a:pPr lvl="1"/>
            <a:r>
              <a:rPr lang="en-US" dirty="0" smtClean="0"/>
              <a:t>STEP 1 Remove the locknut or bolt from the compressor shaft. A clutch hub wrench is often required to keep the hub from turning. Some compressors do not use a locknut.</a:t>
            </a:r>
            <a:endParaRPr lang="en-US" dirty="0"/>
          </a:p>
        </p:txBody>
      </p:sp>
    </p:spTree>
    <p:extLst>
      <p:ext uri="{BB962C8B-B14F-4D97-AF65-F5344CB8AC3E}">
        <p14:creationId xmlns:p14="http://schemas.microsoft.com/office/powerpoint/2010/main" val="245627209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 Compressor Diagnosis and Service </a:t>
            </a:r>
            <a:r>
              <a:rPr lang="en-US" dirty="0" smtClean="0"/>
              <a:t>(6 </a:t>
            </a:r>
            <a:r>
              <a:rPr lang="en-US" dirty="0"/>
              <a:t>of 8)</a:t>
            </a:r>
          </a:p>
        </p:txBody>
      </p:sp>
      <p:sp>
        <p:nvSpPr>
          <p:cNvPr id="39939" name="Content Placeholder 2"/>
          <p:cNvSpPr>
            <a:spLocks noGrp="1"/>
          </p:cNvSpPr>
          <p:nvPr>
            <p:ph idx="1"/>
          </p:nvPr>
        </p:nvSpPr>
        <p:spPr/>
        <p:txBody>
          <a:bodyPr/>
          <a:lstStyle/>
          <a:p>
            <a:r>
              <a:rPr lang="en-US" dirty="0" smtClean="0"/>
              <a:t>To remove a clutch assembly:</a:t>
            </a:r>
          </a:p>
          <a:p>
            <a:pPr lvl="1"/>
            <a:r>
              <a:rPr lang="en-US" dirty="0" smtClean="0"/>
              <a:t>STEP 2 Use the correct tool to pull the hub from the compressor shaft.</a:t>
            </a:r>
          </a:p>
          <a:p>
            <a:pPr lvl="1"/>
            <a:r>
              <a:rPr lang="en-US" dirty="0" smtClean="0"/>
              <a:t>STEP 3 A special puller is required on most compressors but the rotor pulley can be slid off some compressors, such as the Nippondenso compressors.</a:t>
            </a:r>
            <a:endParaRPr lang="en-US" dirty="0"/>
          </a:p>
        </p:txBody>
      </p:sp>
    </p:spTree>
    <p:extLst>
      <p:ext uri="{BB962C8B-B14F-4D97-AF65-F5344CB8AC3E}">
        <p14:creationId xmlns:p14="http://schemas.microsoft.com/office/powerpoint/2010/main" val="183365279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 Compressor Diagnosis and Service </a:t>
            </a:r>
            <a:r>
              <a:rPr lang="en-US" dirty="0" smtClean="0"/>
              <a:t>(7 </a:t>
            </a:r>
            <a:r>
              <a:rPr lang="en-US" dirty="0"/>
              <a:t>of 8)</a:t>
            </a:r>
          </a:p>
        </p:txBody>
      </p:sp>
      <p:sp>
        <p:nvSpPr>
          <p:cNvPr id="40963" name="Content Placeholder 2"/>
          <p:cNvSpPr>
            <a:spLocks noGrp="1"/>
          </p:cNvSpPr>
          <p:nvPr>
            <p:ph idx="1"/>
          </p:nvPr>
        </p:nvSpPr>
        <p:spPr/>
        <p:txBody>
          <a:bodyPr/>
          <a:lstStyle/>
          <a:p>
            <a:r>
              <a:rPr lang="en-US" dirty="0" smtClean="0"/>
              <a:t>Every compressor has a seal that keeps refrigerant from escaping through the opening where the pulley driveshaft enters.</a:t>
            </a:r>
            <a:endParaRPr lang="en-US" dirty="0"/>
          </a:p>
        </p:txBody>
      </p:sp>
    </p:spTree>
    <p:extLst>
      <p:ext uri="{BB962C8B-B14F-4D97-AF65-F5344CB8AC3E}">
        <p14:creationId xmlns:p14="http://schemas.microsoft.com/office/powerpoint/2010/main" val="102189351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3–18</a:t>
            </a:r>
            <a:r>
              <a:rPr lang="en-US" dirty="0" smtClean="0"/>
              <a:t> After removing the retaining nut from the A/C compressor shaft, a special puller is used to remove the compressor clutch plate (hub).</a:t>
            </a:r>
            <a:endParaRPr lang="en-US" dirty="0"/>
          </a:p>
        </p:txBody>
      </p:sp>
      <p:pic>
        <p:nvPicPr>
          <p:cNvPr id="3" name="Picture 2" descr="6036903022.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3–19</a:t>
            </a:r>
            <a:r>
              <a:rPr lang="en-US" dirty="0" smtClean="0"/>
              <a:t> (a) The pulley assembly is removed using a special puller on this Dodge truck. (b) The pulley assembly includes the bearing which may or may not be a replaceable part, depending on the compressor.</a:t>
            </a:r>
            <a:endParaRPr lang="en-US" dirty="0"/>
          </a:p>
        </p:txBody>
      </p:sp>
      <p:pic>
        <p:nvPicPr>
          <p:cNvPr id="3" name="Picture 2" descr="6036903023.jpg"/>
          <p:cNvPicPr>
            <a:picLocks noChangeAspect="1"/>
          </p:cNvPicPr>
          <p:nvPr/>
        </p:nvPicPr>
        <p:blipFill>
          <a:blip r:embed="rId2" cstate="print"/>
          <a:stretch>
            <a:fillRect/>
          </a:stretch>
        </p:blipFill>
        <p:spPr>
          <a:xfrm>
            <a:off x="176784" y="1604772"/>
            <a:ext cx="4242816" cy="4562856"/>
          </a:xfrm>
          <a:prstGeom prst="rect">
            <a:avLst/>
          </a:prstGeom>
        </p:spPr>
      </p:pic>
      <p:pic>
        <p:nvPicPr>
          <p:cNvPr id="4" name="Picture 3" descr="6036903024.jpg"/>
          <p:cNvPicPr>
            <a:picLocks noChangeAspect="1"/>
          </p:cNvPicPr>
          <p:nvPr/>
        </p:nvPicPr>
        <p:blipFill>
          <a:blip r:embed="rId3" cstate="print"/>
          <a:stretch>
            <a:fillRect/>
          </a:stretch>
        </p:blipFill>
        <p:spPr>
          <a:xfrm>
            <a:off x="4697082" y="1632203"/>
            <a:ext cx="4233672" cy="45079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 Compressor Diagnosis and Service </a:t>
            </a:r>
            <a:r>
              <a:rPr lang="en-US" dirty="0" smtClean="0"/>
              <a:t>(8 </a:t>
            </a:r>
            <a:r>
              <a:rPr lang="en-US" dirty="0"/>
              <a:t>of 8)</a:t>
            </a:r>
          </a:p>
        </p:txBody>
      </p:sp>
      <p:sp>
        <p:nvSpPr>
          <p:cNvPr id="45059" name="Content Placeholder 2"/>
          <p:cNvSpPr>
            <a:spLocks noGrp="1"/>
          </p:cNvSpPr>
          <p:nvPr>
            <p:ph idx="1"/>
          </p:nvPr>
        </p:nvSpPr>
        <p:spPr/>
        <p:txBody>
          <a:bodyPr/>
          <a:lstStyle/>
          <a:p>
            <a:r>
              <a:rPr lang="en-US" dirty="0" smtClean="0"/>
              <a:t>Engine drive belts should be checked periodically for damage and proper tension.</a:t>
            </a:r>
          </a:p>
          <a:p>
            <a:r>
              <a:rPr lang="en-US" dirty="0" smtClean="0"/>
              <a:t>The tensioner is designed to keep the belt tight enough so it does not slip but not so tight that the belt or bearings in the driven components will fail early.</a:t>
            </a:r>
            <a:endParaRPr lang="en-US" dirty="0"/>
          </a:p>
        </p:txBody>
      </p:sp>
    </p:spTree>
    <p:extLst>
      <p:ext uri="{BB962C8B-B14F-4D97-AF65-F5344CB8AC3E}">
        <p14:creationId xmlns:p14="http://schemas.microsoft.com/office/powerpoint/2010/main" val="402816290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Replacement Compressors</a:t>
            </a:r>
            <a:endParaRPr lang="en-US" dirty="0"/>
          </a:p>
        </p:txBody>
      </p:sp>
      <p:sp>
        <p:nvSpPr>
          <p:cNvPr id="3" name="Content Placeholder 2"/>
          <p:cNvSpPr>
            <a:spLocks noGrp="1"/>
          </p:cNvSpPr>
          <p:nvPr>
            <p:ph idx="1"/>
          </p:nvPr>
        </p:nvSpPr>
        <p:spPr/>
        <p:txBody>
          <a:bodyPr/>
          <a:lstStyle/>
          <a:p>
            <a:r>
              <a:rPr lang="en-US" dirty="0" smtClean="0"/>
              <a:t>Identify the unit</a:t>
            </a:r>
          </a:p>
          <a:p>
            <a:r>
              <a:rPr lang="en-US" dirty="0" smtClean="0"/>
              <a:t>Oil charge</a:t>
            </a:r>
            <a:endParaRPr lang="en-US" dirty="0"/>
          </a:p>
        </p:txBody>
      </p:sp>
    </p:spTree>
    <p:extLst>
      <p:ext uri="{BB962C8B-B14F-4D97-AF65-F5344CB8AC3E}">
        <p14:creationId xmlns:p14="http://schemas.microsoft.com/office/powerpoint/2010/main" val="573890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(2 of 2)</a:t>
            </a:r>
            <a:endParaRPr lang="en-US" dirty="0"/>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3.3</a:t>
            </a:r>
            <a:r>
              <a:rPr lang="en-US" dirty="0" smtClean="0"/>
              <a:t> Discuss </a:t>
            </a:r>
            <a:r>
              <a:rPr lang="en-US" dirty="0" smtClean="0"/>
              <a:t>the parts and operation of compressor clutches.</a:t>
            </a:r>
          </a:p>
          <a:p>
            <a:pPr marL="0" indent="0">
              <a:buNone/>
            </a:pPr>
            <a:r>
              <a:rPr lang="en-US" b="1" dirty="0" smtClean="0">
                <a:solidFill>
                  <a:srgbClr val="005A70"/>
                </a:solidFill>
              </a:rPr>
              <a:t>3.4</a:t>
            </a:r>
            <a:r>
              <a:rPr lang="en-US" dirty="0" smtClean="0"/>
              <a:t> Discuss </a:t>
            </a:r>
            <a:r>
              <a:rPr lang="en-US" dirty="0" smtClean="0"/>
              <a:t>compressor valves and switches.</a:t>
            </a:r>
          </a:p>
          <a:p>
            <a:pPr marL="0" indent="0">
              <a:buNone/>
            </a:pPr>
            <a:r>
              <a:rPr lang="en-US" b="1" dirty="0" smtClean="0">
                <a:solidFill>
                  <a:srgbClr val="005A70"/>
                </a:solidFill>
              </a:rPr>
              <a:t>3.5</a:t>
            </a:r>
            <a:r>
              <a:rPr lang="en-US" dirty="0" smtClean="0"/>
              <a:t> Explain </a:t>
            </a:r>
            <a:r>
              <a:rPr lang="en-US" dirty="0" smtClean="0"/>
              <a:t>A/C compressor diagnosis and service.</a:t>
            </a:r>
            <a:endParaRPr lang="en-US" dirty="0"/>
          </a:p>
        </p:txBody>
      </p:sp>
    </p:spTree>
    <p:extLst>
      <p:ext uri="{BB962C8B-B14F-4D97-AF65-F5344CB8AC3E}">
        <p14:creationId xmlns:p14="http://schemas.microsoft.com/office/powerpoint/2010/main" val="47615756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3–29</a:t>
            </a:r>
            <a:r>
              <a:rPr lang="en-US" dirty="0" smtClean="0"/>
              <a:t> The decal on this compressor identifies the type (SDB709) and the serial number. Note also that it uses a seven-groove, multi-V clutch, four mounting bolts, and vertical-pad service ports at the side.</a:t>
            </a:r>
            <a:endParaRPr lang="en-US" dirty="0"/>
          </a:p>
        </p:txBody>
      </p:sp>
      <p:pic>
        <p:nvPicPr>
          <p:cNvPr id="3" name="Picture 2" descr="6036903032.jpg"/>
          <p:cNvPicPr>
            <a:picLocks noChangeAspect="1"/>
          </p:cNvPicPr>
          <p:nvPr/>
        </p:nvPicPr>
        <p:blipFill>
          <a:blip r:embed="rId2" cstate="print"/>
          <a:stretch>
            <a:fillRect/>
          </a:stretch>
        </p:blipFill>
        <p:spPr>
          <a:xfrm>
            <a:off x="2171700" y="1751076"/>
            <a:ext cx="4800600" cy="4270248"/>
          </a:xfrm>
          <a:prstGeom prst="rect">
            <a:avLst/>
          </a:prstGeom>
        </p:spPr>
      </p:pic>
    </p:spTree>
    <p:extLst>
      <p:ext uri="{BB962C8B-B14F-4D97-AF65-F5344CB8AC3E}">
        <p14:creationId xmlns:p14="http://schemas.microsoft.com/office/powerpoint/2010/main" val="4288277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smtClean="0"/>
              <a:t>FIGURE 3–30</a:t>
            </a:r>
            <a:r>
              <a:rPr lang="en-US" sz="1800" dirty="0" smtClean="0"/>
              <a:t> (a) The oil should be drained from the old compressor (top left); rotate the compressor shaft and the compressor to help the draining. (b) Drain the oil from the new compressor (top right). (c) Pour the same amount of oil drained from the old compressor or the amount specified by the compressor manufacturer of the proper oil into the new compressor (lower).</a:t>
            </a:r>
            <a:endParaRPr lang="en-US" sz="1800" dirty="0"/>
          </a:p>
        </p:txBody>
      </p:sp>
      <p:pic>
        <p:nvPicPr>
          <p:cNvPr id="3" name="Picture 2" descr="6036903033.jpg"/>
          <p:cNvPicPr>
            <a:picLocks noChangeAspect="1"/>
          </p:cNvPicPr>
          <p:nvPr/>
        </p:nvPicPr>
        <p:blipFill>
          <a:blip r:embed="rId2" cstate="print"/>
          <a:stretch>
            <a:fillRect/>
          </a:stretch>
        </p:blipFill>
        <p:spPr>
          <a:xfrm>
            <a:off x="2377440" y="1403002"/>
            <a:ext cx="4389120" cy="4979849"/>
          </a:xfrm>
          <a:prstGeom prst="rect">
            <a:avLst/>
          </a:prstGeom>
        </p:spPr>
      </p:pic>
    </p:spTree>
    <p:extLst>
      <p:ext uri="{BB962C8B-B14F-4D97-AF65-F5344CB8AC3E}">
        <p14:creationId xmlns:p14="http://schemas.microsoft.com/office/powerpoint/2010/main" val="3149651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6083" name="Content Placeholder 2"/>
          <p:cNvSpPr>
            <a:spLocks noGrp="1"/>
          </p:cNvSpPr>
          <p:nvPr>
            <p:ph idx="1"/>
          </p:nvPr>
        </p:nvSpPr>
        <p:spPr/>
        <p:txBody>
          <a:bodyPr/>
          <a:lstStyle/>
          <a:p>
            <a:r>
              <a:rPr lang="en-US" dirty="0" smtClean="0"/>
              <a:t>Various compressor types and models are used with vehicle A/C systems.</a:t>
            </a:r>
          </a:p>
          <a:p>
            <a:r>
              <a:rPr lang="en-US" dirty="0" smtClean="0"/>
              <a:t>Compressor models can use a variety of clutch and pulley designs.</a:t>
            </a:r>
          </a:p>
          <a:p>
            <a:r>
              <a:rPr lang="en-US" dirty="0" smtClean="0"/>
              <a:t>Some variable displacement compressors use a damper pulley in place of a clutch.</a:t>
            </a:r>
          </a:p>
          <a:p>
            <a:r>
              <a:rPr lang="en-US" dirty="0" smtClean="0"/>
              <a:t>Compressors are lubricated by oil that is circulated by the refrigerant.</a:t>
            </a:r>
            <a:endParaRPr lang="en-US" dirty="0"/>
          </a:p>
        </p:txBody>
      </p:sp>
    </p:spTree>
    <p:extLst>
      <p:ext uri="{BB962C8B-B14F-4D97-AF65-F5344CB8AC3E}">
        <p14:creationId xmlns:p14="http://schemas.microsoft.com/office/powerpoint/2010/main" val="109795463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Compressors (1 of 2)</a:t>
            </a:r>
            <a:endParaRPr lang="en-US" dirty="0"/>
          </a:p>
        </p:txBody>
      </p:sp>
      <p:sp>
        <p:nvSpPr>
          <p:cNvPr id="25603" name="Content Placeholder 2"/>
          <p:cNvSpPr>
            <a:spLocks noGrp="1"/>
          </p:cNvSpPr>
          <p:nvPr>
            <p:ph idx="1"/>
          </p:nvPr>
        </p:nvSpPr>
        <p:spPr/>
        <p:txBody>
          <a:bodyPr/>
          <a:lstStyle/>
          <a:p>
            <a:r>
              <a:rPr lang="en-US" dirty="0" smtClean="0"/>
              <a:t>Piston compressors</a:t>
            </a:r>
          </a:p>
          <a:p>
            <a:pPr lvl="1"/>
            <a:r>
              <a:rPr lang="en-US" dirty="0" smtClean="0"/>
              <a:t>Most older automotive compressors used a crankshaft, similar to a small gasoline engine, and a reciprocating-piston type. Newer piston compressors use a swash or wobble plate.</a:t>
            </a:r>
            <a:endParaRPr lang="en-US" dirty="0"/>
          </a:p>
        </p:txBody>
      </p:sp>
    </p:spTree>
    <p:extLst>
      <p:ext uri="{BB962C8B-B14F-4D97-AF65-F5344CB8AC3E}">
        <p14:creationId xmlns:p14="http://schemas.microsoft.com/office/powerpoint/2010/main" val="32733629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Compressors (2 of 2)</a:t>
            </a:r>
            <a:endParaRPr lang="en-US" dirty="0"/>
          </a:p>
        </p:txBody>
      </p:sp>
      <p:sp>
        <p:nvSpPr>
          <p:cNvPr id="26627" name="Content Placeholder 2"/>
          <p:cNvSpPr>
            <a:spLocks noGrp="1"/>
          </p:cNvSpPr>
          <p:nvPr>
            <p:ph idx="1"/>
          </p:nvPr>
        </p:nvSpPr>
        <p:spPr/>
        <p:txBody>
          <a:bodyPr/>
          <a:lstStyle/>
          <a:p>
            <a:r>
              <a:rPr lang="en-US" dirty="0" smtClean="0"/>
              <a:t>Vane compressors</a:t>
            </a:r>
          </a:p>
          <a:p>
            <a:pPr lvl="1"/>
            <a:r>
              <a:rPr lang="en-US" dirty="0" smtClean="0"/>
              <a:t>Vane compressor has vanes that contact the rotor housing at each end, and they slide to make a seal at each end as the rotor turns.</a:t>
            </a:r>
          </a:p>
          <a:p>
            <a:r>
              <a:rPr lang="en-US" dirty="0" smtClean="0"/>
              <a:t>Scroll compressors</a:t>
            </a:r>
          </a:p>
          <a:p>
            <a:pPr lvl="1"/>
            <a:r>
              <a:rPr lang="en-US" dirty="0" smtClean="0"/>
              <a:t>Scroll compressors require rather complex machining to achieve constant sealing between the fixed and movable scrolls.</a:t>
            </a:r>
            <a:endParaRPr lang="en-US" dirty="0"/>
          </a:p>
        </p:txBody>
      </p:sp>
    </p:spTree>
    <p:extLst>
      <p:ext uri="{BB962C8B-B14F-4D97-AF65-F5344CB8AC3E}">
        <p14:creationId xmlns:p14="http://schemas.microsoft.com/office/powerpoint/2010/main" val="93113047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Piston Compressors</a:t>
            </a:r>
            <a:endParaRPr lang="en-US" dirty="0"/>
          </a:p>
        </p:txBody>
      </p:sp>
      <p:sp>
        <p:nvSpPr>
          <p:cNvPr id="3" name="Content Placeholder 2"/>
          <p:cNvSpPr>
            <a:spLocks noGrp="1"/>
          </p:cNvSpPr>
          <p:nvPr>
            <p:ph idx="1"/>
          </p:nvPr>
        </p:nvSpPr>
        <p:spPr/>
        <p:txBody>
          <a:bodyPr/>
          <a:lstStyle/>
          <a:p>
            <a:r>
              <a:rPr lang="en-US" dirty="0" smtClean="0"/>
              <a:t>What does a piston compressor do?</a:t>
            </a:r>
          </a:p>
          <a:p>
            <a:r>
              <a:rPr lang="en-US" dirty="0" smtClean="0"/>
              <a:t>Radial-type piston compressors</a:t>
            </a:r>
          </a:p>
          <a:p>
            <a:r>
              <a:rPr lang="en-US" dirty="0" smtClean="0"/>
              <a:t>Coaxial swash-plate compressors</a:t>
            </a:r>
          </a:p>
          <a:p>
            <a:r>
              <a:rPr lang="en-US" dirty="0" smtClean="0"/>
              <a:t>Coaxial wobble-plate compressors</a:t>
            </a:r>
          </a:p>
          <a:p>
            <a:r>
              <a:rPr lang="en-US" dirty="0" smtClean="0"/>
              <a:t>Variable displacement wobble-plate compressors</a:t>
            </a:r>
            <a:endParaRPr lang="en-US" dirty="0"/>
          </a:p>
        </p:txBody>
      </p:sp>
    </p:spTree>
    <p:extLst>
      <p:ext uri="{BB962C8B-B14F-4D97-AF65-F5344CB8AC3E}">
        <p14:creationId xmlns:p14="http://schemas.microsoft.com/office/powerpoint/2010/main" val="2056807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878"/>
            <a:ext cx="8229600" cy="1097280"/>
          </a:xfrm>
        </p:spPr>
        <p:txBody>
          <a:bodyPr/>
          <a:lstStyle/>
          <a:p>
            <a:r>
              <a:rPr lang="en-US" sz="1800" cap="all" dirty="0" smtClean="0"/>
              <a:t>FIGURE 3–1</a:t>
            </a:r>
            <a:r>
              <a:rPr lang="en-US" sz="1800" dirty="0" smtClean="0"/>
              <a:t> In a piston compressor, when moving downward, the piston creates a drop in pressure inside the cylinder. The resulting difference in pressure allows the suction valve to open. Refrigerant then flows into the cylinder. When the piston moves upward on discharge stroke, the pressure closes the intake valve and forces the refrigerant out the discharge valve.</a:t>
            </a:r>
            <a:endParaRPr lang="en-US" sz="1800" dirty="0"/>
          </a:p>
        </p:txBody>
      </p:sp>
      <p:pic>
        <p:nvPicPr>
          <p:cNvPr id="3" name="Picture 2" descr="6036903001.jpg"/>
          <p:cNvPicPr>
            <a:picLocks noChangeAspect="1"/>
          </p:cNvPicPr>
          <p:nvPr/>
        </p:nvPicPr>
        <p:blipFill>
          <a:blip r:embed="rId2" cstate="print"/>
          <a:stretch>
            <a:fillRect/>
          </a:stretch>
        </p:blipFill>
        <p:spPr>
          <a:xfrm>
            <a:off x="1766621" y="1472183"/>
            <a:ext cx="5610758" cy="48280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Vane Compressors</a:t>
            </a:r>
            <a:endParaRPr lang="en-US" dirty="0"/>
          </a:p>
        </p:txBody>
      </p:sp>
      <p:sp>
        <p:nvSpPr>
          <p:cNvPr id="3" name="Content Placeholder 2"/>
          <p:cNvSpPr>
            <a:spLocks noGrp="1"/>
          </p:cNvSpPr>
          <p:nvPr>
            <p:ph idx="1"/>
          </p:nvPr>
        </p:nvSpPr>
        <p:spPr/>
        <p:txBody>
          <a:bodyPr/>
          <a:lstStyle/>
          <a:p>
            <a:r>
              <a:rPr lang="en-US" dirty="0" smtClean="0"/>
              <a:t>What is the construction of vane compressors?</a:t>
            </a:r>
          </a:p>
          <a:p>
            <a:r>
              <a:rPr lang="en-US" dirty="0" smtClean="0"/>
              <a:t>What is the operation of vane compressors?</a:t>
            </a:r>
            <a:endParaRPr lang="en-US" dirty="0"/>
          </a:p>
        </p:txBody>
      </p:sp>
    </p:spTree>
    <p:extLst>
      <p:ext uri="{BB962C8B-B14F-4D97-AF65-F5344CB8AC3E}">
        <p14:creationId xmlns:p14="http://schemas.microsoft.com/office/powerpoint/2010/main" val="2834368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smtClean="0"/>
              <a:t>FIGURE 3–7</a:t>
            </a:r>
            <a:r>
              <a:rPr lang="en-US" sz="1800" dirty="0" smtClean="0"/>
              <a:t> As the rotor turns in a counterclockwise direction, the vanes move in and out to follow the contour of the housing. This action forms chambers that get larger at the suction ports and smaller at the discharge ports. Evaporator pressure fills the chambers as they get larger, and the reducing size forces the refrigerant into the high side.</a:t>
            </a:r>
            <a:endParaRPr lang="en-US" sz="1800" dirty="0"/>
          </a:p>
        </p:txBody>
      </p:sp>
      <p:pic>
        <p:nvPicPr>
          <p:cNvPr id="3" name="Picture 2" descr="6036903009.jpg"/>
          <p:cNvPicPr>
            <a:picLocks noChangeAspect="1"/>
          </p:cNvPicPr>
          <p:nvPr/>
        </p:nvPicPr>
        <p:blipFill>
          <a:blip r:embed="rId2" cstate="print"/>
          <a:stretch>
            <a:fillRect/>
          </a:stretch>
        </p:blipFill>
        <p:spPr>
          <a:xfrm>
            <a:off x="650443" y="2798064"/>
            <a:ext cx="7843114" cy="21762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4298</TotalTime>
  <Words>987</Words>
  <Application>Microsoft Macintosh PowerPoint</Application>
  <PresentationFormat>On-screen Show (4:3)</PresentationFormat>
  <Paragraphs>100</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508 Lecture</vt:lpstr>
      <vt:lpstr>Automotive Heating And Air Conditioning</vt:lpstr>
      <vt:lpstr>Learning Objectives (1 of 2)</vt:lpstr>
      <vt:lpstr>Learning Objectives (2 of 2)</vt:lpstr>
      <vt:lpstr>Compressors (1 of 2)</vt:lpstr>
      <vt:lpstr>Compressors (2 of 2)</vt:lpstr>
      <vt:lpstr>Piston Compressors</vt:lpstr>
      <vt:lpstr>FIGURE 3–1 In a piston compressor, when moving downward, the piston creates a drop in pressure inside the cylinder. The resulting difference in pressure allows the suction valve to open. Refrigerant then flows into the cylinder. When the piston moves upward on discharge stroke, the pressure closes the intake valve and forces the refrigerant out the discharge valve.</vt:lpstr>
      <vt:lpstr>Vane Compressors</vt:lpstr>
      <vt:lpstr>FIGURE 3–7 As the rotor turns in a counterclockwise direction, the vanes move in and out to follow the contour of the housing. This action forms chambers that get larger at the suction ports and smaller at the discharge ports. Evaporator pressure fills the chambers as they get larger, and the reducing size forces the refrigerant into the high side.</vt:lpstr>
      <vt:lpstr>Scroll Compressors</vt:lpstr>
      <vt:lpstr>FIGURE 3–8 As the orbital scroll moves, it forms pumping chambers/gas pockets that start at the suction port and forces the refrigerant to the discharge port at the center.</vt:lpstr>
      <vt:lpstr>Compressor Clutches</vt:lpstr>
      <vt:lpstr>FIGURE 3–9 The electromagnetic clutch assembly includes the clutch field coil, where the magnetic field is created; the clutch pulley, which rides on the pulley bearing; and the clutch hub, which is attached to the input shaft of the compressor. The small shims are added or deleted as needed to adjust the air gap between the clutch hub and the clutch pulley.</vt:lpstr>
      <vt:lpstr>FIGURE 3–16 Check service information for the exact purpose and function of each of the switches located on the compressor because they can vary according to make, model, and year of manufacture of vehicle and can also vary as to what compressor is used.</vt:lpstr>
      <vt:lpstr>Compressor Valves and Switches (1 of 3)</vt:lpstr>
      <vt:lpstr>Compressor Valves and Switches (2 of 3)</vt:lpstr>
      <vt:lpstr>FIGURE 3–17 Typical air-conditioning pressure switches. Check service information to determine the purpose and function of each switch for the vehicle being inspected.</vt:lpstr>
      <vt:lpstr>Compressor Valves and Switches (3 of 3)</vt:lpstr>
      <vt:lpstr>A/C Compressor Diagnosis and Service (1 of 8)</vt:lpstr>
      <vt:lpstr>A/C Compressor Diagnosis and Service (2 of 8)</vt:lpstr>
      <vt:lpstr>A/C Compressor Diagnosis and Service (3 of 8)</vt:lpstr>
      <vt:lpstr>A/C Compressor Diagnosis and Service (4 of 8)</vt:lpstr>
      <vt:lpstr>A/C Compressor Diagnosis and Service (5 of 8)</vt:lpstr>
      <vt:lpstr>A/C Compressor Diagnosis and Service (6 of 8)</vt:lpstr>
      <vt:lpstr>A/C Compressor Diagnosis and Service (7 of 8)</vt:lpstr>
      <vt:lpstr>FIGURE 3–18 After removing the retaining nut from the A/C compressor shaft, a special puller is used to remove the compressor clutch plate (hub).</vt:lpstr>
      <vt:lpstr>FIGURE 3–19 (a) The pulley assembly is removed using a special puller on this Dodge truck. (b) The pulley assembly includes the bearing which may or may not be a replaceable part, depending on the compressor.</vt:lpstr>
      <vt:lpstr>A/C Compressor Diagnosis and Service (8 of 8)</vt:lpstr>
      <vt:lpstr>Replacement Compressors</vt:lpstr>
      <vt:lpstr>FIGURE 3–29 The decal on this compressor identifies the type (SDB709) and the serial number. Note also that it uses a seven-groove, multi-V clutch, four mounting bolts, and vertical-pad service ports at the side.</vt:lpstr>
      <vt:lpstr>FIGURE 3–30 (a) The oil should be drained from the old compressor (top left); rotate the compressor shaft and the compressor to help the draining. (b) Drain the oil from the new compressor (top right). (c) Pour the same amount of oil drained from the old compressor or the amount specified by the compressor manufacturer of the proper oil into the new compressor (lower).</vt:lpstr>
      <vt:lpstr>Summary</vt:lpstr>
    </vt:vector>
  </TitlesOfParts>
  <Company>echosvoice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Air-Conditioning Compressors and Service</dc:title>
  <dc:subject>Automotive Heating And Air Conditioning</dc:subject>
  <dc:creator>James D. Halderman</dc:creator>
  <cp:keywords>Automotive</cp:keywords>
  <cp:lastModifiedBy>Melissa O'Connor</cp:lastModifiedBy>
  <cp:revision>210</cp:revision>
  <dcterms:created xsi:type="dcterms:W3CDTF">2014-07-14T20:04:21Z</dcterms:created>
  <dcterms:modified xsi:type="dcterms:W3CDTF">2017-01-17T16:11:03Z</dcterms:modified>
</cp:coreProperties>
</file>