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76" r:id="rId2"/>
    <p:sldId id="401" r:id="rId3"/>
    <p:sldId id="402" r:id="rId4"/>
    <p:sldId id="403" r:id="rId5"/>
    <p:sldId id="404" r:id="rId6"/>
    <p:sldId id="405" r:id="rId7"/>
    <p:sldId id="406" r:id="rId8"/>
    <p:sldId id="407" r:id="rId9"/>
    <p:sldId id="408" r:id="rId10"/>
    <p:sldId id="378" r:id="rId11"/>
    <p:sldId id="379" r:id="rId12"/>
    <p:sldId id="380" r:id="rId13"/>
    <p:sldId id="412" r:id="rId14"/>
    <p:sldId id="413" r:id="rId15"/>
    <p:sldId id="381" r:id="rId16"/>
    <p:sldId id="415" r:id="rId17"/>
    <p:sldId id="416" r:id="rId18"/>
    <p:sldId id="385" r:id="rId19"/>
    <p:sldId id="419" r:id="rId20"/>
    <p:sldId id="420" r:id="rId21"/>
    <p:sldId id="421" r:id="rId22"/>
    <p:sldId id="391" r:id="rId23"/>
    <p:sldId id="422" r:id="rId24"/>
    <p:sldId id="392" r:id="rId25"/>
    <p:sldId id="423" r:id="rId26"/>
    <p:sldId id="394" r:id="rId27"/>
    <p:sldId id="430" r:id="rId28"/>
    <p:sldId id="395" r:id="rId29"/>
    <p:sldId id="429" r:id="rId30"/>
    <p:sldId id="400" r:id="rId31"/>
    <p:sldId id="425" r:id="rId32"/>
    <p:sldId id="426" r:id="rId33"/>
    <p:sldId id="427" r:id="rId34"/>
    <p:sldId id="42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95" autoAdjust="0"/>
    <p:restoredTop sz="83248" autoAdjust="0"/>
  </p:normalViewPr>
  <p:slideViewPr>
    <p:cSldViewPr>
      <p:cViewPr varScale="1">
        <p:scale>
          <a:sx n="100" d="100"/>
          <a:sy n="100" d="100"/>
        </p:scale>
        <p:origin x="-176" y="-96"/>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1/17/17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1/17/17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1/17/17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1/17/17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 Id="rId3"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1.xml"/><Relationship Id="rId2"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Heating And Air Conditioning</a:t>
            </a:r>
          </a:p>
        </p:txBody>
      </p:sp>
      <p:sp>
        <p:nvSpPr>
          <p:cNvPr id="3" name="Text Placeholder 2"/>
          <p:cNvSpPr>
            <a:spLocks noGrp="1"/>
          </p:cNvSpPr>
          <p:nvPr>
            <p:ph type="body" sz="quarter" idx="13"/>
          </p:nvPr>
        </p:nvSpPr>
        <p:spPr/>
        <p:txBody>
          <a:bodyPr/>
          <a:lstStyle/>
          <a:p>
            <a:r>
              <a:rPr lang="en-US" dirty="0" smtClean="0"/>
              <a:t>Eighth Edition</a:t>
            </a:r>
            <a:endParaRPr lang="en-US" dirty="0"/>
          </a:p>
        </p:txBody>
      </p:sp>
      <p:sp>
        <p:nvSpPr>
          <p:cNvPr id="4" name="Text Placeholder 3"/>
          <p:cNvSpPr>
            <a:spLocks noGrp="1"/>
          </p:cNvSpPr>
          <p:nvPr>
            <p:ph type="body" sz="quarter" idx="14"/>
          </p:nvPr>
        </p:nvSpPr>
        <p:spPr/>
        <p:txBody>
          <a:bodyPr/>
          <a:lstStyle/>
          <a:p>
            <a:r>
              <a:rPr lang="en-US" dirty="0" smtClean="0"/>
              <a:t>Chapter 2</a:t>
            </a:r>
            <a:endParaRPr lang="en-US" dirty="0"/>
          </a:p>
        </p:txBody>
      </p:sp>
      <p:sp>
        <p:nvSpPr>
          <p:cNvPr id="5" name="Text Placeholder 4"/>
          <p:cNvSpPr>
            <a:spLocks noGrp="1"/>
          </p:cNvSpPr>
          <p:nvPr>
            <p:ph type="body" sz="quarter" idx="15"/>
          </p:nvPr>
        </p:nvSpPr>
        <p:spPr/>
        <p:txBody>
          <a:bodyPr/>
          <a:lstStyle/>
          <a:p>
            <a:r>
              <a:rPr lang="en-US" dirty="0" smtClean="0"/>
              <a:t>The Refrigeration Cycle</a:t>
            </a:r>
          </a:p>
        </p:txBody>
      </p:sp>
      <p:pic>
        <p:nvPicPr>
          <p:cNvPr id="8" name="Picture 7" descr="0134603699.jpg"/>
          <p:cNvPicPr>
            <a:picLocks noChangeAspect="1"/>
          </p:cNvPicPr>
          <p:nvPr/>
        </p:nvPicPr>
        <p:blipFill>
          <a:blip r:embed="rId2" cstate="print"/>
          <a:stretch>
            <a:fillRect/>
          </a:stretch>
        </p:blipFill>
        <p:spPr>
          <a:xfrm>
            <a:off x="488576" y="1447800"/>
            <a:ext cx="3840480" cy="49006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2–2</a:t>
            </a:r>
            <a:r>
              <a:rPr lang="en-US" dirty="0" smtClean="0"/>
              <a:t> The evaporator removes heat from the air that enters a vehicle by transferring it to the vaporizing refrigerant.</a:t>
            </a:r>
            <a:endParaRPr lang="en-US" dirty="0"/>
          </a:p>
        </p:txBody>
      </p:sp>
      <p:pic>
        <p:nvPicPr>
          <p:cNvPr id="3" name="Picture 2" descr="6036902002.jpg"/>
          <p:cNvPicPr>
            <a:picLocks noChangeAspect="1"/>
          </p:cNvPicPr>
          <p:nvPr/>
        </p:nvPicPr>
        <p:blipFill>
          <a:blip r:embed="rId2" cstate="print"/>
          <a:stretch>
            <a:fillRect/>
          </a:stretch>
        </p:blipFill>
        <p:spPr>
          <a:xfrm>
            <a:off x="2468271" y="1761135"/>
            <a:ext cx="4207459" cy="42501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2–3</a:t>
            </a:r>
            <a:r>
              <a:rPr lang="en-US" dirty="0" smtClean="0"/>
              <a:t> The compressor provides the mechanical force needed to pressurize the refrigerant.</a:t>
            </a:r>
            <a:endParaRPr lang="en-US" dirty="0"/>
          </a:p>
        </p:txBody>
      </p:sp>
      <p:pic>
        <p:nvPicPr>
          <p:cNvPr id="3" name="Picture 2" descr="6036902003.jpg"/>
          <p:cNvPicPr>
            <a:picLocks noChangeAspect="1"/>
          </p:cNvPicPr>
          <p:nvPr/>
        </p:nvPicPr>
        <p:blipFill>
          <a:blip r:embed="rId2" cstate="print"/>
          <a:stretch>
            <a:fillRect/>
          </a:stretch>
        </p:blipFill>
        <p:spPr>
          <a:xfrm>
            <a:off x="2301240" y="2020823"/>
            <a:ext cx="4541520" cy="37307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2–4</a:t>
            </a:r>
            <a:r>
              <a:rPr lang="en-US" dirty="0" smtClean="0"/>
              <a:t> The condenser changes the refrigerant vapor into a liquid by transferring heat from the refrigerant to the air stream that flows between the condenser fins.</a:t>
            </a:r>
            <a:endParaRPr lang="en-US" dirty="0"/>
          </a:p>
        </p:txBody>
      </p:sp>
      <p:pic>
        <p:nvPicPr>
          <p:cNvPr id="3" name="Picture 2" descr="6036902004.jpg"/>
          <p:cNvPicPr>
            <a:picLocks noChangeAspect="1"/>
          </p:cNvPicPr>
          <p:nvPr/>
        </p:nvPicPr>
        <p:blipFill>
          <a:blip r:embed="rId2" cstate="print"/>
          <a:stretch>
            <a:fillRect/>
          </a:stretch>
        </p:blipFill>
        <p:spPr>
          <a:xfrm>
            <a:off x="2081175" y="1367942"/>
            <a:ext cx="4981651" cy="50365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Principles </a:t>
            </a:r>
            <a:r>
              <a:rPr lang="en-US" dirty="0" smtClean="0"/>
              <a:t>(7 </a:t>
            </a:r>
            <a:r>
              <a:rPr lang="en-US" dirty="0"/>
              <a:t>of 9)</a:t>
            </a:r>
          </a:p>
        </p:txBody>
      </p:sp>
      <p:sp>
        <p:nvSpPr>
          <p:cNvPr id="34819" name="Content Placeholder 2"/>
          <p:cNvSpPr>
            <a:spLocks noGrp="1"/>
          </p:cNvSpPr>
          <p:nvPr>
            <p:ph idx="1"/>
          </p:nvPr>
        </p:nvSpPr>
        <p:spPr/>
        <p:txBody>
          <a:bodyPr/>
          <a:lstStyle/>
          <a:p>
            <a:r>
              <a:rPr lang="en-US" smtClean="0"/>
              <a:t>Low side—it has low pressure and temperature. </a:t>
            </a:r>
          </a:p>
          <a:p>
            <a:pPr lvl="1"/>
            <a:r>
              <a:rPr lang="en-US" smtClean="0"/>
              <a:t>The low side begins at the expansion device and ends at the compressor. The refrigerant boils or evaporates in the low side.</a:t>
            </a:r>
            <a:endParaRPr lang="en-US"/>
          </a:p>
        </p:txBody>
      </p:sp>
    </p:spTree>
    <p:extLst>
      <p:ext uri="{BB962C8B-B14F-4D97-AF65-F5344CB8AC3E}">
        <p14:creationId xmlns:p14="http://schemas.microsoft.com/office/powerpoint/2010/main" val="401263269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Principles </a:t>
            </a:r>
            <a:r>
              <a:rPr lang="en-US" dirty="0" smtClean="0"/>
              <a:t>(8 </a:t>
            </a:r>
            <a:r>
              <a:rPr lang="en-US" dirty="0"/>
              <a:t>of 9)</a:t>
            </a:r>
          </a:p>
        </p:txBody>
      </p:sp>
      <p:sp>
        <p:nvSpPr>
          <p:cNvPr id="35843" name="Content Placeholder 2"/>
          <p:cNvSpPr>
            <a:spLocks noGrp="1"/>
          </p:cNvSpPr>
          <p:nvPr>
            <p:ph idx="1"/>
          </p:nvPr>
        </p:nvSpPr>
        <p:spPr/>
        <p:txBody>
          <a:bodyPr/>
          <a:lstStyle/>
          <a:p>
            <a:r>
              <a:rPr lang="en-US" smtClean="0"/>
              <a:t>High side—it has higher pressures and temperatures.</a:t>
            </a:r>
          </a:p>
          <a:p>
            <a:pPr lvl="1"/>
            <a:r>
              <a:rPr lang="en-US" smtClean="0"/>
              <a:t>The high side begins at the compressor and ends at the expansion device. The refrigerant condenses in the high side. The high side line is often called the liquid line.</a:t>
            </a:r>
            <a:endParaRPr lang="en-US"/>
          </a:p>
        </p:txBody>
      </p:sp>
    </p:spTree>
    <p:extLst>
      <p:ext uri="{BB962C8B-B14F-4D97-AF65-F5344CB8AC3E}">
        <p14:creationId xmlns:p14="http://schemas.microsoft.com/office/powerpoint/2010/main" val="120053649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2–5</a:t>
            </a:r>
            <a:r>
              <a:rPr lang="en-US" dirty="0" smtClean="0"/>
              <a:t> Refrigerant changes state to a vapor as it absorbs heat in the low side and into a liquid as it loses heat in the high side.</a:t>
            </a:r>
            <a:endParaRPr lang="en-US" dirty="0"/>
          </a:p>
        </p:txBody>
      </p:sp>
      <p:pic>
        <p:nvPicPr>
          <p:cNvPr id="3" name="Picture 2" descr="6036902005.jpg"/>
          <p:cNvPicPr>
            <a:picLocks noChangeAspect="1"/>
          </p:cNvPicPr>
          <p:nvPr/>
        </p:nvPicPr>
        <p:blipFill>
          <a:blip r:embed="rId2" cstate="print"/>
          <a:stretch>
            <a:fillRect/>
          </a:stretch>
        </p:blipFill>
        <p:spPr>
          <a:xfrm>
            <a:off x="1872691" y="2377439"/>
            <a:ext cx="5398618" cy="30175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Principles </a:t>
            </a:r>
            <a:r>
              <a:rPr lang="en-US" dirty="0" smtClean="0"/>
              <a:t>(9 </a:t>
            </a:r>
            <a:r>
              <a:rPr lang="en-US" dirty="0"/>
              <a:t>of 9)</a:t>
            </a:r>
          </a:p>
        </p:txBody>
      </p:sp>
      <p:sp>
        <p:nvSpPr>
          <p:cNvPr id="37891" name="Content Placeholder 2"/>
          <p:cNvSpPr>
            <a:spLocks noGrp="1"/>
          </p:cNvSpPr>
          <p:nvPr>
            <p:ph idx="1"/>
          </p:nvPr>
        </p:nvSpPr>
        <p:spPr/>
        <p:txBody>
          <a:bodyPr/>
          <a:lstStyle/>
          <a:p>
            <a:r>
              <a:rPr lang="en-US" smtClean="0"/>
              <a:t>In an operating system, the low and high sides can be identified by:</a:t>
            </a:r>
          </a:p>
          <a:p>
            <a:pPr lvl="1"/>
            <a:r>
              <a:rPr lang="en-US" smtClean="0"/>
              <a:t>Pressure</a:t>
            </a:r>
          </a:p>
          <a:p>
            <a:pPr lvl="1"/>
            <a:r>
              <a:rPr lang="en-US" smtClean="0"/>
              <a:t>Sight</a:t>
            </a:r>
          </a:p>
          <a:p>
            <a:pPr lvl="1"/>
            <a:r>
              <a:rPr lang="en-US" smtClean="0"/>
              <a:t>Temperature</a:t>
            </a:r>
          </a:p>
          <a:p>
            <a:pPr lvl="1"/>
            <a:r>
              <a:rPr lang="en-US" smtClean="0"/>
              <a:t>Tubing size</a:t>
            </a:r>
            <a:endParaRPr lang="en-US"/>
          </a:p>
        </p:txBody>
      </p:sp>
    </p:spTree>
    <p:extLst>
      <p:ext uri="{BB962C8B-B14F-4D97-AF65-F5344CB8AC3E}">
        <p14:creationId xmlns:p14="http://schemas.microsoft.com/office/powerpoint/2010/main" val="283279115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Evaporators (1 of 2)</a:t>
            </a:r>
            <a:endParaRPr lang="en-US" dirty="0"/>
          </a:p>
        </p:txBody>
      </p:sp>
      <p:sp>
        <p:nvSpPr>
          <p:cNvPr id="38915" name="Content Placeholder 2"/>
          <p:cNvSpPr>
            <a:spLocks noGrp="1"/>
          </p:cNvSpPr>
          <p:nvPr>
            <p:ph idx="1"/>
          </p:nvPr>
        </p:nvSpPr>
        <p:spPr/>
        <p:txBody>
          <a:bodyPr/>
          <a:lstStyle/>
          <a:p>
            <a:r>
              <a:rPr lang="en-US" smtClean="0"/>
              <a:t>The evaporator is the heat exchanger and absorbs heat from the passenger compartment.</a:t>
            </a:r>
          </a:p>
          <a:p>
            <a:r>
              <a:rPr lang="en-US" smtClean="0"/>
              <a:t>Like most heat exchangers, a well-designed evaporator has a large amount of surface area in contact with the refrigerant and the air from the passenger compartment.</a:t>
            </a:r>
            <a:endParaRPr lang="en-US"/>
          </a:p>
        </p:txBody>
      </p:sp>
    </p:spTree>
    <p:extLst>
      <p:ext uri="{BB962C8B-B14F-4D97-AF65-F5344CB8AC3E}">
        <p14:creationId xmlns:p14="http://schemas.microsoft.com/office/powerpoint/2010/main" val="200941291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2–8</a:t>
            </a:r>
            <a:r>
              <a:rPr lang="en-US" dirty="0" smtClean="0"/>
              <a:t> (a) A tube-and-fin and (b) a plate evaporator. Each type has a large contact area for heat to leave the air and enter the refrigerant.</a:t>
            </a:r>
            <a:endParaRPr lang="en-US" dirty="0"/>
          </a:p>
        </p:txBody>
      </p:sp>
      <p:pic>
        <p:nvPicPr>
          <p:cNvPr id="3" name="Picture 2" descr="6036902009.jpg"/>
          <p:cNvPicPr>
            <a:picLocks noChangeAspect="1"/>
          </p:cNvPicPr>
          <p:nvPr/>
        </p:nvPicPr>
        <p:blipFill>
          <a:blip r:embed="rId2" cstate="print"/>
          <a:stretch>
            <a:fillRect/>
          </a:stretch>
        </p:blipFill>
        <p:spPr>
          <a:xfrm>
            <a:off x="391556" y="1828800"/>
            <a:ext cx="3959962" cy="4122115"/>
          </a:xfrm>
          <a:prstGeom prst="rect">
            <a:avLst/>
          </a:prstGeom>
        </p:spPr>
      </p:pic>
      <p:pic>
        <p:nvPicPr>
          <p:cNvPr id="4" name="Picture 3" descr="6036902010.jpg"/>
          <p:cNvPicPr>
            <a:picLocks noChangeAspect="1"/>
          </p:cNvPicPr>
          <p:nvPr/>
        </p:nvPicPr>
        <p:blipFill>
          <a:blip r:embed="rId3" cstate="print"/>
          <a:stretch>
            <a:fillRect/>
          </a:stretch>
        </p:blipFill>
        <p:spPr>
          <a:xfrm>
            <a:off x="4600553" y="2620155"/>
            <a:ext cx="3951427" cy="30467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Evaporators (2 of 2)</a:t>
            </a:r>
            <a:endParaRPr lang="en-US" dirty="0"/>
          </a:p>
        </p:txBody>
      </p:sp>
      <p:sp>
        <p:nvSpPr>
          <p:cNvPr id="41987" name="Content Placeholder 3"/>
          <p:cNvSpPr>
            <a:spLocks noGrp="1"/>
          </p:cNvSpPr>
          <p:nvPr>
            <p:ph idx="1"/>
          </p:nvPr>
        </p:nvSpPr>
        <p:spPr/>
        <p:txBody>
          <a:bodyPr/>
          <a:lstStyle/>
          <a:p>
            <a:r>
              <a:rPr lang="en-US" smtClean="0"/>
              <a:t>The cold temperature in the evaporator is produced by boiling the refrigerant.</a:t>
            </a:r>
          </a:p>
          <a:p>
            <a:r>
              <a:rPr lang="en-US" smtClean="0"/>
              <a:t>Abnormal temperatures and pressures indicate that something is wrong, such as the evaporator might have too much or too little refrigerant.</a:t>
            </a:r>
          </a:p>
          <a:p>
            <a:pPr lvl="1"/>
            <a:r>
              <a:rPr lang="en-US" smtClean="0"/>
              <a:t>Starved evaporator; flooded evaporator</a:t>
            </a:r>
            <a:endParaRPr lang="en-US"/>
          </a:p>
        </p:txBody>
      </p:sp>
    </p:spTree>
    <p:extLst>
      <p:ext uri="{BB962C8B-B14F-4D97-AF65-F5344CB8AC3E}">
        <p14:creationId xmlns:p14="http://schemas.microsoft.com/office/powerpoint/2010/main" val="8827525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(1 of 2)</a:t>
            </a:r>
            <a:endParaRPr lang="en-US" dirty="0"/>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2.1</a:t>
            </a:r>
            <a:r>
              <a:rPr lang="en-US" dirty="0" smtClean="0"/>
              <a:t> Prepare </a:t>
            </a:r>
            <a:r>
              <a:rPr lang="en-US" dirty="0" smtClean="0"/>
              <a:t>for the ASE Heating and Air Conditioning (A7) certification test content area </a:t>
            </a:r>
            <a:r>
              <a:rPr lang="ja-JP" altLang="en-US" dirty="0" smtClean="0"/>
              <a:t>“</a:t>
            </a:r>
            <a:r>
              <a:rPr lang="en-US" dirty="0" smtClean="0"/>
              <a:t>A</a:t>
            </a:r>
            <a:r>
              <a:rPr lang="ja-JP" altLang="en-US" dirty="0" smtClean="0"/>
              <a:t>”</a:t>
            </a:r>
            <a:r>
              <a:rPr lang="en-US" dirty="0" smtClean="0"/>
              <a:t> (A/C System Service, Diagnosis and Repair).</a:t>
            </a:r>
          </a:p>
          <a:p>
            <a:pPr marL="0" indent="0">
              <a:buNone/>
            </a:pPr>
            <a:r>
              <a:rPr lang="en-US" b="1" dirty="0" smtClean="0">
                <a:solidFill>
                  <a:srgbClr val="005A70"/>
                </a:solidFill>
              </a:rPr>
              <a:t>2.2</a:t>
            </a:r>
            <a:r>
              <a:rPr lang="en-US" dirty="0" smtClean="0"/>
              <a:t> Explain </a:t>
            </a:r>
            <a:r>
              <a:rPr lang="en-US" dirty="0" smtClean="0"/>
              <a:t>how the A/C system works.</a:t>
            </a:r>
          </a:p>
          <a:p>
            <a:pPr marL="0" indent="0">
              <a:buNone/>
            </a:pPr>
            <a:r>
              <a:rPr lang="en-US" b="1" dirty="0" smtClean="0">
                <a:solidFill>
                  <a:srgbClr val="005A70"/>
                </a:solidFill>
              </a:rPr>
              <a:t>2.3</a:t>
            </a:r>
            <a:r>
              <a:rPr lang="en-US" dirty="0" smtClean="0"/>
              <a:t> Identify </a:t>
            </a:r>
            <a:r>
              <a:rPr lang="en-US" dirty="0" smtClean="0"/>
              <a:t>the low and high side of an A/C system.</a:t>
            </a:r>
            <a:endParaRPr lang="en-US" dirty="0"/>
          </a:p>
        </p:txBody>
      </p:sp>
    </p:spTree>
    <p:extLst>
      <p:ext uri="{BB962C8B-B14F-4D97-AF65-F5344CB8AC3E}">
        <p14:creationId xmlns:p14="http://schemas.microsoft.com/office/powerpoint/2010/main" val="64506858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Expansion Valves (1 of 2)</a:t>
            </a:r>
            <a:endParaRPr lang="en-US" dirty="0"/>
          </a:p>
        </p:txBody>
      </p:sp>
      <p:sp>
        <p:nvSpPr>
          <p:cNvPr id="43011" name="Content Placeholder 2"/>
          <p:cNvSpPr>
            <a:spLocks noGrp="1"/>
          </p:cNvSpPr>
          <p:nvPr>
            <p:ph idx="1"/>
          </p:nvPr>
        </p:nvSpPr>
        <p:spPr/>
        <p:txBody>
          <a:bodyPr/>
          <a:lstStyle/>
          <a:p>
            <a:r>
              <a:rPr lang="en-US" smtClean="0"/>
              <a:t>A thermal expansion valve (TXV) is a variable valve that changes the size of the valve opening in response to the cooling load of the evaporator. </a:t>
            </a:r>
            <a:endParaRPr lang="en-US"/>
          </a:p>
        </p:txBody>
      </p:sp>
    </p:spTree>
    <p:extLst>
      <p:ext uri="{BB962C8B-B14F-4D97-AF65-F5344CB8AC3E}">
        <p14:creationId xmlns:p14="http://schemas.microsoft.com/office/powerpoint/2010/main" val="171531408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Thermal Expansion </a:t>
            </a:r>
            <a:r>
              <a:rPr lang="en-US" dirty="0" smtClean="0"/>
              <a:t>Valves (2 of 2)</a:t>
            </a:r>
            <a:endParaRPr lang="en-US" dirty="0"/>
          </a:p>
        </p:txBody>
      </p:sp>
      <p:sp>
        <p:nvSpPr>
          <p:cNvPr id="44035" name="Content Placeholder 2"/>
          <p:cNvSpPr>
            <a:spLocks noGrp="1"/>
          </p:cNvSpPr>
          <p:nvPr>
            <p:ph idx="1"/>
          </p:nvPr>
        </p:nvSpPr>
        <p:spPr/>
        <p:txBody>
          <a:bodyPr/>
          <a:lstStyle/>
          <a:p>
            <a:r>
              <a:rPr lang="en-US" smtClean="0"/>
              <a:t>A TXV is controlled by evaporator temperature and pressure so that it opens to flow as much refrigerant as possible when a lot of cooling is needed and all of the refrigerant must boil in the evaporator.</a:t>
            </a:r>
            <a:endParaRPr lang="en-US"/>
          </a:p>
        </p:txBody>
      </p:sp>
    </p:spTree>
    <p:extLst>
      <p:ext uri="{BB962C8B-B14F-4D97-AF65-F5344CB8AC3E}">
        <p14:creationId xmlns:p14="http://schemas.microsoft.com/office/powerpoint/2010/main" val="72232571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2–11</a:t>
            </a:r>
            <a:r>
              <a:rPr lang="en-US" dirty="0" smtClean="0"/>
              <a:t> Expansion-valve systems store excess refrigerant in a receiver–drier, which is located in the high-side liquid section of the system.</a:t>
            </a:r>
            <a:endParaRPr lang="en-US" dirty="0"/>
          </a:p>
        </p:txBody>
      </p:sp>
      <p:pic>
        <p:nvPicPr>
          <p:cNvPr id="3" name="Picture 2" descr="6036902015.jpg"/>
          <p:cNvPicPr>
            <a:picLocks noChangeAspect="1"/>
          </p:cNvPicPr>
          <p:nvPr/>
        </p:nvPicPr>
        <p:blipFill>
          <a:blip r:embed="rId2" cstate="print"/>
          <a:srcRect t="3653"/>
          <a:stretch>
            <a:fillRect/>
          </a:stretch>
        </p:blipFill>
        <p:spPr>
          <a:xfrm>
            <a:off x="3163824" y="1570938"/>
            <a:ext cx="2816352" cy="46305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Orifice Tube Systems</a:t>
            </a:r>
            <a:endParaRPr lang="en-US" dirty="0"/>
          </a:p>
        </p:txBody>
      </p:sp>
      <p:sp>
        <p:nvSpPr>
          <p:cNvPr id="45059" name="Content Placeholder 2"/>
          <p:cNvSpPr>
            <a:spLocks noGrp="1"/>
          </p:cNvSpPr>
          <p:nvPr>
            <p:ph idx="1"/>
          </p:nvPr>
        </p:nvSpPr>
        <p:spPr/>
        <p:txBody>
          <a:bodyPr/>
          <a:lstStyle/>
          <a:p>
            <a:r>
              <a:rPr lang="en-US" smtClean="0"/>
              <a:t>An orifice tube is a restriction in the liquid line that forces the refrigerant to expand as it passes through the small opening (orifice). </a:t>
            </a:r>
          </a:p>
          <a:p>
            <a:r>
              <a:rPr lang="en-US" smtClean="0"/>
              <a:t>When the refrigerant expands, the temperature of the refrigerant drops and starts to evaporate in the evaporator.</a:t>
            </a:r>
            <a:endParaRPr lang="en-US"/>
          </a:p>
        </p:txBody>
      </p:sp>
    </p:spTree>
    <p:extLst>
      <p:ext uri="{BB962C8B-B14F-4D97-AF65-F5344CB8AC3E}">
        <p14:creationId xmlns:p14="http://schemas.microsoft.com/office/powerpoint/2010/main" val="31615718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2–12</a:t>
            </a:r>
            <a:r>
              <a:rPr lang="en-US" dirty="0" smtClean="0"/>
              <a:t> The compressor clutch allows the compressor to cycle off and on to control evaporator temperature and to shut the system off.</a:t>
            </a:r>
            <a:endParaRPr lang="en-US" dirty="0"/>
          </a:p>
        </p:txBody>
      </p:sp>
      <p:pic>
        <p:nvPicPr>
          <p:cNvPr id="3" name="Picture 2" descr="6036902016.jpg"/>
          <p:cNvPicPr>
            <a:picLocks noChangeAspect="1"/>
          </p:cNvPicPr>
          <p:nvPr/>
        </p:nvPicPr>
        <p:blipFill>
          <a:blip r:embed="rId2" cstate="print"/>
          <a:stretch>
            <a:fillRect/>
          </a:stretch>
        </p:blipFill>
        <p:spPr>
          <a:xfrm>
            <a:off x="3154680" y="1632547"/>
            <a:ext cx="2834640" cy="45122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Condensers</a:t>
            </a:r>
            <a:endParaRPr lang="en-US" dirty="0"/>
          </a:p>
        </p:txBody>
      </p:sp>
      <p:sp>
        <p:nvSpPr>
          <p:cNvPr id="46083" name="Content Placeholder 2"/>
          <p:cNvSpPr>
            <a:spLocks noGrp="1"/>
          </p:cNvSpPr>
          <p:nvPr>
            <p:ph idx="1"/>
          </p:nvPr>
        </p:nvSpPr>
        <p:spPr/>
        <p:txBody>
          <a:bodyPr/>
          <a:lstStyle/>
          <a:p>
            <a:r>
              <a:rPr lang="en-US" smtClean="0"/>
              <a:t>The condenser, like the evaporator, is a heat exchanger. Low-pressure refrigerant vapor is compressed by the compressor into a high-temperature, high-pressure vapor. </a:t>
            </a:r>
          </a:p>
          <a:p>
            <a:pPr lvl="1"/>
            <a:r>
              <a:rPr lang="en-US" smtClean="0"/>
              <a:t>This vapor then passes into the condenser where air passing over the condenser cools the refrigerant and causes it to condense into a high-temperature liquid.</a:t>
            </a:r>
            <a:endParaRPr lang="en-US"/>
          </a:p>
        </p:txBody>
      </p:sp>
    </p:spTree>
    <p:extLst>
      <p:ext uri="{BB962C8B-B14F-4D97-AF65-F5344CB8AC3E}">
        <p14:creationId xmlns:p14="http://schemas.microsoft.com/office/powerpoint/2010/main" val="210393988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2–14</a:t>
            </a:r>
            <a:r>
              <a:rPr lang="en-US" dirty="0" smtClean="0"/>
              <a:t> A condenser is a heat exchanger that transfers heat from the refrigerant to the air flowing through it.</a:t>
            </a:r>
            <a:endParaRPr lang="en-US" dirty="0"/>
          </a:p>
        </p:txBody>
      </p:sp>
      <p:pic>
        <p:nvPicPr>
          <p:cNvPr id="3" name="Picture 2" descr="6036902018.jpg"/>
          <p:cNvPicPr>
            <a:picLocks noChangeAspect="1"/>
          </p:cNvPicPr>
          <p:nvPr/>
        </p:nvPicPr>
        <p:blipFill>
          <a:blip r:embed="rId2" cstate="print"/>
          <a:stretch>
            <a:fillRect/>
          </a:stretch>
        </p:blipFill>
        <p:spPr>
          <a:xfrm>
            <a:off x="2651760" y="1911096"/>
            <a:ext cx="3840480" cy="39502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Refrigerant Charge Level</a:t>
            </a:r>
            <a:endParaRPr lang="en-US" sz="3400" dirty="0"/>
          </a:p>
        </p:txBody>
      </p:sp>
      <p:sp>
        <p:nvSpPr>
          <p:cNvPr id="4" name="Content Placeholder 3"/>
          <p:cNvSpPr>
            <a:spLocks noGrp="1"/>
          </p:cNvSpPr>
          <p:nvPr>
            <p:ph idx="1"/>
          </p:nvPr>
        </p:nvSpPr>
        <p:spPr/>
        <p:txBody>
          <a:bodyPr/>
          <a:lstStyle/>
          <a:p>
            <a:r>
              <a:rPr lang="en-US" dirty="0"/>
              <a:t>While operating, the following occurs:</a:t>
            </a:r>
          </a:p>
          <a:p>
            <a:pPr lvl="1"/>
            <a:r>
              <a:rPr lang="en-US" dirty="0" smtClean="0"/>
              <a:t>The </a:t>
            </a:r>
            <a:r>
              <a:rPr lang="en-US" dirty="0"/>
              <a:t>evaporator contains a refrigerant mist in the </a:t>
            </a:r>
            <a:r>
              <a:rPr lang="en-US" dirty="0" smtClean="0"/>
              <a:t>first two</a:t>
            </a:r>
            <a:r>
              <a:rPr lang="en-US" dirty="0"/>
              <a:t>-thirds to three-fourths of its volume, with vapor in </a:t>
            </a:r>
            <a:r>
              <a:rPr lang="en-US" dirty="0" smtClean="0"/>
              <a:t>the remaining </a:t>
            </a:r>
            <a:r>
              <a:rPr lang="en-US" dirty="0"/>
              <a:t>portion.</a:t>
            </a:r>
          </a:p>
          <a:p>
            <a:pPr lvl="1"/>
            <a:r>
              <a:rPr lang="en-US" dirty="0" smtClean="0"/>
              <a:t>The </a:t>
            </a:r>
            <a:r>
              <a:rPr lang="en-US" dirty="0"/>
              <a:t>condenser contains a condensing vapor in the </a:t>
            </a:r>
            <a:r>
              <a:rPr lang="en-US" dirty="0" smtClean="0"/>
              <a:t>upper portion</a:t>
            </a:r>
            <a:r>
              <a:rPr lang="en-US" dirty="0"/>
              <a:t>, with liquid in the bottom passages.</a:t>
            </a:r>
          </a:p>
          <a:p>
            <a:pPr lvl="1"/>
            <a:r>
              <a:rPr lang="en-US" dirty="0" smtClean="0"/>
              <a:t>The </a:t>
            </a:r>
            <a:r>
              <a:rPr lang="en-US" dirty="0"/>
              <a:t>line connecting the condenser to the </a:t>
            </a:r>
            <a:r>
              <a:rPr lang="en-US" dirty="0" smtClean="0"/>
              <a:t>expansion device </a:t>
            </a:r>
            <a:r>
              <a:rPr lang="en-US" dirty="0"/>
              <a:t>is filled with liquid.</a:t>
            </a:r>
          </a:p>
          <a:p>
            <a:pPr lvl="1"/>
            <a:r>
              <a:rPr lang="en-US" dirty="0" smtClean="0"/>
              <a:t>The </a:t>
            </a:r>
            <a:r>
              <a:rPr lang="en-US" dirty="0"/>
              <a:t>accumulator is about half full of liquid so that </a:t>
            </a:r>
            <a:r>
              <a:rPr lang="en-US" dirty="0" smtClean="0"/>
              <a:t>liquid refrigerant </a:t>
            </a:r>
            <a:r>
              <a:rPr lang="en-US" dirty="0"/>
              <a:t>does not enter the compressor.</a:t>
            </a:r>
          </a:p>
        </p:txBody>
      </p:sp>
    </p:spTree>
    <p:extLst>
      <p:ext uri="{BB962C8B-B14F-4D97-AF65-F5344CB8AC3E}">
        <p14:creationId xmlns:p14="http://schemas.microsoft.com/office/powerpoint/2010/main" val="1763607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cap="all" dirty="0" smtClean="0"/>
              <a:t>FIGURE 2–15</a:t>
            </a:r>
            <a:r>
              <a:rPr lang="en-US" sz="1600" dirty="0" smtClean="0"/>
              <a:t> (a) A properly charged system has the condenser filled with condensing vapor and some liquid, a liquid line filled with liquid, a receiver–drier about half full of liquid, and an evaporator with vaporizing liquid. (b) An overcharge with too much liquid causes liquid to partially fill the condenser. (c) An undercharge has vapor in the liquid line and a starved evaporator.</a:t>
            </a:r>
            <a:endParaRPr lang="en-US" sz="1600" dirty="0"/>
          </a:p>
        </p:txBody>
      </p:sp>
      <p:pic>
        <p:nvPicPr>
          <p:cNvPr id="3" name="Picture 2" descr="6036902019.jpg"/>
          <p:cNvPicPr>
            <a:picLocks noChangeAspect="1"/>
          </p:cNvPicPr>
          <p:nvPr/>
        </p:nvPicPr>
        <p:blipFill>
          <a:blip r:embed="rId2" cstate="print"/>
          <a:stretch>
            <a:fillRect/>
          </a:stretch>
        </p:blipFill>
        <p:spPr>
          <a:xfrm>
            <a:off x="39856" y="2079915"/>
            <a:ext cx="3005328" cy="2194560"/>
          </a:xfrm>
          <a:prstGeom prst="rect">
            <a:avLst/>
          </a:prstGeom>
        </p:spPr>
      </p:pic>
      <p:pic>
        <p:nvPicPr>
          <p:cNvPr id="4" name="Picture 3" descr="6036902020.jpg"/>
          <p:cNvPicPr>
            <a:picLocks noChangeAspect="1"/>
          </p:cNvPicPr>
          <p:nvPr/>
        </p:nvPicPr>
        <p:blipFill>
          <a:blip r:embed="rId3" cstate="print"/>
          <a:stretch>
            <a:fillRect/>
          </a:stretch>
        </p:blipFill>
        <p:spPr>
          <a:xfrm>
            <a:off x="3113644" y="2085399"/>
            <a:ext cx="3005328" cy="2188464"/>
          </a:xfrm>
          <a:prstGeom prst="rect">
            <a:avLst/>
          </a:prstGeom>
        </p:spPr>
      </p:pic>
      <p:pic>
        <p:nvPicPr>
          <p:cNvPr id="5" name="Picture 4" descr="6036902021.jpg"/>
          <p:cNvPicPr>
            <a:picLocks noChangeAspect="1"/>
          </p:cNvPicPr>
          <p:nvPr/>
        </p:nvPicPr>
        <p:blipFill>
          <a:blip r:embed="rId4" cstate="print"/>
          <a:stretch>
            <a:fillRect/>
          </a:stretch>
        </p:blipFill>
        <p:spPr>
          <a:xfrm>
            <a:off x="6193528" y="2078784"/>
            <a:ext cx="2889504" cy="20238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Evaporator Icing Controls</a:t>
            </a:r>
            <a:endParaRPr lang="en-US" sz="3400" dirty="0"/>
          </a:p>
        </p:txBody>
      </p:sp>
      <p:sp>
        <p:nvSpPr>
          <p:cNvPr id="5" name="Content Placeholder 4"/>
          <p:cNvSpPr>
            <a:spLocks noGrp="1"/>
          </p:cNvSpPr>
          <p:nvPr>
            <p:ph idx="1"/>
          </p:nvPr>
        </p:nvSpPr>
        <p:spPr/>
        <p:txBody>
          <a:bodyPr/>
          <a:lstStyle/>
          <a:p>
            <a:r>
              <a:rPr lang="en-US" dirty="0" smtClean="0"/>
              <a:t>What is the purpose and function?</a:t>
            </a:r>
          </a:p>
          <a:p>
            <a:r>
              <a:rPr lang="en-US" dirty="0" smtClean="0"/>
              <a:t>What is “Superheat”?</a:t>
            </a:r>
          </a:p>
          <a:p>
            <a:r>
              <a:rPr lang="en-US" dirty="0" smtClean="0"/>
              <a:t>Thermistor</a:t>
            </a:r>
          </a:p>
          <a:p>
            <a:r>
              <a:rPr lang="en-US" dirty="0" smtClean="0"/>
              <a:t>Pressure Switches</a:t>
            </a:r>
            <a:endParaRPr lang="en-US" dirty="0"/>
          </a:p>
        </p:txBody>
      </p:sp>
    </p:spTree>
    <p:extLst>
      <p:ext uri="{BB962C8B-B14F-4D97-AF65-F5344CB8AC3E}">
        <p14:creationId xmlns:p14="http://schemas.microsoft.com/office/powerpoint/2010/main" val="2930383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(2 of 2)</a:t>
            </a:r>
            <a:endParaRPr lang="en-US" dirty="0"/>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2.4</a:t>
            </a:r>
            <a:r>
              <a:rPr lang="en-US" dirty="0" smtClean="0"/>
              <a:t> Explain </a:t>
            </a:r>
            <a:r>
              <a:rPr lang="en-US" dirty="0" smtClean="0"/>
              <a:t>the purpose and function of evaporators in an A/C system.</a:t>
            </a:r>
          </a:p>
          <a:p>
            <a:pPr marL="0" indent="0">
              <a:buNone/>
            </a:pPr>
            <a:r>
              <a:rPr lang="en-US" b="1" dirty="0" smtClean="0">
                <a:solidFill>
                  <a:srgbClr val="005A70"/>
                </a:solidFill>
              </a:rPr>
              <a:t>2.5</a:t>
            </a:r>
            <a:r>
              <a:rPr lang="en-US" dirty="0" smtClean="0"/>
              <a:t> Explain </a:t>
            </a:r>
            <a:r>
              <a:rPr lang="en-US" dirty="0" smtClean="0"/>
              <a:t>the purpose and function of thermal expansion valves and orifice tube systems.</a:t>
            </a:r>
          </a:p>
          <a:p>
            <a:pPr marL="0" indent="0">
              <a:buNone/>
            </a:pPr>
            <a:r>
              <a:rPr lang="en-US" b="1" dirty="0" smtClean="0">
                <a:solidFill>
                  <a:srgbClr val="005A70"/>
                </a:solidFill>
              </a:rPr>
              <a:t>2.6</a:t>
            </a:r>
            <a:r>
              <a:rPr lang="en-US" dirty="0" smtClean="0"/>
              <a:t> Explain </a:t>
            </a:r>
            <a:r>
              <a:rPr lang="en-US" dirty="0" smtClean="0"/>
              <a:t>the purpose and function of condensers.</a:t>
            </a:r>
            <a:endParaRPr lang="en-US" dirty="0"/>
          </a:p>
        </p:txBody>
      </p:sp>
    </p:spTree>
    <p:extLst>
      <p:ext uri="{BB962C8B-B14F-4D97-AF65-F5344CB8AC3E}">
        <p14:creationId xmlns:p14="http://schemas.microsoft.com/office/powerpoint/2010/main" val="232807261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2–17</a:t>
            </a:r>
            <a:r>
              <a:rPr lang="en-US" dirty="0" smtClean="0"/>
              <a:t> A typical three-wire pressure sensor used on the high side (vapor) line. The three wires are the voltage supply (usually 5 volts), ground, and signal wire.</a:t>
            </a:r>
            <a:endParaRPr lang="en-US" dirty="0"/>
          </a:p>
        </p:txBody>
      </p:sp>
      <p:pic>
        <p:nvPicPr>
          <p:cNvPr id="3" name="Picture 2" descr="6036902024.jpg"/>
          <p:cNvPicPr>
            <a:picLocks noChangeAspect="1"/>
          </p:cNvPicPr>
          <p:nvPr/>
        </p:nvPicPr>
        <p:blipFill>
          <a:blip r:embed="rId2" cstate="print"/>
          <a:stretch>
            <a:fillRect/>
          </a:stretch>
        </p:blipFill>
        <p:spPr>
          <a:xfrm>
            <a:off x="1691641" y="1812340"/>
            <a:ext cx="5760719" cy="41477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(1 of 4)</a:t>
            </a:r>
            <a:endParaRPr lang="en-US" dirty="0"/>
          </a:p>
        </p:txBody>
      </p:sp>
      <p:sp>
        <p:nvSpPr>
          <p:cNvPr id="48131" name="Content Placeholder 2"/>
          <p:cNvSpPr>
            <a:spLocks noGrp="1"/>
          </p:cNvSpPr>
          <p:nvPr>
            <p:ph idx="1"/>
          </p:nvPr>
        </p:nvSpPr>
        <p:spPr/>
        <p:txBody>
          <a:bodyPr/>
          <a:lstStyle/>
          <a:p>
            <a:r>
              <a:rPr lang="en-US" smtClean="0"/>
              <a:t>Automotive A/C systems operate on the principle of moving heat from inside to outside of the vehicle.</a:t>
            </a:r>
          </a:p>
          <a:p>
            <a:r>
              <a:rPr lang="en-US" smtClean="0"/>
              <a:t>All automotive air-conditioning systems are closed and sealed. A refrigerant is circulated through the system by a compressor that is usually powered by the engine through an accessory drive belt.</a:t>
            </a:r>
            <a:endParaRPr lang="en-US"/>
          </a:p>
        </p:txBody>
      </p:sp>
    </p:spTree>
    <p:extLst>
      <p:ext uri="{BB962C8B-B14F-4D97-AF65-F5344CB8AC3E}">
        <p14:creationId xmlns:p14="http://schemas.microsoft.com/office/powerpoint/2010/main" val="105084837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dirty="0" smtClean="0"/>
              <a:t>(2 </a:t>
            </a:r>
            <a:r>
              <a:rPr lang="en-US" dirty="0"/>
              <a:t>of 4)</a:t>
            </a:r>
          </a:p>
        </p:txBody>
      </p:sp>
      <p:sp>
        <p:nvSpPr>
          <p:cNvPr id="49155" name="Content Placeholder 2"/>
          <p:cNvSpPr>
            <a:spLocks noGrp="1"/>
          </p:cNvSpPr>
          <p:nvPr>
            <p:ph idx="1"/>
          </p:nvPr>
        </p:nvSpPr>
        <p:spPr/>
        <p:txBody>
          <a:bodyPr/>
          <a:lstStyle/>
          <a:p>
            <a:r>
              <a:rPr lang="en-US" smtClean="0"/>
              <a:t>The liquid refrigerant evaporates in a small radiator-type unit called the evaporator.</a:t>
            </a:r>
          </a:p>
          <a:p>
            <a:r>
              <a:rPr lang="en-US" smtClean="0"/>
              <a:t>After the refrigerant has evaporated into a low-pressure gas in the evaporator, the refrigerant flows into the engine-driven compressor.</a:t>
            </a:r>
            <a:endParaRPr lang="en-US"/>
          </a:p>
        </p:txBody>
      </p:sp>
    </p:spTree>
    <p:extLst>
      <p:ext uri="{BB962C8B-B14F-4D97-AF65-F5344CB8AC3E}">
        <p14:creationId xmlns:p14="http://schemas.microsoft.com/office/powerpoint/2010/main" val="14099892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dirty="0" smtClean="0"/>
              <a:t>(3 </a:t>
            </a:r>
            <a:r>
              <a:rPr lang="en-US" dirty="0"/>
              <a:t>of 4)</a:t>
            </a:r>
          </a:p>
        </p:txBody>
      </p:sp>
      <p:sp>
        <p:nvSpPr>
          <p:cNvPr id="50179" name="Content Placeholder 2"/>
          <p:cNvSpPr>
            <a:spLocks noGrp="1"/>
          </p:cNvSpPr>
          <p:nvPr>
            <p:ph idx="1"/>
          </p:nvPr>
        </p:nvSpPr>
        <p:spPr/>
        <p:txBody>
          <a:bodyPr/>
          <a:lstStyle/>
          <a:p>
            <a:r>
              <a:rPr lang="en-US" smtClean="0"/>
              <a:t>From the compressor, high-pressure gas flows into the condenser located in front of the cooling system radiator.</a:t>
            </a:r>
          </a:p>
          <a:p>
            <a:r>
              <a:rPr lang="en-US" smtClean="0"/>
              <a:t>Automotive A/C systems are either orifice tube (OT) systems or thermal expansion valve (TXV) systems.</a:t>
            </a:r>
          </a:p>
          <a:p>
            <a:r>
              <a:rPr lang="en-US" smtClean="0"/>
              <a:t>A receiver–drier is used with a TXV system and is located in the high pressure (liquid) side of the system.</a:t>
            </a:r>
            <a:endParaRPr lang="en-US"/>
          </a:p>
        </p:txBody>
      </p:sp>
    </p:spTree>
    <p:extLst>
      <p:ext uri="{BB962C8B-B14F-4D97-AF65-F5344CB8AC3E}">
        <p14:creationId xmlns:p14="http://schemas.microsoft.com/office/powerpoint/2010/main" val="356803346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 </a:t>
            </a:r>
            <a:r>
              <a:rPr lang="en-US" smtClean="0"/>
              <a:t>(4 </a:t>
            </a:r>
            <a:r>
              <a:rPr lang="en-US"/>
              <a:t>of 4)</a:t>
            </a:r>
            <a:endParaRPr lang="en-US" dirty="0"/>
          </a:p>
        </p:txBody>
      </p:sp>
      <p:sp>
        <p:nvSpPr>
          <p:cNvPr id="51203" name="Content Placeholder 2"/>
          <p:cNvSpPr>
            <a:spLocks noGrp="1"/>
          </p:cNvSpPr>
          <p:nvPr>
            <p:ph idx="1"/>
          </p:nvPr>
        </p:nvSpPr>
        <p:spPr/>
        <p:txBody>
          <a:bodyPr/>
          <a:lstStyle/>
          <a:p>
            <a:r>
              <a:rPr lang="en-US" smtClean="0"/>
              <a:t>An accumulator is used in orifice tube system and is located in the low side of the system between the evaporator and the compressor.</a:t>
            </a:r>
            <a:endParaRPr lang="en-US"/>
          </a:p>
        </p:txBody>
      </p:sp>
    </p:spTree>
    <p:extLst>
      <p:ext uri="{BB962C8B-B14F-4D97-AF65-F5344CB8AC3E}">
        <p14:creationId xmlns:p14="http://schemas.microsoft.com/office/powerpoint/2010/main" val="401584760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Principles (1 of 9)</a:t>
            </a:r>
            <a:endParaRPr lang="en-US" dirty="0"/>
          </a:p>
        </p:txBody>
      </p:sp>
      <p:sp>
        <p:nvSpPr>
          <p:cNvPr id="25603" name="Content Placeholder 2"/>
          <p:cNvSpPr>
            <a:spLocks noGrp="1"/>
          </p:cNvSpPr>
          <p:nvPr>
            <p:ph idx="1"/>
          </p:nvPr>
        </p:nvSpPr>
        <p:spPr/>
        <p:txBody>
          <a:bodyPr/>
          <a:lstStyle/>
          <a:p>
            <a:r>
              <a:rPr lang="en-US" smtClean="0"/>
              <a:t>High-pressure liquid refrigerant flows through an expansion device, which controls the amount of refrigerant that is allowed to pass through.</a:t>
            </a:r>
            <a:endParaRPr lang="en-US"/>
          </a:p>
        </p:txBody>
      </p:sp>
    </p:spTree>
    <p:extLst>
      <p:ext uri="{BB962C8B-B14F-4D97-AF65-F5344CB8AC3E}">
        <p14:creationId xmlns:p14="http://schemas.microsoft.com/office/powerpoint/2010/main" val="106305347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Principles </a:t>
            </a:r>
            <a:r>
              <a:rPr lang="en-US" dirty="0" smtClean="0"/>
              <a:t>(2 </a:t>
            </a:r>
            <a:r>
              <a:rPr lang="en-US" dirty="0"/>
              <a:t>of 9)</a:t>
            </a:r>
          </a:p>
        </p:txBody>
      </p:sp>
      <p:sp>
        <p:nvSpPr>
          <p:cNvPr id="26627" name="Content Placeholder 2"/>
          <p:cNvSpPr>
            <a:spLocks noGrp="1"/>
          </p:cNvSpPr>
          <p:nvPr>
            <p:ph idx="1"/>
          </p:nvPr>
        </p:nvSpPr>
        <p:spPr/>
        <p:txBody>
          <a:bodyPr/>
          <a:lstStyle/>
          <a:p>
            <a:r>
              <a:rPr lang="en-US" smtClean="0"/>
              <a:t>When the high-pressure liquid passes through the expansion device, the pressure drops. This causes the liquid refrigerant to evaporate in a small radiator-type unit called the evaporator. </a:t>
            </a:r>
          </a:p>
          <a:p>
            <a:pPr lvl="1"/>
            <a:r>
              <a:rPr lang="en-US" smtClean="0"/>
              <a:t>When the refrigerant evaporates, it absorbs heat when changing from a liquid to a gas. As the heat is absorbed by the refrigerant, the evaporator becomes cold.</a:t>
            </a:r>
            <a:endParaRPr lang="en-US"/>
          </a:p>
        </p:txBody>
      </p:sp>
    </p:spTree>
    <p:extLst>
      <p:ext uri="{BB962C8B-B14F-4D97-AF65-F5344CB8AC3E}">
        <p14:creationId xmlns:p14="http://schemas.microsoft.com/office/powerpoint/2010/main" val="176114526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Principles </a:t>
            </a:r>
            <a:r>
              <a:rPr lang="en-US" dirty="0" smtClean="0"/>
              <a:t>(3 </a:t>
            </a:r>
            <a:r>
              <a:rPr lang="en-US" dirty="0"/>
              <a:t>of 9)</a:t>
            </a:r>
          </a:p>
        </p:txBody>
      </p:sp>
      <p:sp>
        <p:nvSpPr>
          <p:cNvPr id="27651" name="Content Placeholder 2"/>
          <p:cNvSpPr>
            <a:spLocks noGrp="1"/>
          </p:cNvSpPr>
          <p:nvPr>
            <p:ph idx="1"/>
          </p:nvPr>
        </p:nvSpPr>
        <p:spPr/>
        <p:txBody>
          <a:bodyPr/>
          <a:lstStyle/>
          <a:p>
            <a:r>
              <a:rPr lang="en-US" smtClean="0"/>
              <a:t>The refrigerant flows into the engine-driven compressor</a:t>
            </a:r>
          </a:p>
          <a:p>
            <a:pPr lvl="1"/>
            <a:r>
              <a:rPr lang="en-US" smtClean="0"/>
              <a:t>The compressor compresses the low-pressure refrigerant gas into a high-temperature, high-pressure gas and forces it through the system.</a:t>
            </a:r>
            <a:endParaRPr lang="en-US"/>
          </a:p>
        </p:txBody>
      </p:sp>
    </p:spTree>
    <p:extLst>
      <p:ext uri="{BB962C8B-B14F-4D97-AF65-F5344CB8AC3E}">
        <p14:creationId xmlns:p14="http://schemas.microsoft.com/office/powerpoint/2010/main" val="34306398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Principles </a:t>
            </a:r>
            <a:r>
              <a:rPr lang="en-US" dirty="0" smtClean="0"/>
              <a:t>(4 </a:t>
            </a:r>
            <a:r>
              <a:rPr lang="en-US" dirty="0"/>
              <a:t>of 9)</a:t>
            </a:r>
          </a:p>
        </p:txBody>
      </p:sp>
      <p:sp>
        <p:nvSpPr>
          <p:cNvPr id="28675" name="Content Placeholder 2"/>
          <p:cNvSpPr>
            <a:spLocks noGrp="1"/>
          </p:cNvSpPr>
          <p:nvPr>
            <p:ph idx="1"/>
          </p:nvPr>
        </p:nvSpPr>
        <p:spPr/>
        <p:txBody>
          <a:bodyPr/>
          <a:lstStyle/>
          <a:p>
            <a:r>
              <a:rPr lang="en-US" smtClean="0"/>
              <a:t>This high-pressure gas flows into the condenser located in front of the cooling system radiator.</a:t>
            </a:r>
            <a:endParaRPr lang="en-US"/>
          </a:p>
        </p:txBody>
      </p:sp>
    </p:spTree>
    <p:extLst>
      <p:ext uri="{BB962C8B-B14F-4D97-AF65-F5344CB8AC3E}">
        <p14:creationId xmlns:p14="http://schemas.microsoft.com/office/powerpoint/2010/main" val="20683811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Principles </a:t>
            </a:r>
            <a:r>
              <a:rPr lang="en-US" dirty="0" smtClean="0"/>
              <a:t>(5 </a:t>
            </a:r>
            <a:r>
              <a:rPr lang="en-US" dirty="0"/>
              <a:t>of 9)</a:t>
            </a:r>
          </a:p>
        </p:txBody>
      </p:sp>
      <p:sp>
        <p:nvSpPr>
          <p:cNvPr id="29699" name="Content Placeholder 2"/>
          <p:cNvSpPr>
            <a:spLocks noGrp="1"/>
          </p:cNvSpPr>
          <p:nvPr>
            <p:ph idx="1"/>
          </p:nvPr>
        </p:nvSpPr>
        <p:spPr/>
        <p:txBody>
          <a:bodyPr/>
          <a:lstStyle/>
          <a:p>
            <a:r>
              <a:rPr lang="en-US" smtClean="0"/>
              <a:t>The high-pressure liquid then flows to the expansion device, which controls the amount of refrigerant that is allowed to pass through and meters the flow into the evaporator.</a:t>
            </a:r>
          </a:p>
          <a:p>
            <a:pPr lvl="1"/>
            <a:r>
              <a:rPr lang="en-US" smtClean="0"/>
              <a:t>When the high pressure of the liquid passes through the expansion device, the pressure drops and causes the refrigerant to vaporize, starting the cycle all over again.</a:t>
            </a:r>
            <a:endParaRPr lang="en-US"/>
          </a:p>
        </p:txBody>
      </p:sp>
    </p:spTree>
    <p:extLst>
      <p:ext uri="{BB962C8B-B14F-4D97-AF65-F5344CB8AC3E}">
        <p14:creationId xmlns:p14="http://schemas.microsoft.com/office/powerpoint/2010/main" val="73974505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Principles </a:t>
            </a:r>
            <a:r>
              <a:rPr lang="en-US" dirty="0" smtClean="0"/>
              <a:t>(6 </a:t>
            </a:r>
            <a:r>
              <a:rPr lang="en-US" dirty="0"/>
              <a:t>of 9)</a:t>
            </a:r>
          </a:p>
        </p:txBody>
      </p:sp>
      <p:sp>
        <p:nvSpPr>
          <p:cNvPr id="30723" name="Content Placeholder 2"/>
          <p:cNvSpPr>
            <a:spLocks noGrp="1"/>
          </p:cNvSpPr>
          <p:nvPr>
            <p:ph idx="1"/>
          </p:nvPr>
        </p:nvSpPr>
        <p:spPr/>
        <p:txBody>
          <a:bodyPr/>
          <a:lstStyle/>
          <a:p>
            <a:r>
              <a:rPr lang="en-US" smtClean="0"/>
              <a:t>Air is blown through the evaporator by the blower motor. The air is cooled as heat is removed from the air and transferred to the refrigerant in the evaporator, then directed inside the passenger compartment through vents.</a:t>
            </a:r>
            <a:endParaRPr lang="en-US"/>
          </a:p>
        </p:txBody>
      </p:sp>
    </p:spTree>
    <p:extLst>
      <p:ext uri="{BB962C8B-B14F-4D97-AF65-F5344CB8AC3E}">
        <p14:creationId xmlns:p14="http://schemas.microsoft.com/office/powerpoint/2010/main" val="29077375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4295</TotalTime>
  <Words>1172</Words>
  <Application>Microsoft Macintosh PowerPoint</Application>
  <PresentationFormat>On-screen Show (4:3)</PresentationFormat>
  <Paragraphs>89</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508 Lecture</vt:lpstr>
      <vt:lpstr>Automotive Heating And Air Conditioning</vt:lpstr>
      <vt:lpstr>Learning Objectives (1 of 2)</vt:lpstr>
      <vt:lpstr>Learning Objectives (2 of 2)</vt:lpstr>
      <vt:lpstr>Basic Principles (1 of 9)</vt:lpstr>
      <vt:lpstr>Basic Principles (2 of 9)</vt:lpstr>
      <vt:lpstr>Basic Principles (3 of 9)</vt:lpstr>
      <vt:lpstr>Basic Principles (4 of 9)</vt:lpstr>
      <vt:lpstr>Basic Principles (5 of 9)</vt:lpstr>
      <vt:lpstr>Basic Principles (6 of 9)</vt:lpstr>
      <vt:lpstr>FIGURE 2–2 The evaporator removes heat from the air that enters a vehicle by transferring it to the vaporizing refrigerant.</vt:lpstr>
      <vt:lpstr>FIGURE 2–3 The compressor provides the mechanical force needed to pressurize the refrigerant.</vt:lpstr>
      <vt:lpstr>FIGURE 2–4 The condenser changes the refrigerant vapor into a liquid by transferring heat from the refrigerant to the air stream that flows between the condenser fins.</vt:lpstr>
      <vt:lpstr>Basic Principles (7 of 9)</vt:lpstr>
      <vt:lpstr>Basic Principles (8 of 9)</vt:lpstr>
      <vt:lpstr>FIGURE 2–5 Refrigerant changes state to a vapor as it absorbs heat in the low side and into a liquid as it loses heat in the high side.</vt:lpstr>
      <vt:lpstr>Basic Principles (9 of 9)</vt:lpstr>
      <vt:lpstr>Evaporators (1 of 2)</vt:lpstr>
      <vt:lpstr>FIGURE 2–8 (a) A tube-and-fin and (b) a plate evaporator. Each type has a large contact area for heat to leave the air and enter the refrigerant.</vt:lpstr>
      <vt:lpstr>Evaporators (2 of 2)</vt:lpstr>
      <vt:lpstr>Thermal Expansion Valves (1 of 2)</vt:lpstr>
      <vt:lpstr>Thermal Expansion Valves (2 of 2)</vt:lpstr>
      <vt:lpstr>FIGURE 2–11 Expansion-valve systems store excess refrigerant in a receiver–drier, which is located in the high-side liquid section of the system.</vt:lpstr>
      <vt:lpstr>Orifice Tube Systems</vt:lpstr>
      <vt:lpstr>FIGURE 2–12 The compressor clutch allows the compressor to cycle off and on to control evaporator temperature and to shut the system off.</vt:lpstr>
      <vt:lpstr>Condensers</vt:lpstr>
      <vt:lpstr>FIGURE 2–14 A condenser is a heat exchanger that transfers heat from the refrigerant to the air flowing through it.</vt:lpstr>
      <vt:lpstr>Refrigerant Charge Level</vt:lpstr>
      <vt:lpstr>FIGURE 2–15 (a) A properly charged system has the condenser filled with condensing vapor and some liquid, a liquid line filled with liquid, a receiver–drier about half full of liquid, and an evaporator with vaporizing liquid. (b) An overcharge with too much liquid causes liquid to partially fill the condenser. (c) An undercharge has vapor in the liquid line and a starved evaporator.</vt:lpstr>
      <vt:lpstr>Evaporator Icing Controls</vt:lpstr>
      <vt:lpstr>FIGURE 2–17 A typical three-wire pressure sensor used on the high side (vapor) line. The three wires are the voltage supply (usually 5 volts), ground, and signal wire.</vt:lpstr>
      <vt:lpstr>Summary (1 of 4)</vt:lpstr>
      <vt:lpstr>Summary (2 of 4)</vt:lpstr>
      <vt:lpstr>Summary (3 of 4)</vt:lpstr>
      <vt:lpstr>Summary (4 of 4)</vt:lpstr>
    </vt:vector>
  </TitlesOfParts>
  <Company>echosvoice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The Refrigeration Cycle</dc:title>
  <dc:subject>Automotive Heating And Air Conditioning</dc:subject>
  <dc:creator>James D. Halderman</dc:creator>
  <cp:keywords>Automotive</cp:keywords>
  <cp:lastModifiedBy>Melissa O'Connor</cp:lastModifiedBy>
  <cp:revision>211</cp:revision>
  <dcterms:created xsi:type="dcterms:W3CDTF">2014-07-14T20:04:21Z</dcterms:created>
  <dcterms:modified xsi:type="dcterms:W3CDTF">2017-01-17T16:11:37Z</dcterms:modified>
</cp:coreProperties>
</file>