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76" r:id="rId2"/>
    <p:sldId id="412" r:id="rId3"/>
    <p:sldId id="413" r:id="rId4"/>
    <p:sldId id="414" r:id="rId5"/>
    <p:sldId id="415" r:id="rId6"/>
    <p:sldId id="441" r:id="rId7"/>
    <p:sldId id="416" r:id="rId8"/>
    <p:sldId id="417" r:id="rId9"/>
    <p:sldId id="419" r:id="rId10"/>
    <p:sldId id="377" r:id="rId11"/>
    <p:sldId id="421" r:id="rId12"/>
    <p:sldId id="422" r:id="rId13"/>
    <p:sldId id="423" r:id="rId14"/>
    <p:sldId id="378" r:id="rId15"/>
    <p:sldId id="442" r:id="rId16"/>
    <p:sldId id="447" r:id="rId17"/>
    <p:sldId id="443" r:id="rId18"/>
    <p:sldId id="444" r:id="rId19"/>
    <p:sldId id="427" r:id="rId20"/>
    <p:sldId id="428" r:id="rId21"/>
    <p:sldId id="429" r:id="rId22"/>
    <p:sldId id="382" r:id="rId23"/>
    <p:sldId id="431" r:id="rId24"/>
    <p:sldId id="432" r:id="rId25"/>
    <p:sldId id="433" r:id="rId26"/>
    <p:sldId id="388" r:id="rId27"/>
    <p:sldId id="435" r:id="rId28"/>
    <p:sldId id="445" r:id="rId29"/>
    <p:sldId id="446" r:id="rId30"/>
    <p:sldId id="436" r:id="rId31"/>
    <p:sldId id="437" r:id="rId32"/>
    <p:sldId id="439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6" autoAdjust="0"/>
    <p:restoredTop sz="99420" autoAdjust="0"/>
  </p:normalViewPr>
  <p:slideViewPr>
    <p:cSldViewPr>
      <p:cViewPr varScale="1">
        <p:scale>
          <a:sx n="75" d="100"/>
          <a:sy n="75" d="100"/>
        </p:scale>
        <p:origin x="-104" y="-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12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1/17/17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Heating And Air Conditioning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Eighth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A/C System Diagnosis and Repair</a:t>
            </a:r>
          </a:p>
        </p:txBody>
      </p:sp>
      <p:pic>
        <p:nvPicPr>
          <p:cNvPr id="8" name="Picture 7" descr="0134603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800"/>
            <a:ext cx="3840480" cy="4900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15–1</a:t>
            </a:r>
            <a:r>
              <a:rPr lang="en-US" dirty="0" smtClean="0"/>
              <a:t> A visual inspection checks all of the visible, </a:t>
            </a:r>
            <a:r>
              <a:rPr lang="en-US" dirty="0" err="1" smtClean="0"/>
              <a:t>underhood</a:t>
            </a:r>
            <a:r>
              <a:rPr lang="en-US" dirty="0" smtClean="0"/>
              <a:t> components for possible wear or damage. The </a:t>
            </a:r>
            <a:r>
              <a:rPr lang="en-US" dirty="0" err="1" smtClean="0"/>
              <a:t>underdash</a:t>
            </a:r>
            <a:r>
              <a:rPr lang="en-US" dirty="0" smtClean="0"/>
              <a:t> components are checked for noise and proper airflow.</a:t>
            </a:r>
            <a:endParaRPr lang="en-US" dirty="0"/>
          </a:p>
        </p:txBody>
      </p:sp>
      <p:pic>
        <p:nvPicPr>
          <p:cNvPr id="3" name="Picture 2" descr="6036915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920" y="1447755"/>
            <a:ext cx="3566160" cy="4880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Visual Inspections </a:t>
            </a:r>
            <a:r>
              <a:rPr lang="en-US" dirty="0" smtClean="0"/>
              <a:t>(4 </a:t>
            </a:r>
            <a:r>
              <a:rPr lang="en-US" dirty="0"/>
              <a:t>of 6)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Check </a:t>
            </a:r>
            <a:r>
              <a:rPr lang="en-US" dirty="0" smtClean="0"/>
              <a:t>the faces of the condenser and radiator core for restriction to airflow caused by debris and clean as needed</a:t>
            </a:r>
            <a:r>
              <a:rPr lang="en-US" dirty="0" smtClean="0"/>
              <a:t>.</a:t>
            </a:r>
          </a:p>
          <a:p>
            <a:r>
              <a:rPr lang="en-US" dirty="0"/>
              <a:t>With the engine off, the in-vehicle checks include:</a:t>
            </a:r>
          </a:p>
          <a:p>
            <a:pPr lvl="1"/>
            <a:r>
              <a:rPr lang="en-US" dirty="0"/>
              <a:t>Operate the blower switch through its various speeds while listening to the fan and motor for unusual noises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Visual Inspections </a:t>
            </a:r>
            <a:r>
              <a:rPr lang="en-US" dirty="0" smtClean="0"/>
              <a:t>(5 </a:t>
            </a:r>
            <a:r>
              <a:rPr lang="en-US" dirty="0"/>
              <a:t>of 6)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Move </a:t>
            </a:r>
            <a:r>
              <a:rPr lang="en-US" dirty="0" smtClean="0"/>
              <a:t>the temperature lever of mechanically operated doors to both ends of its travel. It should move smoothly and stop before making contact at the ends</a:t>
            </a:r>
            <a:r>
              <a:rPr lang="en-US" dirty="0" smtClean="0"/>
              <a:t>.</a:t>
            </a:r>
          </a:p>
          <a:p>
            <a:r>
              <a:rPr lang="en-US" dirty="0"/>
              <a:t>With the engine running, the </a:t>
            </a:r>
            <a:r>
              <a:rPr lang="en-US" dirty="0" err="1"/>
              <a:t>underhood</a:t>
            </a:r>
            <a:r>
              <a:rPr lang="en-US" dirty="0"/>
              <a:t> checks include:</a:t>
            </a:r>
          </a:p>
          <a:p>
            <a:pPr lvl="1"/>
            <a:r>
              <a:rPr lang="en-US" dirty="0"/>
              <a:t>Make sure the compressor clutch is engaged and the compressor is running. Listen for any signs of improper compressor operation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Visual Inspections </a:t>
            </a:r>
            <a:r>
              <a:rPr lang="en-US" dirty="0" smtClean="0"/>
              <a:t>(6 </a:t>
            </a:r>
            <a:r>
              <a:rPr lang="en-US" dirty="0"/>
              <a:t>of 6)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Turn </a:t>
            </a:r>
            <a:r>
              <a:rPr lang="en-US" dirty="0" smtClean="0"/>
              <a:t>off the A/C clutch to make sure it releases smoothly. With the clutch released, listen for proper clutch bearing operation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Feel </a:t>
            </a:r>
            <a:r>
              <a:rPr lang="en-US" dirty="0"/>
              <a:t>the temperature of the A/C lines and hoses.</a:t>
            </a:r>
          </a:p>
          <a:p>
            <a:pPr lvl="1"/>
            <a:r>
              <a:rPr lang="en-US" dirty="0"/>
              <a:t>Feel the temperature of the heater hoses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Check the engine cooling fan operation (if running). The fan should be turning smoothly, with good airflow.</a:t>
            </a:r>
          </a:p>
          <a:p>
            <a:pPr lvl="1"/>
            <a:r>
              <a:rPr lang="en-US" dirty="0"/>
              <a:t>Check the evaporator drain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15–2</a:t>
            </a:r>
            <a:r>
              <a:rPr lang="en-US" dirty="0" smtClean="0"/>
              <a:t> When a system is operating properly, the suction line to the compressor should be cool, and the discharge line should be hot to very hot. The liquid lines should also be hot.</a:t>
            </a:r>
            <a:endParaRPr lang="en-US" dirty="0"/>
          </a:p>
        </p:txBody>
      </p:sp>
      <p:pic>
        <p:nvPicPr>
          <p:cNvPr id="3" name="Picture 2" descr="6036915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8311" y="1513636"/>
            <a:ext cx="3567379" cy="4745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Check Diagnostic Trouble Codes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HVAC-related trouble codes will be “B”, “C” or “U” codes</a:t>
            </a:r>
          </a:p>
          <a:p>
            <a:r>
              <a:rPr lang="en-US" dirty="0" smtClean="0"/>
              <a:t>There are some that are Powertrain-related P-codes including:</a:t>
            </a:r>
          </a:p>
          <a:p>
            <a:pPr lvl="1"/>
            <a:r>
              <a:rPr lang="en-US" dirty="0" smtClean="0"/>
              <a:t>P0645 A/C Clutch Relay Control Circuit</a:t>
            </a:r>
          </a:p>
          <a:p>
            <a:pPr lvl="1"/>
            <a:r>
              <a:rPr lang="en-US" dirty="0" smtClean="0"/>
              <a:t>P0646 A/C Clutch Relay Control Circuit Low</a:t>
            </a:r>
          </a:p>
          <a:p>
            <a:pPr lvl="1"/>
            <a:r>
              <a:rPr lang="en-US" dirty="0" smtClean="0"/>
              <a:t>P0647 A/C Clutch Relay Control Circuit High</a:t>
            </a:r>
          </a:p>
        </p:txBody>
      </p:sp>
    </p:spTree>
    <p:extLst>
      <p:ext uri="{BB962C8B-B14F-4D97-AF65-F5344CB8AC3E}">
        <p14:creationId xmlns:p14="http://schemas.microsoft.com/office/powerpoint/2010/main" val="2473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Check Diagnostic Trouble Codes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P0691 Fan 1 Control Circuit Low</a:t>
            </a:r>
          </a:p>
          <a:p>
            <a:pPr lvl="1"/>
            <a:r>
              <a:rPr lang="en-US" dirty="0"/>
              <a:t>P0692 Fan 1 Control Circuit High</a:t>
            </a:r>
          </a:p>
          <a:p>
            <a:pPr lvl="1"/>
            <a:r>
              <a:rPr lang="en-US" dirty="0"/>
              <a:t>P0693 Fan 2 Control Circuit Low</a:t>
            </a:r>
          </a:p>
          <a:p>
            <a:pPr lvl="1"/>
            <a:r>
              <a:rPr lang="en-US" dirty="0"/>
              <a:t>P0694 Fan 2 Control Circuit </a:t>
            </a:r>
            <a:r>
              <a:rPr lang="en-US" dirty="0" smtClean="0"/>
              <a:t>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Check for Technical Service Bulletins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service bulletins (TSBs) are issued by vehicle </a:t>
            </a:r>
            <a:r>
              <a:rPr lang="en-US" dirty="0" smtClean="0"/>
              <a:t>and aftermarket </a:t>
            </a:r>
            <a:r>
              <a:rPr lang="en-US" dirty="0"/>
              <a:t>manufacturers to inform technicians of a </a:t>
            </a:r>
            <a:r>
              <a:rPr lang="en-US" dirty="0" smtClean="0"/>
              <a:t>situation or </a:t>
            </a:r>
            <a:r>
              <a:rPr lang="en-US" dirty="0"/>
              <a:t>technical problem and give the corrective steps and a </a:t>
            </a:r>
            <a:r>
              <a:rPr lang="en-US" dirty="0" smtClean="0"/>
              <a:t>list of </a:t>
            </a:r>
            <a:r>
              <a:rPr lang="en-US" dirty="0"/>
              <a:t>parts needed to solve the problem. </a:t>
            </a:r>
            <a:endParaRPr lang="en-US" dirty="0" smtClean="0"/>
          </a:p>
          <a:p>
            <a:r>
              <a:rPr lang="en-US" dirty="0" smtClean="0"/>
              <a:t>Any </a:t>
            </a:r>
            <a:r>
              <a:rPr lang="en-US" dirty="0"/>
              <a:t>diagnostic </a:t>
            </a:r>
            <a:r>
              <a:rPr lang="en-US" dirty="0" smtClean="0"/>
              <a:t>trouble codes </a:t>
            </a:r>
            <a:r>
              <a:rPr lang="en-US" dirty="0"/>
              <a:t>should be retrieved before looking at the </a:t>
            </a:r>
            <a:r>
              <a:rPr lang="en-US" dirty="0" smtClean="0"/>
              <a:t>technical service </a:t>
            </a:r>
            <a:r>
              <a:rPr lang="en-US" dirty="0"/>
              <a:t>bulletins because many bulletins include what </a:t>
            </a:r>
            <a:r>
              <a:rPr lang="en-US" dirty="0" smtClean="0"/>
              <a:t>DTCs may </a:t>
            </a:r>
            <a:r>
              <a:rPr lang="en-US" dirty="0"/>
              <a:t>or may not be </a:t>
            </a:r>
            <a:r>
              <a:rPr lang="en-US" dirty="0" smtClean="0"/>
              <a:t>present.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15–5</a:t>
            </a:r>
            <a:r>
              <a:rPr lang="en-US" dirty="0" smtClean="0"/>
              <a:t> After checking for stored diagnostic trouble codes (DTCs), the wise technician checks service information for any technical service bulletins that may relate to the vehicle being serviced.</a:t>
            </a:r>
            <a:endParaRPr lang="en-US" dirty="0"/>
          </a:p>
        </p:txBody>
      </p:sp>
      <p:pic>
        <p:nvPicPr>
          <p:cNvPr id="3" name="Picture 2" descr="6036915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Perform A/C Performance Test (1 of 3)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 1 Install pressure gauges to the service ports.</a:t>
            </a:r>
          </a:p>
          <a:p>
            <a:r>
              <a:rPr lang="en-US" smtClean="0"/>
              <a:t>STEP 2 Start the engine, set the parking brake, and raise the </a:t>
            </a:r>
            <a:r>
              <a:rPr lang="nb-NO" smtClean="0"/>
              <a:t>idle to 2000 RPM.</a:t>
            </a:r>
          </a:p>
          <a:p>
            <a:r>
              <a:rPr lang="nb-NO" smtClean="0"/>
              <a:t>STEP 3 Measure ambient temperature 3 inches (80 mm) in front of the condenser and measure the humidity.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8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(1 of 2)</a:t>
            </a:r>
            <a:endParaRPr lang="en-US" dirty="0"/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15.1</a:t>
            </a:r>
            <a:r>
              <a:rPr lang="en-US" dirty="0" smtClean="0"/>
              <a:t> Prepare for the ASE Heating and Air Conditioning (A7) certification test content area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(A/C System Service, Diagnosis, and Repair).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15.2</a:t>
            </a:r>
            <a:r>
              <a:rPr lang="en-US" dirty="0" smtClean="0"/>
              <a:t> Describe the eight-step diagnostic procedure for an A/C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Perform A/C Performance </a:t>
            </a:r>
            <a:r>
              <a:rPr lang="en-US" dirty="0" smtClean="0"/>
              <a:t>Test (2 of 3)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STEP 4 Place a thermometer in the air conditioner center vent.</a:t>
            </a:r>
          </a:p>
          <a:p>
            <a:r>
              <a:rPr lang="nb-NO" smtClean="0"/>
              <a:t>STEP 5 Set the air conditioner for maximum cooling.</a:t>
            </a:r>
          </a:p>
          <a:p>
            <a:r>
              <a:rPr lang="nb-NO" smtClean="0"/>
              <a:t>STEP 6 Open the doors and set the blower speed to high, which applies the maximum load on the system.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21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Perform A/C Performance </a:t>
            </a:r>
            <a:r>
              <a:rPr lang="en-US" dirty="0" smtClean="0"/>
              <a:t>Test (3 of 3)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 7 Allow the system to operate for another five minutes before recording the gauge readings.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15–6</a:t>
            </a:r>
            <a:r>
              <a:rPr lang="en-US" dirty="0" smtClean="0"/>
              <a:t> The center, yellow hose is used to connect the air conditioning system to a vacuum pump or refrigerant cans. When the hose is not being used, it should be attached to the blanks fitting to seal the system.</a:t>
            </a:r>
            <a:endParaRPr lang="en-US" dirty="0"/>
          </a:p>
        </p:txBody>
      </p:sp>
      <p:pic>
        <p:nvPicPr>
          <p:cNvPr id="3" name="Picture 2" descr="6036915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680" y="1637994"/>
            <a:ext cx="5120640" cy="449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Determine </a:t>
            </a:r>
            <a:r>
              <a:rPr lang="en-US" dirty="0" smtClean="0"/>
              <a:t>the Root </a:t>
            </a:r>
            <a:r>
              <a:rPr lang="en-US" dirty="0" smtClean="0"/>
              <a:t>Cause (1 of 4)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Temperature and pressure are directly related in A/C systems.</a:t>
            </a:r>
          </a:p>
          <a:p>
            <a:r>
              <a:rPr lang="en-US" smtClean="0"/>
              <a:t>High-side pressure</a:t>
            </a:r>
          </a:p>
          <a:p>
            <a:r>
              <a:rPr lang="en-US" smtClean="0"/>
              <a:t>Low-side pressure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Determine the Root </a:t>
            </a:r>
            <a:r>
              <a:rPr lang="en-US" dirty="0" smtClean="0"/>
              <a:t>Cause (2 of 4)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Test for heat transfer at the evaporator and the condenser.</a:t>
            </a:r>
          </a:p>
          <a:p>
            <a:pPr lvl="1"/>
            <a:r>
              <a:rPr lang="en-US" smtClean="0"/>
              <a:t>Temperature change across the evaporator</a:t>
            </a:r>
          </a:p>
          <a:p>
            <a:pPr lvl="1"/>
            <a:r>
              <a:rPr lang="en-US" smtClean="0"/>
              <a:t>Temperature change across the condenser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Determine the Root </a:t>
            </a:r>
            <a:r>
              <a:rPr lang="en-US" dirty="0" smtClean="0"/>
              <a:t>Cause (3 of 4)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A/C system is low on a </a:t>
            </a:r>
            <a:r>
              <a:rPr lang="en-US" dirty="0" smtClean="0"/>
              <a:t>charge of </a:t>
            </a:r>
            <a:r>
              <a:rPr lang="en-US" dirty="0" smtClean="0"/>
              <a:t>refrigerant, the sources of the leak should be found and corrected</a:t>
            </a:r>
          </a:p>
          <a:p>
            <a:pPr lvl="1"/>
            <a:r>
              <a:rPr lang="en-US" dirty="0" smtClean="0"/>
              <a:t>Electronic leak detector</a:t>
            </a:r>
          </a:p>
          <a:p>
            <a:pPr lvl="1"/>
            <a:r>
              <a:rPr lang="en-US" dirty="0" smtClean="0"/>
              <a:t>Dye in the refrigerant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15–12</a:t>
            </a:r>
            <a:r>
              <a:rPr lang="en-US" dirty="0" smtClean="0"/>
              <a:t> A partially restricted orifice tube should be replaced if discovered during service.</a:t>
            </a:r>
            <a:endParaRPr lang="en-US" dirty="0"/>
          </a:p>
        </p:txBody>
      </p:sp>
      <p:pic>
        <p:nvPicPr>
          <p:cNvPr id="3" name="Picture 2" descr="6036915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4864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Determine the Root </a:t>
            </a:r>
            <a:r>
              <a:rPr lang="en-US" dirty="0" smtClean="0"/>
              <a:t>Cause (4 of 4)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Addressing System Odors </a:t>
            </a:r>
          </a:p>
          <a:p>
            <a:pPr lvl="1"/>
            <a:r>
              <a:rPr lang="ja-JP" altLang="en-US" smtClean="0"/>
              <a:t>“</a:t>
            </a:r>
            <a:r>
              <a:rPr lang="en-US" altLang="ja-JP" smtClean="0"/>
              <a:t>Dirty socks/gym locker</a:t>
            </a:r>
            <a:r>
              <a:rPr lang="ja-JP" altLang="en-US" smtClean="0"/>
              <a:t>”</a:t>
            </a:r>
            <a:r>
              <a:rPr lang="en-US" altLang="ja-JP" smtClean="0"/>
              <a:t> odor, which has an organic cause</a:t>
            </a:r>
          </a:p>
          <a:p>
            <a:pPr lvl="1"/>
            <a:r>
              <a:rPr lang="ja-JP" altLang="en-US" smtClean="0"/>
              <a:t>“</a:t>
            </a:r>
            <a:r>
              <a:rPr lang="en-US" altLang="ja-JP" smtClean="0"/>
              <a:t>Refrigerator, cement, or dusty room</a:t>
            </a:r>
            <a:r>
              <a:rPr lang="ja-JP" altLang="en-US" smtClean="0"/>
              <a:t>”</a:t>
            </a:r>
            <a:r>
              <a:rPr lang="en-US" altLang="ja-JP" smtClean="0"/>
              <a:t> odor, which is caused by chemicals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Repair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purpose of any repair?</a:t>
            </a:r>
          </a:p>
          <a:p>
            <a:r>
              <a:rPr lang="en-US" dirty="0"/>
              <a:t>Many repairs require the </a:t>
            </a:r>
            <a:r>
              <a:rPr lang="en-US" dirty="0" smtClean="0"/>
              <a:t>proper identification</a:t>
            </a:r>
            <a:r>
              <a:rPr lang="en-US" dirty="0"/>
              <a:t>, recovery, evacuation, and charging of </a:t>
            </a:r>
            <a:r>
              <a:rPr lang="en-US" dirty="0" smtClean="0"/>
              <a:t>the refrigerant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the repairs, the system should function </a:t>
            </a:r>
            <a:r>
              <a:rPr lang="en-US" dirty="0" smtClean="0"/>
              <a:t>and operate </a:t>
            </a:r>
            <a:r>
              <a:rPr lang="en-US" dirty="0"/>
              <a:t>as designed and the repair should be </a:t>
            </a:r>
            <a:r>
              <a:rPr lang="en-US" dirty="0" smtClean="0"/>
              <a:t>performed according </a:t>
            </a:r>
            <a:r>
              <a:rPr lang="en-US" dirty="0"/>
              <a:t>to established industry and vehicle </a:t>
            </a:r>
            <a:r>
              <a:rPr lang="en-US" dirty="0" smtClean="0"/>
              <a:t>manufacturer’s recommendations.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 Verify the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the system</a:t>
            </a:r>
          </a:p>
          <a:p>
            <a:pPr lvl="1"/>
            <a:r>
              <a:rPr lang="en-US" dirty="0"/>
              <a:t>After the repairs or </a:t>
            </a:r>
            <a:r>
              <a:rPr lang="en-US" dirty="0" smtClean="0"/>
              <a:t>service procedures </a:t>
            </a:r>
            <a:r>
              <a:rPr lang="en-US" dirty="0"/>
              <a:t>have been performed, verify that the system </a:t>
            </a:r>
            <a:r>
              <a:rPr lang="en-US" dirty="0" smtClean="0"/>
              <a:t>is working </a:t>
            </a:r>
            <a:r>
              <a:rPr lang="en-US" dirty="0"/>
              <a:t>as designed.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(2 of 2)</a:t>
            </a:r>
            <a:endParaRPr lang="en-US" dirty="0"/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15.3</a:t>
            </a:r>
            <a:r>
              <a:rPr lang="en-US" dirty="0" smtClean="0"/>
              <a:t> Explain how to perform a visual inspection of an A/C system.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15.4</a:t>
            </a:r>
            <a:r>
              <a:rPr lang="en-US" dirty="0" smtClean="0"/>
              <a:t> Discuss how to perform an A/C performance test.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5A70"/>
                </a:solidFill>
              </a:rPr>
              <a:t>15.5</a:t>
            </a:r>
            <a:r>
              <a:rPr lang="en-US" dirty="0" smtClean="0"/>
              <a:t> Describe how to determine the root cause of the problem in an A/C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3)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diagnosing a heating and air-conditioning system problem, most vehicle manufacturers recommend that the following steps be performed.</a:t>
            </a:r>
          </a:p>
          <a:p>
            <a:pPr lvl="1"/>
            <a:r>
              <a:rPr lang="en-US" smtClean="0"/>
              <a:t>STEP 1 Verify the customer complaint (concern).</a:t>
            </a:r>
          </a:p>
          <a:p>
            <a:pPr lvl="1"/>
            <a:r>
              <a:rPr lang="en-US" smtClean="0"/>
              <a:t>STEP 2 Perform a Thorough Visual Inspection.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(2 of 3)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STEP </a:t>
            </a:r>
            <a:r>
              <a:rPr lang="en-US" dirty="0" smtClean="0"/>
              <a:t>3 Check for Diagnostic Trouble Codes (DTCs).</a:t>
            </a:r>
          </a:p>
          <a:p>
            <a:pPr lvl="1"/>
            <a:r>
              <a:rPr lang="en-US" dirty="0" smtClean="0"/>
              <a:t>STEP 4 Check for Related Technical Service Bulletins (TSBs)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STEP 5 Perform an A/C Performance Test.</a:t>
            </a:r>
          </a:p>
          <a:p>
            <a:pPr lvl="1"/>
            <a:r>
              <a:rPr lang="en-US" dirty="0"/>
              <a:t>STEP 6 Determine the Root Cause.</a:t>
            </a:r>
          </a:p>
          <a:p>
            <a:pPr lvl="1"/>
            <a:r>
              <a:rPr lang="en-US" dirty="0"/>
              <a:t>STEP 7 Repair the System.</a:t>
            </a:r>
          </a:p>
          <a:p>
            <a:pPr lvl="1"/>
            <a:r>
              <a:rPr lang="en-US" dirty="0"/>
              <a:t>STEP 8 Verify the Repair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5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(3 of 3)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Sometimes the A/C system is functioning normally for the conditions which could include any of the following:</a:t>
            </a:r>
          </a:p>
          <a:p>
            <a:pPr lvl="1"/>
            <a:r>
              <a:rPr lang="en-US" smtClean="0"/>
              <a:t>Higher than normal outside air (ambient) temperature</a:t>
            </a:r>
          </a:p>
          <a:p>
            <a:pPr lvl="1"/>
            <a:r>
              <a:rPr lang="en-US" smtClean="0"/>
              <a:t>High humidity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The lack of cooling was diagnosed using a leak detector which showed the evaporator was leaking when tested at the condensate drain.</a:t>
            </a:r>
            <a:endParaRPr lang="en-US" dirty="0"/>
          </a:p>
        </p:txBody>
      </p:sp>
      <p:pic>
        <p:nvPicPr>
          <p:cNvPr id="3" name="Picture 2" descr="6036915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The recovery process was started by connecting an RRR machine to the high-side fitting.</a:t>
            </a:r>
            <a:endParaRPr lang="en-US" dirty="0"/>
          </a:p>
        </p:txBody>
      </p:sp>
      <p:pic>
        <p:nvPicPr>
          <p:cNvPr id="3" name="Picture 2" descr="6036915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The low-side fitting was connected and the recovery was begun.</a:t>
            </a:r>
            <a:endParaRPr lang="en-US" dirty="0"/>
          </a:p>
        </p:txBody>
      </p:sp>
      <p:pic>
        <p:nvPicPr>
          <p:cNvPr id="3" name="Picture 2" descr="6036915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Very little refrigerant was left in the system (0.1 pound) but it was recovered.</a:t>
            </a:r>
            <a:endParaRPr lang="en-US" dirty="0"/>
          </a:p>
        </p:txBody>
      </p:sp>
      <p:pic>
        <p:nvPicPr>
          <p:cNvPr id="3" name="Picture 2" descr="6036915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The lines to the accumulator were removed.</a:t>
            </a:r>
            <a:endParaRPr lang="en-US" dirty="0"/>
          </a:p>
        </p:txBody>
      </p:sp>
      <p:pic>
        <p:nvPicPr>
          <p:cNvPr id="3" name="Picture 2" descr="6036915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The lines to the evaporator were disconnected using a quick connect tool to release the fitting.</a:t>
            </a:r>
            <a:endParaRPr lang="en-US" dirty="0"/>
          </a:p>
        </p:txBody>
      </p:sp>
      <p:pic>
        <p:nvPicPr>
          <p:cNvPr id="3" name="Picture 2" descr="6036915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The retaining nuts were removed that held the HVAC case to the bulkhead from under the hood. In one case, the entire stud came out instead of just the nut.</a:t>
            </a:r>
            <a:endParaRPr lang="en-US" dirty="0"/>
          </a:p>
        </p:txBody>
      </p:sp>
      <p:pic>
        <p:nvPicPr>
          <p:cNvPr id="3" name="Picture 2" descr="6036915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Diagnostic Procedure (1 of 2)</a:t>
            </a:r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 1 Verify the Customer Complaint (concern).</a:t>
            </a:r>
          </a:p>
          <a:p>
            <a:r>
              <a:rPr lang="en-US" smtClean="0"/>
              <a:t>STEP 2 Perform a Thorough Visual Inspection.</a:t>
            </a:r>
          </a:p>
          <a:p>
            <a:r>
              <a:rPr lang="en-US" smtClean="0"/>
              <a:t>STEP 3 Check for Diagnostic Trouble Codes (DTCs).</a:t>
            </a:r>
          </a:p>
          <a:p>
            <a:r>
              <a:rPr lang="en-US" smtClean="0"/>
              <a:t>STEP 4 Check for Related Technical Service Bulletins (TSBs).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Before going into the passenger compartment, the negative battery cable was disconnected from the battery.</a:t>
            </a:r>
            <a:endParaRPr lang="en-US" dirty="0"/>
          </a:p>
        </p:txBody>
      </p:sp>
      <p:pic>
        <p:nvPicPr>
          <p:cNvPr id="3" name="Picture 2" descr="6036915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The dash assembly is being removed and this process includes disconnecting the airbag wiring connectors. </a:t>
            </a:r>
            <a:endParaRPr lang="en-US" dirty="0"/>
          </a:p>
        </p:txBody>
      </p:sp>
      <p:pic>
        <p:nvPicPr>
          <p:cNvPr id="3" name="Picture 2" descr="603691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The driver/passenger side of the dash is removed to gain access to the additional fasteners.</a:t>
            </a:r>
            <a:endParaRPr lang="en-US" dirty="0"/>
          </a:p>
        </p:txBody>
      </p:sp>
      <p:pic>
        <p:nvPicPr>
          <p:cNvPr id="3" name="Picture 2" descr="6036915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The two retaining fasteners that hold the steering column to the dash are removed and the steering column lowered into the seat, which is protected using a fender cover.</a:t>
            </a:r>
            <a:endParaRPr lang="en-US" dirty="0"/>
          </a:p>
        </p:txBody>
      </p:sp>
      <p:pic>
        <p:nvPicPr>
          <p:cNvPr id="3" name="Picture 2" descr="6036915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The entire dash assembly is being gently removed.</a:t>
            </a:r>
            <a:endParaRPr lang="en-US" dirty="0"/>
          </a:p>
        </p:txBody>
      </p:sp>
      <p:pic>
        <p:nvPicPr>
          <p:cNvPr id="3" name="Picture 2" descr="6036915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 The HVAC case is being disassembled after being removed from the vehicle.</a:t>
            </a:r>
            <a:endParaRPr lang="en-US" dirty="0"/>
          </a:p>
        </p:txBody>
      </p:sp>
      <p:pic>
        <p:nvPicPr>
          <p:cNvPr id="3" name="Picture 2" descr="6036915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The evaporator is removed and it shows signs of leaking. The root cause of the lack of cooling has been found.</a:t>
            </a:r>
            <a:endParaRPr lang="en-US" dirty="0"/>
          </a:p>
        </p:txBody>
      </p:sp>
      <p:pic>
        <p:nvPicPr>
          <p:cNvPr id="3" name="Picture 2" descr="6036915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 The heater core was also removed and replaced at the same time as insurance against possible future leaks from this unit.</a:t>
            </a:r>
            <a:endParaRPr lang="en-US" dirty="0"/>
          </a:p>
        </p:txBody>
      </p:sp>
      <p:pic>
        <p:nvPicPr>
          <p:cNvPr id="3" name="Picture 2" descr="6036915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 The reassembled HVAC case is now being installed back into the vehicle.</a:t>
            </a:r>
            <a:endParaRPr lang="en-US" dirty="0"/>
          </a:p>
        </p:txBody>
      </p:sp>
      <p:pic>
        <p:nvPicPr>
          <p:cNvPr id="3" name="Picture 2" descr="6036915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 A new accumulator is installed.</a:t>
            </a:r>
            <a:endParaRPr lang="en-US" dirty="0"/>
          </a:p>
        </p:txBody>
      </p:sp>
      <p:pic>
        <p:nvPicPr>
          <p:cNvPr id="3" name="Picture 2" descr="6036915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Diagnostic </a:t>
            </a:r>
            <a:r>
              <a:rPr lang="en-US" dirty="0" smtClean="0"/>
              <a:t>Procedure (2 of 2)</a:t>
            </a:r>
            <a:endParaRPr 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 5 Perform an A/C Performance Test.</a:t>
            </a:r>
          </a:p>
          <a:p>
            <a:r>
              <a:rPr lang="en-US" smtClean="0"/>
              <a:t>STEP 6 Determine the Root Cause.</a:t>
            </a:r>
          </a:p>
          <a:p>
            <a:r>
              <a:rPr lang="en-US" smtClean="0"/>
              <a:t>STEP 7 Repair the System.</a:t>
            </a:r>
          </a:p>
          <a:p>
            <a:r>
              <a:rPr lang="en-US" smtClean="0"/>
              <a:t>STEP 8 Verify the Repair.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8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 The system was evacuated and charged to the specified amount and the pressure gauge and temperature reading indicated that the system was restored to like-new performance.</a:t>
            </a:r>
            <a:endParaRPr lang="en-US" dirty="0"/>
          </a:p>
        </p:txBody>
      </p:sp>
      <p:pic>
        <p:nvPicPr>
          <p:cNvPr id="3" name="Picture 2" descr="6036915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8256" y="1993391"/>
            <a:ext cx="5047488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Verify the Customer Concern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exact fault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than normal outside air (ambient) temperature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humidity level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new vehicle that is larger or has more glass area </a:t>
            </a:r>
            <a:r>
              <a:rPr lang="en-US" dirty="0" smtClean="0"/>
              <a:t>than the </a:t>
            </a:r>
            <a:r>
              <a:rPr lang="en-US" dirty="0"/>
              <a:t>customer’s previous vehicle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new vehicle that is black or dark in color </a:t>
            </a:r>
            <a:r>
              <a:rPr lang="en-US" dirty="0" smtClean="0"/>
              <a:t>compared with </a:t>
            </a:r>
            <a:r>
              <a:rPr lang="en-US" dirty="0"/>
              <a:t>their previous vehicle that was a lighter color </a:t>
            </a:r>
            <a:r>
              <a:rPr lang="en-US" dirty="0" smtClean="0"/>
              <a:t>such as </a:t>
            </a:r>
            <a:r>
              <a:rPr lang="en-US" dirty="0"/>
              <a:t>white or silver. A light-colored vehicle reflects light </a:t>
            </a:r>
            <a:r>
              <a:rPr lang="en-US" dirty="0" smtClean="0"/>
              <a:t>and the </a:t>
            </a:r>
            <a:r>
              <a:rPr lang="en-US" dirty="0"/>
              <a:t>heat from the sun instead of being absorbed as with </a:t>
            </a:r>
            <a:r>
              <a:rPr lang="en-US" dirty="0" smtClean="0"/>
              <a:t>a dark</a:t>
            </a:r>
            <a:r>
              <a:rPr lang="en-US" dirty="0"/>
              <a:t>-colored vehicle.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Visual Inspections (1 of 6)</a:t>
            </a:r>
            <a:endParaRPr 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visual inspection of the underhood items includes the following:</a:t>
            </a:r>
          </a:p>
          <a:p>
            <a:pPr lvl="1"/>
            <a:r>
              <a:rPr lang="en-US" smtClean="0"/>
              <a:t>Check the condition of the A/C compressor drive belt.</a:t>
            </a:r>
          </a:p>
          <a:p>
            <a:pPr lvl="1"/>
            <a:r>
              <a:rPr lang="en-US" smtClean="0"/>
              <a:t>Check the tension of the A/C compressor drive belt and the automatic tensioner.</a:t>
            </a:r>
          </a:p>
          <a:p>
            <a:pPr lvl="1"/>
            <a:r>
              <a:rPr lang="en-US" smtClean="0"/>
              <a:t>Inspect the refrigerant hoses and lines for signs of oily residue and damage.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Visual Inspections </a:t>
            </a:r>
            <a:r>
              <a:rPr lang="en-US" dirty="0" smtClean="0"/>
              <a:t>(2 </a:t>
            </a:r>
            <a:r>
              <a:rPr lang="en-US" dirty="0"/>
              <a:t>of 6)</a:t>
            </a:r>
            <a:endParaRPr 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While </a:t>
            </a:r>
            <a:r>
              <a:rPr lang="en-US" dirty="0" smtClean="0"/>
              <a:t>checking the hoses and lines, determine if the system uses a thermal expansion valve system (TXV) or an orifice tube (OT) system and if a variable displacement compressor is used. </a:t>
            </a:r>
            <a:endParaRPr lang="en-US" dirty="0" smtClean="0"/>
          </a:p>
          <a:p>
            <a:pPr lvl="1"/>
            <a:r>
              <a:rPr lang="en-US" dirty="0"/>
              <a:t>Check that the compressor mounting bolts are tight.</a:t>
            </a:r>
          </a:p>
          <a:p>
            <a:pPr lvl="1"/>
            <a:r>
              <a:rPr lang="en-US" dirty="0"/>
              <a:t>Check to make sure that the air gap of the A/C compressor clutch is correct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Visual Inspections </a:t>
            </a:r>
            <a:r>
              <a:rPr lang="en-US" dirty="0" smtClean="0"/>
              <a:t>(3 </a:t>
            </a:r>
            <a:r>
              <a:rPr lang="en-US" dirty="0"/>
              <a:t>of 6)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Check </a:t>
            </a:r>
            <a:r>
              <a:rPr lang="en-US" dirty="0" smtClean="0"/>
              <a:t>the electrical wires to the clutch, blower motor, and any A/C switches for good, tight connections, and possible damage.</a:t>
            </a:r>
          </a:p>
          <a:p>
            <a:pPr lvl="2"/>
            <a:r>
              <a:rPr lang="en-US" dirty="0" smtClean="0"/>
              <a:t>SEE FIGURE 15–1.</a:t>
            </a:r>
          </a:p>
          <a:p>
            <a:pPr lvl="1"/>
            <a:r>
              <a:rPr lang="en-US" dirty="0" smtClean="0"/>
              <a:t>Check the condition of any vacuum hoses between the intake manifold and bulkhead, if equipped.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4297</TotalTime>
  <Words>1738</Words>
  <Application>Microsoft Macintosh PowerPoint</Application>
  <PresentationFormat>On-screen Show (4:3)</PresentationFormat>
  <Paragraphs>139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508 Lecture</vt:lpstr>
      <vt:lpstr>Automotive Heating And Air Conditioning</vt:lpstr>
      <vt:lpstr>Learning Objectives (1 of 2)</vt:lpstr>
      <vt:lpstr>Learning Objectives (2 of 2)</vt:lpstr>
      <vt:lpstr>The Diagnostic Procedure (1 of 2)</vt:lpstr>
      <vt:lpstr>The Diagnostic Procedure (2 of 2)</vt:lpstr>
      <vt:lpstr>Step 1 Verify the Customer Concern</vt:lpstr>
      <vt:lpstr>Step 2 Visual Inspections (1 of 6)</vt:lpstr>
      <vt:lpstr>Step 2 Visual Inspections (2 of 6)</vt:lpstr>
      <vt:lpstr>Step 2 Visual Inspections (3 of 6)</vt:lpstr>
      <vt:lpstr>FIGURE 15–1 A visual inspection checks all of the visible, underhood components for possible wear or damage. The underdash components are checked for noise and proper airflow.</vt:lpstr>
      <vt:lpstr>Step 2 Visual Inspections (4 of 6)</vt:lpstr>
      <vt:lpstr>Step 2 Visual Inspections (5 of 6)</vt:lpstr>
      <vt:lpstr>Step 2 Visual Inspections (6 of 6)</vt:lpstr>
      <vt:lpstr>FIGURE 15–2 When a system is operating properly, the suction line to the compressor should be cool, and the discharge line should be hot to very hot. The liquid lines should also be hot.</vt:lpstr>
      <vt:lpstr>Step 3 Check Diagnostic Trouble Codes (1 of 2)</vt:lpstr>
      <vt:lpstr>Step 3 Check Diagnostic Trouble Codes (2 of 2)</vt:lpstr>
      <vt:lpstr>Step 4 Check for Technical Service Bulletins</vt:lpstr>
      <vt:lpstr>FIGURE 15–5 After checking for stored diagnostic trouble codes (DTCs), the wise technician checks service information for any technical service bulletins that may relate to the vehicle being serviced.</vt:lpstr>
      <vt:lpstr>Step 5 Perform A/C Performance Test (1 of 3)</vt:lpstr>
      <vt:lpstr>Step 5 Perform A/C Performance Test (2 of 3)</vt:lpstr>
      <vt:lpstr>Step 5 Perform A/C Performance Test (3 of 3)</vt:lpstr>
      <vt:lpstr>FIGURE 15–6 The center, yellow hose is used to connect the air conditioning system to a vacuum pump or refrigerant cans. When the hose is not being used, it should be attached to the blanks fitting to seal the system.</vt:lpstr>
      <vt:lpstr>Step 6 Determine the Root Cause (1 of 4)</vt:lpstr>
      <vt:lpstr>Step 6 Determine the Root Cause (2 of 4)</vt:lpstr>
      <vt:lpstr>Step 6 Determine the Root Cause (3 of 4)</vt:lpstr>
      <vt:lpstr>FIGURE 15–12 A partially restricted orifice tube should be replaced if discovered during service.</vt:lpstr>
      <vt:lpstr>Step 6 Determine the Root Cause (4 of 4)</vt:lpstr>
      <vt:lpstr>Step 7 Repair the System</vt:lpstr>
      <vt:lpstr>Step 8 Verify the Repair</vt:lpstr>
      <vt:lpstr>Summary (1 of 3)</vt:lpstr>
      <vt:lpstr>Summary (2 of 3)</vt:lpstr>
      <vt:lpstr>Summary (3 of 3)</vt:lpstr>
      <vt:lpstr>1 The lack of cooling was diagnosed using a leak detector which showed the evaporator was leaking when tested at the condensate drain.</vt:lpstr>
      <vt:lpstr>2 The recovery process was started by connecting an RRR machine to the high-side fitting.</vt:lpstr>
      <vt:lpstr>3 The low-side fitting was connected and the recovery was begun.</vt:lpstr>
      <vt:lpstr>4 Very little refrigerant was left in the system (0.1 pound) but it was recovered.</vt:lpstr>
      <vt:lpstr>5 The lines to the accumulator were removed.</vt:lpstr>
      <vt:lpstr>6 The lines to the evaporator were disconnected using a quick connect tool to release the fitting.</vt:lpstr>
      <vt:lpstr>7 The retaining nuts were removed that held the HVAC case to the bulkhead from under the hood. In one case, the entire stud came out instead of just the nut.</vt:lpstr>
      <vt:lpstr>8 Before going into the passenger compartment, the negative battery cable was disconnected from the battery.</vt:lpstr>
      <vt:lpstr>9 The dash assembly is being removed and this process includes disconnecting the airbag wiring connectors. </vt:lpstr>
      <vt:lpstr>10 The driver/passenger side of the dash is removed to gain access to the additional fasteners.</vt:lpstr>
      <vt:lpstr>11 The two retaining fasteners that hold the steering column to the dash are removed and the steering column lowered into the seat, which is protected using a fender cover.</vt:lpstr>
      <vt:lpstr>12 The entire dash assembly is being gently removed.</vt:lpstr>
      <vt:lpstr>13 The HVAC case is being disassembled after being removed from the vehicle.</vt:lpstr>
      <vt:lpstr>14 The evaporator is removed and it shows signs of leaking. The root cause of the lack of cooling has been found.</vt:lpstr>
      <vt:lpstr>15 The heater core was also removed and replaced at the same time as insurance against possible future leaks from this unit.</vt:lpstr>
      <vt:lpstr>16 The reassembled HVAC case is now being installed back into the vehicle.</vt:lpstr>
      <vt:lpstr>17 A new accumulator is installed.</vt:lpstr>
      <vt:lpstr>18 The system was evacuated and charged to the specified amount and the pressure gauge and temperature reading indicated that the system was restored to like-new performance.</vt:lpstr>
    </vt:vector>
  </TitlesOfParts>
  <Company>echosvoice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 A/C System Diagnosis and Repair</dc:title>
  <dc:subject>Automotive Heating And Air Conditioning</dc:subject>
  <dc:creator>James D. Halderman</dc:creator>
  <cp:keywords>Automotive</cp:keywords>
  <cp:lastModifiedBy>Melissa O'Connor</cp:lastModifiedBy>
  <cp:revision>209</cp:revision>
  <dcterms:created xsi:type="dcterms:W3CDTF">2014-07-14T20:04:21Z</dcterms:created>
  <dcterms:modified xsi:type="dcterms:W3CDTF">2017-01-17T17:27:29Z</dcterms:modified>
</cp:coreProperties>
</file>