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376" r:id="rId2"/>
    <p:sldId id="401" r:id="rId3"/>
    <p:sldId id="402" r:id="rId4"/>
    <p:sldId id="403" r:id="rId5"/>
    <p:sldId id="430" r:id="rId6"/>
    <p:sldId id="431" r:id="rId7"/>
    <p:sldId id="432" r:id="rId8"/>
    <p:sldId id="404" r:id="rId9"/>
    <p:sldId id="405" r:id="rId10"/>
    <p:sldId id="433" r:id="rId11"/>
    <p:sldId id="406" r:id="rId12"/>
    <p:sldId id="407" r:id="rId13"/>
    <p:sldId id="434" r:id="rId14"/>
    <p:sldId id="408" r:id="rId15"/>
    <p:sldId id="410" r:id="rId16"/>
    <p:sldId id="411" r:id="rId17"/>
    <p:sldId id="435" r:id="rId18"/>
    <p:sldId id="413" r:id="rId19"/>
    <p:sldId id="436" r:id="rId20"/>
    <p:sldId id="414" r:id="rId21"/>
    <p:sldId id="437" r:id="rId22"/>
    <p:sldId id="438" r:id="rId23"/>
    <p:sldId id="439" r:id="rId24"/>
    <p:sldId id="440" r:id="rId25"/>
    <p:sldId id="441" r:id="rId26"/>
    <p:sldId id="442" r:id="rId27"/>
    <p:sldId id="443" r:id="rId28"/>
    <p:sldId id="415" r:id="rId29"/>
    <p:sldId id="416" r:id="rId30"/>
    <p:sldId id="417" r:id="rId31"/>
    <p:sldId id="444" r:id="rId32"/>
    <p:sldId id="418" r:id="rId33"/>
    <p:sldId id="445" r:id="rId34"/>
    <p:sldId id="420" r:id="rId35"/>
    <p:sldId id="421" r:id="rId36"/>
    <p:sldId id="422" r:id="rId37"/>
    <p:sldId id="423" r:id="rId38"/>
    <p:sldId id="425" r:id="rId39"/>
    <p:sldId id="446" r:id="rId40"/>
    <p:sldId id="426" r:id="rId41"/>
    <p:sldId id="447" r:id="rId42"/>
    <p:sldId id="427" r:id="rId43"/>
    <p:sldId id="428" r:id="rId44"/>
    <p:sldId id="42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7008" autoAdjust="0"/>
    <p:restoredTop sz="83248" autoAdjust="0"/>
  </p:normalViewPr>
  <p:slideViewPr>
    <p:cSldViewPr>
      <p:cViewPr varScale="1">
        <p:scale>
          <a:sx n="75" d="100"/>
          <a:sy n="75" d="100"/>
        </p:scale>
        <p:origin x="-104" y="-720"/>
      </p:cViewPr>
      <p:guideLst>
        <p:guide orient="horz" pos="2160"/>
        <p:guide pos="2880"/>
      </p:guideLst>
    </p:cSldViewPr>
  </p:slideViewPr>
  <p:outlineViewPr>
    <p:cViewPr>
      <p:scale>
        <a:sx n="33" d="100"/>
        <a:sy n="33" d="100"/>
      </p:scale>
      <p:origin x="0" y="29912"/>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1/17/17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1/17/17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1/17/17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1/17/17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Automotive Heating And Air Conditioning</a:t>
            </a:r>
          </a:p>
        </p:txBody>
      </p:sp>
      <p:sp>
        <p:nvSpPr>
          <p:cNvPr id="3" name="Text Placeholder 2"/>
          <p:cNvSpPr>
            <a:spLocks noGrp="1"/>
          </p:cNvSpPr>
          <p:nvPr>
            <p:ph type="body" sz="quarter" idx="13"/>
          </p:nvPr>
        </p:nvSpPr>
        <p:spPr/>
        <p:txBody>
          <a:bodyPr/>
          <a:lstStyle/>
          <a:p>
            <a:r>
              <a:rPr lang="en-US" dirty="0" smtClean="0"/>
              <a:t>Eighth Edition</a:t>
            </a:r>
            <a:endParaRPr lang="en-US" dirty="0"/>
          </a:p>
        </p:txBody>
      </p:sp>
      <p:sp>
        <p:nvSpPr>
          <p:cNvPr id="4" name="Text Placeholder 3"/>
          <p:cNvSpPr>
            <a:spLocks noGrp="1"/>
          </p:cNvSpPr>
          <p:nvPr>
            <p:ph type="body" sz="quarter" idx="14"/>
          </p:nvPr>
        </p:nvSpPr>
        <p:spPr/>
        <p:txBody>
          <a:bodyPr/>
          <a:lstStyle/>
          <a:p>
            <a:r>
              <a:rPr lang="en-US" dirty="0" smtClean="0"/>
              <a:t>Chapter 14</a:t>
            </a:r>
            <a:endParaRPr lang="en-US" dirty="0"/>
          </a:p>
        </p:txBody>
      </p:sp>
      <p:sp>
        <p:nvSpPr>
          <p:cNvPr id="5" name="Text Placeholder 4"/>
          <p:cNvSpPr>
            <a:spLocks noGrp="1"/>
          </p:cNvSpPr>
          <p:nvPr>
            <p:ph type="body" sz="quarter" idx="15"/>
          </p:nvPr>
        </p:nvSpPr>
        <p:spPr/>
        <p:txBody>
          <a:bodyPr/>
          <a:lstStyle/>
          <a:p>
            <a:r>
              <a:rPr lang="en-US" dirty="0" smtClean="0"/>
              <a:t>Refrigerant Recovery, Recycling, and Recharging</a:t>
            </a:r>
          </a:p>
        </p:txBody>
      </p:sp>
      <p:pic>
        <p:nvPicPr>
          <p:cNvPr id="8" name="Picture 7" descr="0134603699.jpg"/>
          <p:cNvPicPr>
            <a:picLocks noChangeAspect="1"/>
          </p:cNvPicPr>
          <p:nvPr/>
        </p:nvPicPr>
        <p:blipFill>
          <a:blip r:embed="rId2" cstate="print"/>
          <a:stretch>
            <a:fillRect/>
          </a:stretch>
        </p:blipFill>
        <p:spPr>
          <a:xfrm>
            <a:off x="488576" y="1447800"/>
            <a:ext cx="3840480" cy="49006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smtClean="0"/>
              <a:t>FIGURE 14–3</a:t>
            </a:r>
            <a:r>
              <a:rPr lang="en-US" sz="1800" dirty="0" smtClean="0"/>
              <a:t> A typical refrigerant identification machine. The readout indicates what kind of refrigerant is in the system. If a blend or some other contaminated refrigerant is discovered, it should be recovered and stored in a separate container to keep it from contaminating fresh refrigerant.</a:t>
            </a:r>
            <a:endParaRPr lang="en-US" sz="1800" dirty="0"/>
          </a:p>
        </p:txBody>
      </p:sp>
      <p:pic>
        <p:nvPicPr>
          <p:cNvPr id="3" name="Picture 2" descr="6036914003.jpg"/>
          <p:cNvPicPr>
            <a:picLocks noChangeAspect="1"/>
          </p:cNvPicPr>
          <p:nvPr/>
        </p:nvPicPr>
        <p:blipFill>
          <a:blip r:embed="rId2" cstate="print"/>
          <a:stretch>
            <a:fillRect/>
          </a:stretch>
        </p:blipFill>
        <p:spPr>
          <a:xfrm>
            <a:off x="1828800" y="1828800"/>
            <a:ext cx="5486400" cy="4114800"/>
          </a:xfrm>
          <a:prstGeom prst="rect">
            <a:avLst/>
          </a:prstGeom>
        </p:spPr>
      </p:pic>
    </p:spTree>
    <p:extLst>
      <p:ext uri="{BB962C8B-B14F-4D97-AF65-F5344CB8AC3E}">
        <p14:creationId xmlns:p14="http://schemas.microsoft.com/office/powerpoint/2010/main" val="102021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Refrigerant Identification (1 of 2)</a:t>
            </a:r>
            <a:endParaRPr lang="en-US" dirty="0"/>
          </a:p>
        </p:txBody>
      </p:sp>
      <p:sp>
        <p:nvSpPr>
          <p:cNvPr id="12290" name="Content Placeholder 2"/>
          <p:cNvSpPr>
            <a:spLocks noGrp="1"/>
          </p:cNvSpPr>
          <p:nvPr>
            <p:ph idx="1"/>
          </p:nvPr>
        </p:nvSpPr>
        <p:spPr/>
        <p:txBody>
          <a:bodyPr/>
          <a:lstStyle/>
          <a:p>
            <a:r>
              <a:rPr lang="en-US" smtClean="0"/>
              <a:t>STEP 1 The first step on all identifiers is CALIBRATION.</a:t>
            </a:r>
          </a:p>
          <a:p>
            <a:r>
              <a:rPr lang="en-US" smtClean="0"/>
              <a:t>STEP 2 With the engine and the system shut off, connect the identifier to the low-side service port using the correct hose assembly for the system</a:t>
            </a:r>
            <a:r>
              <a:rPr lang="ja-JP" altLang="en-US" smtClean="0"/>
              <a:t>’</a:t>
            </a:r>
            <a:r>
              <a:rPr lang="en-US" altLang="ja-JP" smtClean="0"/>
              <a:t>s refrigerant type.</a:t>
            </a:r>
          </a:p>
          <a:p>
            <a:r>
              <a:rPr lang="en-US" smtClean="0"/>
              <a:t>STEP 3 Check the filter on the identifier for the incoming gas.</a:t>
            </a:r>
            <a:endParaRPr lang="en-US"/>
          </a:p>
        </p:txBody>
      </p:sp>
    </p:spTree>
    <p:extLst>
      <p:ext uri="{BB962C8B-B14F-4D97-AF65-F5344CB8AC3E}">
        <p14:creationId xmlns:p14="http://schemas.microsoft.com/office/powerpoint/2010/main" val="116028344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Refrigerant Identification (2 of 2)</a:t>
            </a:r>
            <a:endParaRPr lang="en-US" dirty="0"/>
          </a:p>
        </p:txBody>
      </p:sp>
      <p:sp>
        <p:nvSpPr>
          <p:cNvPr id="13314" name="Content Placeholder 2"/>
          <p:cNvSpPr>
            <a:spLocks noGrp="1"/>
          </p:cNvSpPr>
          <p:nvPr>
            <p:ph idx="1"/>
          </p:nvPr>
        </p:nvSpPr>
        <p:spPr/>
        <p:txBody>
          <a:bodyPr/>
          <a:lstStyle/>
          <a:p>
            <a:r>
              <a:rPr lang="en-US" smtClean="0"/>
              <a:t>STEP 4 Allow a gas sample to enter the unit.</a:t>
            </a:r>
          </a:p>
          <a:p>
            <a:r>
              <a:rPr lang="en-US" smtClean="0"/>
              <a:t>STEP 5 Read the display to determine the nature of the refrigerant.</a:t>
            </a:r>
          </a:p>
          <a:p>
            <a:r>
              <a:rPr lang="en-US" smtClean="0"/>
              <a:t>STEP 6 When the analysis is complete, some units display instructions to disconnect the sampling hose and then bleed out the gas that was sampled. </a:t>
            </a:r>
            <a:endParaRPr lang="en-US"/>
          </a:p>
        </p:txBody>
      </p:sp>
    </p:spTree>
    <p:extLst>
      <p:ext uri="{BB962C8B-B14F-4D97-AF65-F5344CB8AC3E}">
        <p14:creationId xmlns:p14="http://schemas.microsoft.com/office/powerpoint/2010/main" val="420397438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14–4</a:t>
            </a:r>
            <a:r>
              <a:rPr lang="en-US" dirty="0" smtClean="0"/>
              <a:t> A typical printout showing that the system has 100% R-1234yf refrigerant in the system.</a:t>
            </a:r>
            <a:endParaRPr lang="en-US" dirty="0"/>
          </a:p>
        </p:txBody>
      </p:sp>
      <p:pic>
        <p:nvPicPr>
          <p:cNvPr id="3" name="Picture 2" descr="6036914004.jpg"/>
          <p:cNvPicPr>
            <a:picLocks noChangeAspect="1"/>
          </p:cNvPicPr>
          <p:nvPr/>
        </p:nvPicPr>
        <p:blipFill>
          <a:blip r:embed="rId2" cstate="print"/>
          <a:stretch>
            <a:fillRect/>
          </a:stretch>
        </p:blipFill>
        <p:spPr>
          <a:xfrm>
            <a:off x="1691640" y="1581911"/>
            <a:ext cx="5760720" cy="4608576"/>
          </a:xfrm>
          <a:prstGeom prst="rect">
            <a:avLst/>
          </a:prstGeom>
        </p:spPr>
      </p:pic>
    </p:spTree>
    <p:extLst>
      <p:ext uri="{BB962C8B-B14F-4D97-AF65-F5344CB8AC3E}">
        <p14:creationId xmlns:p14="http://schemas.microsoft.com/office/powerpoint/2010/main" val="1481530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Refrigerant Recovery (1 of 3)</a:t>
            </a:r>
            <a:endParaRPr lang="en-US" dirty="0"/>
          </a:p>
        </p:txBody>
      </p:sp>
      <p:sp>
        <p:nvSpPr>
          <p:cNvPr id="14338" name="Content Placeholder 2"/>
          <p:cNvSpPr>
            <a:spLocks noGrp="1"/>
          </p:cNvSpPr>
          <p:nvPr>
            <p:ph idx="1"/>
          </p:nvPr>
        </p:nvSpPr>
        <p:spPr/>
        <p:txBody>
          <a:bodyPr/>
          <a:lstStyle/>
          <a:p>
            <a:r>
              <a:rPr lang="en-US" dirty="0" smtClean="0"/>
              <a:t>STEP 1 Identify the refrigerant in the system.</a:t>
            </a:r>
          </a:p>
          <a:p>
            <a:r>
              <a:rPr lang="en-US" dirty="0" smtClean="0"/>
              <a:t>STEP 2 Make sure the hoses have the proper shutoff valves and are compatible with the refrigerant in the system</a:t>
            </a:r>
            <a:r>
              <a:rPr lang="en-US" dirty="0" smtClean="0"/>
              <a:t>.</a:t>
            </a:r>
          </a:p>
          <a:p>
            <a:r>
              <a:rPr lang="en-US" dirty="0"/>
              <a:t>STEP 3 Connect the recovery unit to the system or to the center hose of the manifold gauge set, following the directions of the manufacturer</a:t>
            </a:r>
            <a:r>
              <a:rPr lang="en-US" dirty="0" smtClean="0"/>
              <a:t>.</a:t>
            </a:r>
            <a:endParaRPr lang="en-US" dirty="0"/>
          </a:p>
        </p:txBody>
      </p:sp>
    </p:spTree>
    <p:extLst>
      <p:ext uri="{BB962C8B-B14F-4D97-AF65-F5344CB8AC3E}">
        <p14:creationId xmlns:p14="http://schemas.microsoft.com/office/powerpoint/2010/main" val="302901096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Refrigerant Recovery (2 of 3)</a:t>
            </a:r>
            <a:endParaRPr lang="en-US" dirty="0"/>
          </a:p>
        </p:txBody>
      </p:sp>
      <p:sp>
        <p:nvSpPr>
          <p:cNvPr id="16386" name="Content Placeholder 2"/>
          <p:cNvSpPr>
            <a:spLocks noGrp="1"/>
          </p:cNvSpPr>
          <p:nvPr>
            <p:ph idx="1"/>
          </p:nvPr>
        </p:nvSpPr>
        <p:spPr/>
        <p:txBody>
          <a:bodyPr/>
          <a:lstStyle/>
          <a:p>
            <a:r>
              <a:rPr lang="en-US" smtClean="0"/>
              <a:t>STEP 4 Open the required valves and turn the machine on to start the recovery process, following the directions of the machine</a:t>
            </a:r>
            <a:r>
              <a:rPr lang="ja-JP" altLang="en-US" smtClean="0"/>
              <a:t>’</a:t>
            </a:r>
            <a:r>
              <a:rPr lang="en-US" altLang="ja-JP" smtClean="0"/>
              <a:t>s manufacturer.</a:t>
            </a:r>
          </a:p>
          <a:p>
            <a:r>
              <a:rPr lang="en-US" smtClean="0"/>
              <a:t>STEP 5 Continue the recovery until the machine shuts off or the pressure reading has dropped into a vacuum.</a:t>
            </a:r>
            <a:endParaRPr lang="en-US"/>
          </a:p>
        </p:txBody>
      </p:sp>
    </p:spTree>
    <p:extLst>
      <p:ext uri="{BB962C8B-B14F-4D97-AF65-F5344CB8AC3E}">
        <p14:creationId xmlns:p14="http://schemas.microsoft.com/office/powerpoint/2010/main" val="385511730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Refrigerant Recovery (3 of 3)</a:t>
            </a:r>
            <a:endParaRPr lang="en-US" dirty="0"/>
          </a:p>
        </p:txBody>
      </p:sp>
      <p:sp>
        <p:nvSpPr>
          <p:cNvPr id="17410" name="Content Placeholder 2"/>
          <p:cNvSpPr>
            <a:spLocks noGrp="1"/>
          </p:cNvSpPr>
          <p:nvPr>
            <p:ph idx="1"/>
          </p:nvPr>
        </p:nvSpPr>
        <p:spPr/>
        <p:txBody>
          <a:bodyPr/>
          <a:lstStyle/>
          <a:p>
            <a:r>
              <a:rPr lang="en-US" dirty="0" smtClean="0"/>
              <a:t>STEP 6 Verify completion of recovery by shutting off all valves and watching the system pressure. If pressure rises above 0 PSI within 5 minutes, repeat steps 4 and 5 to recover the remaining refrigerant</a:t>
            </a:r>
            <a:r>
              <a:rPr lang="en-US" dirty="0" smtClean="0"/>
              <a:t>.</a:t>
            </a:r>
          </a:p>
          <a:p>
            <a:r>
              <a:rPr lang="en-US" dirty="0"/>
              <a:t>STEP 7 Drain, measure, and record the amount of oil removed from the system with the refrigerant and dispose of properly</a:t>
            </a:r>
            <a:r>
              <a:rPr lang="en-US" dirty="0" smtClean="0"/>
              <a:t>.</a:t>
            </a:r>
            <a:endParaRPr lang="en-US" dirty="0"/>
          </a:p>
        </p:txBody>
      </p:sp>
    </p:spTree>
    <p:extLst>
      <p:ext uri="{BB962C8B-B14F-4D97-AF65-F5344CB8AC3E}">
        <p14:creationId xmlns:p14="http://schemas.microsoft.com/office/powerpoint/2010/main" val="171304216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14–5</a:t>
            </a:r>
            <a:r>
              <a:rPr lang="en-US" dirty="0" smtClean="0"/>
              <a:t> During the recovery process, oil from the system is separated into a container so the technician will know how much oil was removed.</a:t>
            </a:r>
            <a:endParaRPr lang="en-US" dirty="0"/>
          </a:p>
        </p:txBody>
      </p:sp>
      <p:pic>
        <p:nvPicPr>
          <p:cNvPr id="3" name="Picture 2" descr="6036914005.jpg"/>
          <p:cNvPicPr>
            <a:picLocks noChangeAspect="1"/>
          </p:cNvPicPr>
          <p:nvPr/>
        </p:nvPicPr>
        <p:blipFill>
          <a:blip r:embed="rId2" cstate="print"/>
          <a:stretch>
            <a:fillRect/>
          </a:stretch>
        </p:blipFill>
        <p:spPr>
          <a:xfrm>
            <a:off x="972922" y="1940357"/>
            <a:ext cx="7198157" cy="3891686"/>
          </a:xfrm>
          <a:prstGeom prst="rect">
            <a:avLst/>
          </a:prstGeom>
        </p:spPr>
      </p:pic>
    </p:spTree>
    <p:extLst>
      <p:ext uri="{BB962C8B-B14F-4D97-AF65-F5344CB8AC3E}">
        <p14:creationId xmlns:p14="http://schemas.microsoft.com/office/powerpoint/2010/main" val="1687527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Recycling Refrigerant</a:t>
            </a:r>
            <a:endParaRPr lang="en-US" dirty="0"/>
          </a:p>
        </p:txBody>
      </p:sp>
      <p:sp>
        <p:nvSpPr>
          <p:cNvPr id="19458" name="Content Placeholder 2"/>
          <p:cNvSpPr>
            <a:spLocks noGrp="1"/>
          </p:cNvSpPr>
          <p:nvPr>
            <p:ph idx="1"/>
          </p:nvPr>
        </p:nvSpPr>
        <p:spPr/>
        <p:txBody>
          <a:bodyPr/>
          <a:lstStyle/>
          <a:p>
            <a:r>
              <a:rPr lang="en-US" smtClean="0"/>
              <a:t>STEP 1 Open the valves or perform the programming steps required by the machine manufacturer and turn on the machine.</a:t>
            </a:r>
          </a:p>
          <a:p>
            <a:r>
              <a:rPr lang="en-US" smtClean="0"/>
              <a:t>STEP 2 The machine operates until excess foreign particles and water have been removed or for a programmed length of time and then shuts off. </a:t>
            </a:r>
            <a:endParaRPr lang="en-US"/>
          </a:p>
        </p:txBody>
      </p:sp>
    </p:spTree>
    <p:extLst>
      <p:ext uri="{BB962C8B-B14F-4D97-AF65-F5344CB8AC3E}">
        <p14:creationId xmlns:p14="http://schemas.microsoft.com/office/powerpoint/2010/main" val="23332882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14–7</a:t>
            </a:r>
            <a:r>
              <a:rPr lang="en-US" dirty="0" smtClean="0"/>
              <a:t> Recycling machines have a filter and desiccant that must be replaced after a certain amount of use.</a:t>
            </a:r>
            <a:endParaRPr lang="en-US" dirty="0"/>
          </a:p>
        </p:txBody>
      </p:sp>
      <p:pic>
        <p:nvPicPr>
          <p:cNvPr id="3" name="Picture 2" descr="6036914008.jpg"/>
          <p:cNvPicPr>
            <a:picLocks noChangeAspect="1"/>
          </p:cNvPicPr>
          <p:nvPr/>
        </p:nvPicPr>
        <p:blipFill>
          <a:blip r:embed="rId2" cstate="print"/>
          <a:stretch>
            <a:fillRect/>
          </a:stretch>
        </p:blipFill>
        <p:spPr>
          <a:xfrm>
            <a:off x="2563978" y="1516075"/>
            <a:ext cx="4016044" cy="4740249"/>
          </a:xfrm>
          <a:prstGeom prst="rect">
            <a:avLst/>
          </a:prstGeom>
        </p:spPr>
      </p:pic>
    </p:spTree>
    <p:extLst>
      <p:ext uri="{BB962C8B-B14F-4D97-AF65-F5344CB8AC3E}">
        <p14:creationId xmlns:p14="http://schemas.microsoft.com/office/powerpoint/2010/main" val="2012124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(1 of 3)</a:t>
            </a:r>
            <a:endParaRPr lang="en-US" dirty="0"/>
          </a:p>
        </p:txBody>
      </p:sp>
      <p:sp>
        <p:nvSpPr>
          <p:cNvPr id="7170" name="Content Placeholder 2"/>
          <p:cNvSpPr>
            <a:spLocks noGrp="1"/>
          </p:cNvSpPr>
          <p:nvPr>
            <p:ph idx="1"/>
          </p:nvPr>
        </p:nvSpPr>
        <p:spPr/>
        <p:txBody>
          <a:bodyPr/>
          <a:lstStyle/>
          <a:p>
            <a:pPr marL="0" indent="0">
              <a:buNone/>
            </a:pPr>
            <a:r>
              <a:rPr lang="en-US" b="1" dirty="0" smtClean="0">
                <a:solidFill>
                  <a:srgbClr val="005A70"/>
                </a:solidFill>
              </a:rPr>
              <a:t>14.1</a:t>
            </a:r>
            <a:r>
              <a:rPr lang="en-US" dirty="0" smtClean="0"/>
              <a:t> Prepare for the ASE Heating and Air Conditioning (A7) certification test content area </a:t>
            </a:r>
            <a:r>
              <a:rPr lang="ja-JP" altLang="en-US" dirty="0" smtClean="0"/>
              <a:t>“</a:t>
            </a:r>
            <a:r>
              <a:rPr lang="en-US" altLang="ja-JP" dirty="0" smtClean="0"/>
              <a:t>A</a:t>
            </a:r>
            <a:r>
              <a:rPr lang="ja-JP" altLang="en-US" dirty="0" smtClean="0"/>
              <a:t>”</a:t>
            </a:r>
            <a:r>
              <a:rPr lang="en-US" altLang="ja-JP" dirty="0" smtClean="0"/>
              <a:t> (A/C System Service, Diagnosis and Repair).</a:t>
            </a:r>
          </a:p>
          <a:p>
            <a:pPr marL="0" indent="0">
              <a:buNone/>
            </a:pPr>
            <a:r>
              <a:rPr lang="en-US" b="1" dirty="0" smtClean="0">
                <a:solidFill>
                  <a:srgbClr val="005A70"/>
                </a:solidFill>
              </a:rPr>
              <a:t>14.2</a:t>
            </a:r>
            <a:r>
              <a:rPr lang="en-US" dirty="0" smtClean="0"/>
              <a:t> Explain the steps involved in the service and repair of A/C systems.</a:t>
            </a:r>
          </a:p>
          <a:p>
            <a:pPr marL="0" indent="0">
              <a:buNone/>
            </a:pPr>
            <a:r>
              <a:rPr lang="en-US" b="1" dirty="0" smtClean="0">
                <a:solidFill>
                  <a:srgbClr val="005A70"/>
                </a:solidFill>
              </a:rPr>
              <a:t>14.3 </a:t>
            </a:r>
            <a:r>
              <a:rPr lang="en-US" dirty="0" smtClean="0"/>
              <a:t>Discuss the procedure for identifying refrigerants in an A/C system.</a:t>
            </a:r>
            <a:endParaRPr lang="en-US" dirty="0"/>
          </a:p>
        </p:txBody>
      </p:sp>
    </p:spTree>
    <p:extLst>
      <p:ext uri="{BB962C8B-B14F-4D97-AF65-F5344CB8AC3E}">
        <p14:creationId xmlns:p14="http://schemas.microsoft.com/office/powerpoint/2010/main" val="21773711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Flushing </a:t>
            </a:r>
            <a:r>
              <a:rPr lang="en-US" dirty="0" smtClean="0"/>
              <a:t>an A/C System</a:t>
            </a:r>
            <a:endParaRPr lang="en-US" dirty="0"/>
          </a:p>
        </p:txBody>
      </p:sp>
      <p:sp>
        <p:nvSpPr>
          <p:cNvPr id="20482" name="Content Placeholder 2"/>
          <p:cNvSpPr>
            <a:spLocks noGrp="1"/>
          </p:cNvSpPr>
          <p:nvPr>
            <p:ph idx="1"/>
          </p:nvPr>
        </p:nvSpPr>
        <p:spPr/>
        <p:txBody>
          <a:bodyPr/>
          <a:lstStyle/>
          <a:p>
            <a:r>
              <a:rPr lang="en-US" smtClean="0"/>
              <a:t>Flushing is using a liquid or a gas to clean the inside passages of an air-conditioning system. </a:t>
            </a:r>
          </a:p>
          <a:p>
            <a:r>
              <a:rPr lang="en-US" smtClean="0"/>
              <a:t>When a compressor fails, it usually sends solid compressor particles into the high and possibly the low sides, which can plug the condenser passages and orifice tube.</a:t>
            </a:r>
            <a:endParaRPr lang="en-US"/>
          </a:p>
        </p:txBody>
      </p:sp>
    </p:spTree>
    <p:extLst>
      <p:ext uri="{BB962C8B-B14F-4D97-AF65-F5344CB8AC3E}">
        <p14:creationId xmlns:p14="http://schemas.microsoft.com/office/powerpoint/2010/main" val="69692541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878"/>
            <a:ext cx="8229600" cy="1097280"/>
          </a:xfrm>
        </p:spPr>
        <p:txBody>
          <a:bodyPr/>
          <a:lstStyle/>
          <a:p>
            <a:r>
              <a:rPr lang="en-US" sz="1800" cap="all" dirty="0" smtClean="0"/>
              <a:t>FIGURE 14–8</a:t>
            </a:r>
            <a:r>
              <a:rPr lang="en-US" sz="1800" dirty="0" smtClean="0"/>
              <a:t> Portions of an A/C system can be flushed to remove debris and excess oil. Adapters are used to connect a flushing unit, which pumps the flushing material through the components. Most flushing machines are fully automated, meaning that it will vacuum, flush, recover, recycle, vacuum, and purge the cleaning solvent all automatically.</a:t>
            </a:r>
            <a:endParaRPr lang="en-US" sz="1800" dirty="0"/>
          </a:p>
        </p:txBody>
      </p:sp>
      <p:pic>
        <p:nvPicPr>
          <p:cNvPr id="3" name="Picture 2" descr="6036914009.jpg"/>
          <p:cNvPicPr>
            <a:picLocks noChangeAspect="1"/>
          </p:cNvPicPr>
          <p:nvPr/>
        </p:nvPicPr>
        <p:blipFill>
          <a:blip r:embed="rId2" cstate="print"/>
          <a:stretch>
            <a:fillRect/>
          </a:stretch>
        </p:blipFill>
        <p:spPr>
          <a:xfrm>
            <a:off x="2651760" y="1746503"/>
            <a:ext cx="3840480" cy="4279392"/>
          </a:xfrm>
          <a:prstGeom prst="rect">
            <a:avLst/>
          </a:prstGeom>
        </p:spPr>
      </p:pic>
    </p:spTree>
    <p:extLst>
      <p:ext uri="{BB962C8B-B14F-4D97-AF65-F5344CB8AC3E}">
        <p14:creationId xmlns:p14="http://schemas.microsoft.com/office/powerpoint/2010/main" val="3514353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Replacing Components</a:t>
            </a:r>
            <a:endParaRPr lang="en-US" dirty="0"/>
          </a:p>
        </p:txBody>
      </p:sp>
      <p:sp>
        <p:nvSpPr>
          <p:cNvPr id="4" name="Content Placeholder 3"/>
          <p:cNvSpPr>
            <a:spLocks noGrp="1"/>
          </p:cNvSpPr>
          <p:nvPr>
            <p:ph idx="1"/>
          </p:nvPr>
        </p:nvSpPr>
        <p:spPr/>
        <p:txBody>
          <a:bodyPr/>
          <a:lstStyle/>
          <a:p>
            <a:r>
              <a:rPr lang="en-US" dirty="0" smtClean="0"/>
              <a:t>General Guidelines</a:t>
            </a:r>
          </a:p>
          <a:p>
            <a:r>
              <a:rPr lang="en-US" dirty="0" smtClean="0"/>
              <a:t>What are the following…</a:t>
            </a:r>
          </a:p>
          <a:p>
            <a:pPr lvl="1"/>
            <a:r>
              <a:rPr lang="en-US" dirty="0" smtClean="0"/>
              <a:t>O-Rings</a:t>
            </a:r>
          </a:p>
          <a:p>
            <a:pPr lvl="1"/>
            <a:r>
              <a:rPr lang="en-US" dirty="0" smtClean="0"/>
              <a:t>Tightening Connections</a:t>
            </a:r>
          </a:p>
          <a:p>
            <a:pPr lvl="1"/>
            <a:r>
              <a:rPr lang="en-US" dirty="0" smtClean="0"/>
              <a:t>Service fittings and Caps</a:t>
            </a:r>
          </a:p>
          <a:p>
            <a:pPr lvl="1"/>
            <a:r>
              <a:rPr lang="en-US" dirty="0" smtClean="0"/>
              <a:t>Schrader Valves</a:t>
            </a:r>
            <a:endParaRPr lang="en-US" dirty="0"/>
          </a:p>
        </p:txBody>
      </p:sp>
    </p:spTree>
    <p:extLst>
      <p:ext uri="{BB962C8B-B14F-4D97-AF65-F5344CB8AC3E}">
        <p14:creationId xmlns:p14="http://schemas.microsoft.com/office/powerpoint/2010/main" val="1284594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14–9</a:t>
            </a:r>
            <a:r>
              <a:rPr lang="en-US" dirty="0" smtClean="0"/>
              <a:t> O-rings are usually made of neoprene rubber or highly saturated </a:t>
            </a:r>
            <a:r>
              <a:rPr lang="en-US" dirty="0" err="1" smtClean="0"/>
              <a:t>nitriles</a:t>
            </a:r>
            <a:r>
              <a:rPr lang="en-US" dirty="0" smtClean="0"/>
              <a:t> (HSN) to withstand high temperatures and flexing. O-rings should be changed during a retrofit procedure.</a:t>
            </a:r>
            <a:endParaRPr lang="en-US" dirty="0"/>
          </a:p>
        </p:txBody>
      </p:sp>
      <p:pic>
        <p:nvPicPr>
          <p:cNvPr id="3" name="Picture 2" descr="6036914010.jpg"/>
          <p:cNvPicPr>
            <a:picLocks noChangeAspect="1"/>
          </p:cNvPicPr>
          <p:nvPr/>
        </p:nvPicPr>
        <p:blipFill>
          <a:blip r:embed="rId2" cstate="print"/>
          <a:stretch>
            <a:fillRect/>
          </a:stretch>
        </p:blipFill>
        <p:spPr>
          <a:xfrm>
            <a:off x="1894637" y="2487167"/>
            <a:ext cx="5354726" cy="2798064"/>
          </a:xfrm>
          <a:prstGeom prst="rect">
            <a:avLst/>
          </a:prstGeom>
        </p:spPr>
      </p:pic>
    </p:spTree>
    <p:extLst>
      <p:ext uri="{BB962C8B-B14F-4D97-AF65-F5344CB8AC3E}">
        <p14:creationId xmlns:p14="http://schemas.microsoft.com/office/powerpoint/2010/main" val="3903723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In-Line Filter</a:t>
            </a:r>
            <a:endParaRPr lang="en-US" dirty="0"/>
          </a:p>
        </p:txBody>
      </p:sp>
      <p:sp>
        <p:nvSpPr>
          <p:cNvPr id="4" name="Content Placeholder 3"/>
          <p:cNvSpPr>
            <a:spLocks noGrp="1"/>
          </p:cNvSpPr>
          <p:nvPr>
            <p:ph idx="1"/>
          </p:nvPr>
        </p:nvSpPr>
        <p:spPr/>
        <p:txBody>
          <a:bodyPr/>
          <a:lstStyle/>
          <a:p>
            <a:r>
              <a:rPr lang="en-US" dirty="0" smtClean="0"/>
              <a:t>What is the purpose and function?</a:t>
            </a:r>
          </a:p>
          <a:p>
            <a:r>
              <a:rPr lang="en-US" dirty="0" smtClean="0"/>
              <a:t>Installing an in-line filter</a:t>
            </a:r>
          </a:p>
          <a:p>
            <a:pPr lvl="1"/>
            <a:r>
              <a:rPr lang="en-US" dirty="0"/>
              <a:t>STEP 1 Recover the refrigerant from the system</a:t>
            </a:r>
            <a:r>
              <a:rPr lang="en-US" dirty="0" smtClean="0"/>
              <a:t>.</a:t>
            </a:r>
          </a:p>
          <a:p>
            <a:pPr lvl="1"/>
            <a:r>
              <a:rPr lang="en-US" dirty="0"/>
              <a:t>STEP 2 Select the location for the filter. The flexibility of </a:t>
            </a:r>
            <a:r>
              <a:rPr lang="en-US" dirty="0" smtClean="0"/>
              <a:t>hose allows </a:t>
            </a:r>
            <a:r>
              <a:rPr lang="en-US" dirty="0"/>
              <a:t>a great deal of freedom. With metal tubing</a:t>
            </a:r>
            <a:r>
              <a:rPr lang="en-US" dirty="0" smtClean="0"/>
              <a:t>, locate </a:t>
            </a:r>
            <a:r>
              <a:rPr lang="en-US" dirty="0"/>
              <a:t>a straight section of tubing slightly longer </a:t>
            </a:r>
            <a:r>
              <a:rPr lang="en-US" dirty="0" smtClean="0"/>
              <a:t>than the </a:t>
            </a:r>
            <a:r>
              <a:rPr lang="en-US" dirty="0"/>
              <a:t>filter’s connections.</a:t>
            </a:r>
          </a:p>
          <a:p>
            <a:pPr lvl="1"/>
            <a:r>
              <a:rPr lang="en-US" dirty="0"/>
              <a:t>STEP 3 Evacuate and recharge the system after installation </a:t>
            </a:r>
            <a:r>
              <a:rPr lang="en-US" dirty="0" smtClean="0"/>
              <a:t>of the </a:t>
            </a:r>
            <a:r>
              <a:rPr lang="en-US" dirty="0"/>
              <a:t>filter.</a:t>
            </a:r>
            <a:endParaRPr lang="en-US" dirty="0"/>
          </a:p>
        </p:txBody>
      </p:sp>
    </p:spTree>
    <p:extLst>
      <p:ext uri="{BB962C8B-B14F-4D97-AF65-F5344CB8AC3E}">
        <p14:creationId xmlns:p14="http://schemas.microsoft.com/office/powerpoint/2010/main" val="237434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14–14</a:t>
            </a:r>
            <a:r>
              <a:rPr lang="en-US" dirty="0" smtClean="0"/>
              <a:t> A typical aftermarket filter is installed in the suction line at the entrance to the compressor that is designed to catch any debris that could harm the compressor.</a:t>
            </a:r>
            <a:endParaRPr lang="en-US" dirty="0"/>
          </a:p>
        </p:txBody>
      </p:sp>
      <p:pic>
        <p:nvPicPr>
          <p:cNvPr id="3" name="Picture 2" descr="6036914015.jpg"/>
          <p:cNvPicPr>
            <a:picLocks noChangeAspect="1"/>
          </p:cNvPicPr>
          <p:nvPr/>
        </p:nvPicPr>
        <p:blipFill>
          <a:blip r:embed="rId2" cstate="print"/>
          <a:stretch>
            <a:fillRect/>
          </a:stretch>
        </p:blipFill>
        <p:spPr>
          <a:xfrm>
            <a:off x="2148840" y="1602690"/>
            <a:ext cx="4846320" cy="4666529"/>
          </a:xfrm>
          <a:prstGeom prst="rect">
            <a:avLst/>
          </a:prstGeom>
        </p:spPr>
      </p:pic>
    </p:spTree>
    <p:extLst>
      <p:ext uri="{BB962C8B-B14F-4D97-AF65-F5344CB8AC3E}">
        <p14:creationId xmlns:p14="http://schemas.microsoft.com/office/powerpoint/2010/main" val="3924929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Refrigerant Oil</a:t>
            </a:r>
            <a:endParaRPr lang="en-US" dirty="0"/>
          </a:p>
        </p:txBody>
      </p:sp>
      <p:sp>
        <p:nvSpPr>
          <p:cNvPr id="4" name="Content Placeholder 3"/>
          <p:cNvSpPr>
            <a:spLocks noGrp="1"/>
          </p:cNvSpPr>
          <p:nvPr>
            <p:ph idx="1"/>
          </p:nvPr>
        </p:nvSpPr>
        <p:spPr/>
        <p:txBody>
          <a:bodyPr/>
          <a:lstStyle/>
          <a:p>
            <a:r>
              <a:rPr lang="en-US" dirty="0" smtClean="0"/>
              <a:t>Adding oil</a:t>
            </a:r>
          </a:p>
          <a:p>
            <a:pPr lvl="1"/>
            <a:r>
              <a:rPr lang="en-US" dirty="0"/>
              <a:t>When it is determined that additional oil </a:t>
            </a:r>
            <a:r>
              <a:rPr lang="en-US" dirty="0" smtClean="0"/>
              <a:t>must be </a:t>
            </a:r>
            <a:r>
              <a:rPr lang="en-US" dirty="0"/>
              <a:t>added, several types of low cost injectors can be used </a:t>
            </a:r>
            <a:r>
              <a:rPr lang="en-US" dirty="0" smtClean="0"/>
              <a:t>to push </a:t>
            </a:r>
            <a:r>
              <a:rPr lang="en-US" dirty="0"/>
              <a:t>oil into a charged or empty system.</a:t>
            </a:r>
            <a:endParaRPr lang="en-US" dirty="0"/>
          </a:p>
        </p:txBody>
      </p:sp>
    </p:spTree>
    <p:extLst>
      <p:ext uri="{BB962C8B-B14F-4D97-AF65-F5344CB8AC3E}">
        <p14:creationId xmlns:p14="http://schemas.microsoft.com/office/powerpoint/2010/main" val="2728587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14–15</a:t>
            </a:r>
            <a:r>
              <a:rPr lang="en-US" dirty="0" smtClean="0"/>
              <a:t> A variety of oil injectors are available for purchase. Some can be used while the system is under a vacuum, and some can force oil into a charged system.</a:t>
            </a:r>
            <a:endParaRPr lang="en-US" dirty="0"/>
          </a:p>
        </p:txBody>
      </p:sp>
      <p:pic>
        <p:nvPicPr>
          <p:cNvPr id="3" name="Picture 2" descr="6036914016.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925884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Evacuating a System (1 of 3)</a:t>
            </a:r>
            <a:endParaRPr lang="en-US" dirty="0"/>
          </a:p>
        </p:txBody>
      </p:sp>
      <p:sp>
        <p:nvSpPr>
          <p:cNvPr id="21506" name="Content Placeholder 2"/>
          <p:cNvSpPr>
            <a:spLocks noGrp="1"/>
          </p:cNvSpPr>
          <p:nvPr>
            <p:ph idx="1"/>
          </p:nvPr>
        </p:nvSpPr>
        <p:spPr/>
        <p:txBody>
          <a:bodyPr/>
          <a:lstStyle/>
          <a:p>
            <a:r>
              <a:rPr lang="en-US" smtClean="0"/>
              <a:t>STEP 1 Connect the manifold service hoses to the system service ports if necessary but these are normally still connected from the recovery process. </a:t>
            </a:r>
          </a:p>
          <a:p>
            <a:r>
              <a:rPr lang="en-US" smtClean="0"/>
              <a:t>STEP 2 Open both manifold valves completely (and the vacuum pump valve if there is one) and start the vacuum pump.</a:t>
            </a:r>
            <a:endParaRPr lang="en-US"/>
          </a:p>
        </p:txBody>
      </p:sp>
    </p:spTree>
    <p:extLst>
      <p:ext uri="{BB962C8B-B14F-4D97-AF65-F5344CB8AC3E}">
        <p14:creationId xmlns:p14="http://schemas.microsoft.com/office/powerpoint/2010/main" val="398410326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Evacuating a System (2 of 3)</a:t>
            </a:r>
            <a:endParaRPr lang="en-US" dirty="0"/>
          </a:p>
        </p:txBody>
      </p:sp>
      <p:sp>
        <p:nvSpPr>
          <p:cNvPr id="22530" name="Content Placeholder 2"/>
          <p:cNvSpPr>
            <a:spLocks noGrp="1"/>
          </p:cNvSpPr>
          <p:nvPr>
            <p:ph idx="1"/>
          </p:nvPr>
        </p:nvSpPr>
        <p:spPr/>
        <p:txBody>
          <a:bodyPr/>
          <a:lstStyle/>
          <a:p>
            <a:r>
              <a:rPr lang="en-US" smtClean="0"/>
              <a:t>STEP 3 Check the gauge pressures periodically. After about 5 minutes, the pressure should be lower than 20 inch Hg.</a:t>
            </a:r>
          </a:p>
          <a:p>
            <a:r>
              <a:rPr lang="en-US" smtClean="0"/>
              <a:t>STEP 4 Continue evacuating until 500 microns is reached or for the desired length of time, close all valves, shut off the vacuum pump, and note the low-side pressure.</a:t>
            </a:r>
            <a:endParaRPr lang="en-US"/>
          </a:p>
        </p:txBody>
      </p:sp>
    </p:spTree>
    <p:extLst>
      <p:ext uri="{BB962C8B-B14F-4D97-AF65-F5344CB8AC3E}">
        <p14:creationId xmlns:p14="http://schemas.microsoft.com/office/powerpoint/2010/main" val="405306574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(2 of 3)</a:t>
            </a:r>
            <a:endParaRPr lang="en-US" dirty="0"/>
          </a:p>
        </p:txBody>
      </p:sp>
      <p:sp>
        <p:nvSpPr>
          <p:cNvPr id="8194" name="Content Placeholder 2"/>
          <p:cNvSpPr>
            <a:spLocks noGrp="1"/>
          </p:cNvSpPr>
          <p:nvPr>
            <p:ph idx="1"/>
          </p:nvPr>
        </p:nvSpPr>
        <p:spPr/>
        <p:txBody>
          <a:bodyPr/>
          <a:lstStyle/>
          <a:p>
            <a:pPr marL="0" indent="0">
              <a:buNone/>
            </a:pPr>
            <a:r>
              <a:rPr lang="en-US" b="1" dirty="0" smtClean="0">
                <a:solidFill>
                  <a:srgbClr val="005A70"/>
                </a:solidFill>
              </a:rPr>
              <a:t>14.4</a:t>
            </a:r>
            <a:r>
              <a:rPr lang="en-US" dirty="0" smtClean="0"/>
              <a:t> Explain the procedure for refrigerant recovery in A/C systems.</a:t>
            </a:r>
          </a:p>
          <a:p>
            <a:pPr marL="0" indent="0">
              <a:buNone/>
            </a:pPr>
            <a:r>
              <a:rPr lang="en-US" b="1" dirty="0" smtClean="0">
                <a:solidFill>
                  <a:srgbClr val="005A70"/>
                </a:solidFill>
              </a:rPr>
              <a:t>14.5 </a:t>
            </a:r>
            <a:r>
              <a:rPr lang="en-US" dirty="0" smtClean="0"/>
              <a:t>Explain the procedure for recycling refrigerant in A/C systems.</a:t>
            </a:r>
          </a:p>
          <a:p>
            <a:pPr marL="0" indent="0">
              <a:buNone/>
            </a:pPr>
            <a:r>
              <a:rPr lang="en-US" b="1" dirty="0" smtClean="0">
                <a:solidFill>
                  <a:srgbClr val="005A70"/>
                </a:solidFill>
              </a:rPr>
              <a:t>14.6</a:t>
            </a:r>
            <a:r>
              <a:rPr lang="en-US" dirty="0" smtClean="0"/>
              <a:t> Discuss the purpose of flushing an A/C system.</a:t>
            </a:r>
            <a:endParaRPr lang="en-US" dirty="0"/>
          </a:p>
        </p:txBody>
      </p:sp>
    </p:spTree>
    <p:extLst>
      <p:ext uri="{BB962C8B-B14F-4D97-AF65-F5344CB8AC3E}">
        <p14:creationId xmlns:p14="http://schemas.microsoft.com/office/powerpoint/2010/main" val="195368834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Evacuating a System (3 of 3)</a:t>
            </a:r>
            <a:endParaRPr lang="en-US" dirty="0"/>
          </a:p>
        </p:txBody>
      </p:sp>
      <p:sp>
        <p:nvSpPr>
          <p:cNvPr id="23554" name="Content Placeholder 2"/>
          <p:cNvSpPr>
            <a:spLocks noGrp="1"/>
          </p:cNvSpPr>
          <p:nvPr>
            <p:ph idx="1"/>
          </p:nvPr>
        </p:nvSpPr>
        <p:spPr/>
        <p:txBody>
          <a:bodyPr/>
          <a:lstStyle/>
          <a:p>
            <a:r>
              <a:rPr lang="en-US" smtClean="0"/>
              <a:t>STEP 5 After 5 minutes, recheck the low-side pressure. If the vacuum is held steady, the system is good and ready to be recharged. If the low-side pressure increases, a possible leak is indicated.</a:t>
            </a:r>
            <a:endParaRPr lang="en-US"/>
          </a:p>
        </p:txBody>
      </p:sp>
    </p:spTree>
    <p:extLst>
      <p:ext uri="{BB962C8B-B14F-4D97-AF65-F5344CB8AC3E}">
        <p14:creationId xmlns:p14="http://schemas.microsoft.com/office/powerpoint/2010/main" val="346461462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14–16</a:t>
            </a:r>
            <a:r>
              <a:rPr lang="en-US" dirty="0" smtClean="0"/>
              <a:t> An air-conditioning vacuum gauge that reads in microns.</a:t>
            </a:r>
            <a:endParaRPr lang="en-US" dirty="0"/>
          </a:p>
        </p:txBody>
      </p:sp>
      <p:pic>
        <p:nvPicPr>
          <p:cNvPr id="3" name="Picture 2" descr="6036914017.jpg"/>
          <p:cNvPicPr>
            <a:picLocks noChangeAspect="1"/>
          </p:cNvPicPr>
          <p:nvPr/>
        </p:nvPicPr>
        <p:blipFill>
          <a:blip r:embed="rId2" cstate="print"/>
          <a:stretch>
            <a:fillRect/>
          </a:stretch>
        </p:blipFill>
        <p:spPr>
          <a:xfrm>
            <a:off x="1828800" y="1828800"/>
            <a:ext cx="5486400" cy="4114800"/>
          </a:xfrm>
          <a:prstGeom prst="rect">
            <a:avLst/>
          </a:prstGeom>
        </p:spPr>
      </p:pic>
    </p:spTree>
    <p:extLst>
      <p:ext uri="{BB962C8B-B14F-4D97-AF65-F5344CB8AC3E}">
        <p14:creationId xmlns:p14="http://schemas.microsoft.com/office/powerpoint/2010/main" val="1434620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Recharging </a:t>
            </a:r>
            <a:r>
              <a:rPr lang="en-US" dirty="0" smtClean="0"/>
              <a:t>the </a:t>
            </a:r>
            <a:r>
              <a:rPr lang="en-US" dirty="0" smtClean="0"/>
              <a:t>System</a:t>
            </a:r>
            <a:endParaRPr lang="en-US" dirty="0"/>
          </a:p>
        </p:txBody>
      </p:sp>
      <p:sp>
        <p:nvSpPr>
          <p:cNvPr id="24578" name="Content Placeholder 2"/>
          <p:cNvSpPr>
            <a:spLocks noGrp="1"/>
          </p:cNvSpPr>
          <p:nvPr>
            <p:ph idx="1"/>
          </p:nvPr>
        </p:nvSpPr>
        <p:spPr/>
        <p:txBody>
          <a:bodyPr/>
          <a:lstStyle/>
          <a:p>
            <a:r>
              <a:rPr lang="en-US" dirty="0" smtClean="0"/>
              <a:t>The charge level is normally found on a specification decal fastened under the hood and includes the type and volume of refrigerant used. </a:t>
            </a:r>
          </a:p>
          <a:p>
            <a:pPr lvl="1"/>
            <a:r>
              <a:rPr lang="en-US" dirty="0" smtClean="0"/>
              <a:t>The decal is attached to the compressor on some older systems. </a:t>
            </a:r>
            <a:endParaRPr lang="en-US" dirty="0" smtClean="0"/>
          </a:p>
          <a:p>
            <a:pPr lvl="1"/>
            <a:r>
              <a:rPr lang="en-US" dirty="0"/>
              <a:t>If the decal is missing or illegible, charge specifications are also given in service information from the vehicle manufacturer or aftermarket A/C component suppliers</a:t>
            </a:r>
            <a:r>
              <a:rPr lang="en-US" dirty="0" smtClean="0"/>
              <a:t>.</a:t>
            </a:r>
            <a:endParaRPr lang="en-US" dirty="0"/>
          </a:p>
        </p:txBody>
      </p:sp>
    </p:spTree>
    <p:extLst>
      <p:ext uri="{BB962C8B-B14F-4D97-AF65-F5344CB8AC3E}">
        <p14:creationId xmlns:p14="http://schemas.microsoft.com/office/powerpoint/2010/main" val="117247908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14–19</a:t>
            </a:r>
            <a:r>
              <a:rPr lang="en-US" dirty="0" smtClean="0"/>
              <a:t> The </a:t>
            </a:r>
            <a:r>
              <a:rPr lang="en-US" dirty="0" err="1" smtClean="0"/>
              <a:t>underhood</a:t>
            </a:r>
            <a:r>
              <a:rPr lang="en-US" dirty="0" smtClean="0"/>
              <a:t> decal states that this vehicle requires 1.81 pounds (0.822 Kg) of R-134a refrigerant.</a:t>
            </a:r>
            <a:endParaRPr lang="en-US" dirty="0"/>
          </a:p>
        </p:txBody>
      </p:sp>
      <p:pic>
        <p:nvPicPr>
          <p:cNvPr id="3" name="Picture 2" descr="6036914020.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1287056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Retrofitting R-134a into an </a:t>
            </a:r>
            <a:r>
              <a:rPr lang="en-US" dirty="0" smtClean="0"/>
              <a:t>R-</a:t>
            </a:r>
            <a:r>
              <a:rPr lang="en-US" dirty="0" smtClean="0"/>
              <a:t>12 System (1 of 5)</a:t>
            </a:r>
            <a:endParaRPr lang="en-US" dirty="0"/>
          </a:p>
        </p:txBody>
      </p:sp>
      <p:sp>
        <p:nvSpPr>
          <p:cNvPr id="26626" name="Content Placeholder 2"/>
          <p:cNvSpPr>
            <a:spLocks noGrp="1"/>
          </p:cNvSpPr>
          <p:nvPr>
            <p:ph idx="1"/>
          </p:nvPr>
        </p:nvSpPr>
        <p:spPr/>
        <p:txBody>
          <a:bodyPr/>
          <a:lstStyle/>
          <a:p>
            <a:r>
              <a:rPr lang="en-US" smtClean="0"/>
              <a:t>STEP 1 Visually inspect the system to ensure good condition.</a:t>
            </a:r>
          </a:p>
          <a:p>
            <a:r>
              <a:rPr lang="en-US" smtClean="0"/>
              <a:t>STEP 2 Recover the R-12 from the system and remove as much oil-dissolved R-12 as possible.</a:t>
            </a:r>
          </a:p>
          <a:p>
            <a:r>
              <a:rPr lang="en-US" smtClean="0"/>
              <a:t>STEP 3 Make any repairs to the system to cure problems that were found in step 1.</a:t>
            </a:r>
            <a:endParaRPr lang="en-US"/>
          </a:p>
        </p:txBody>
      </p:sp>
    </p:spTree>
    <p:extLst>
      <p:ext uri="{BB962C8B-B14F-4D97-AF65-F5344CB8AC3E}">
        <p14:creationId xmlns:p14="http://schemas.microsoft.com/office/powerpoint/2010/main" val="219850823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Retrofitting R-134a into an R-12 </a:t>
            </a:r>
            <a:r>
              <a:rPr lang="en-US" dirty="0" smtClean="0"/>
              <a:t>System (2 of 5)</a:t>
            </a:r>
            <a:endParaRPr lang="en-US" dirty="0"/>
          </a:p>
        </p:txBody>
      </p:sp>
      <p:sp>
        <p:nvSpPr>
          <p:cNvPr id="27650" name="Content Placeholder 2"/>
          <p:cNvSpPr>
            <a:spLocks noGrp="1"/>
          </p:cNvSpPr>
          <p:nvPr>
            <p:ph idx="1"/>
          </p:nvPr>
        </p:nvSpPr>
        <p:spPr/>
        <p:txBody>
          <a:bodyPr/>
          <a:lstStyle/>
          <a:p>
            <a:r>
              <a:rPr lang="en-US" smtClean="0"/>
              <a:t>STEP 4 If the compressor failed, remove the failed compressor, flush the system and/or install a high-side filter, and install the replacement compressor along with a new accumulator or receiver–drier.</a:t>
            </a:r>
          </a:p>
          <a:p>
            <a:r>
              <a:rPr lang="en-US" smtClean="0"/>
              <a:t>STEP 5 Check the system to determine whether a high-pressure relief valve is used.</a:t>
            </a:r>
            <a:endParaRPr lang="en-US"/>
          </a:p>
        </p:txBody>
      </p:sp>
    </p:spTree>
    <p:extLst>
      <p:ext uri="{BB962C8B-B14F-4D97-AF65-F5344CB8AC3E}">
        <p14:creationId xmlns:p14="http://schemas.microsoft.com/office/powerpoint/2010/main" val="370309711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Retrofitting R-134a into an R-12 </a:t>
            </a:r>
            <a:r>
              <a:rPr lang="en-US" dirty="0" smtClean="0"/>
              <a:t>System (3 of 5)</a:t>
            </a:r>
            <a:endParaRPr lang="en-US" dirty="0"/>
          </a:p>
        </p:txBody>
      </p:sp>
      <p:sp>
        <p:nvSpPr>
          <p:cNvPr id="28674" name="Content Placeholder 2"/>
          <p:cNvSpPr>
            <a:spLocks noGrp="1"/>
          </p:cNvSpPr>
          <p:nvPr>
            <p:ph idx="1"/>
          </p:nvPr>
        </p:nvSpPr>
        <p:spPr/>
        <p:txBody>
          <a:bodyPr/>
          <a:lstStyle/>
          <a:p>
            <a:r>
              <a:rPr lang="en-US" smtClean="0"/>
              <a:t>STEP 6 If directed, replace the receiver–drier or accumulator.</a:t>
            </a:r>
          </a:p>
          <a:p>
            <a:r>
              <a:rPr lang="en-US" smtClean="0"/>
              <a:t>STEP 7 Replace any line-fitting O-rings on connections that were disturbed, or as directed.</a:t>
            </a:r>
          </a:p>
          <a:p>
            <a:r>
              <a:rPr lang="en-US" smtClean="0"/>
              <a:t>STEP 8 Replace any switches and valves as directed.</a:t>
            </a:r>
          </a:p>
          <a:p>
            <a:r>
              <a:rPr lang="en-US" smtClean="0"/>
              <a:t>STEP 9 Add the proper type and amount of oil.</a:t>
            </a:r>
            <a:endParaRPr lang="en-US"/>
          </a:p>
        </p:txBody>
      </p:sp>
    </p:spTree>
    <p:extLst>
      <p:ext uri="{BB962C8B-B14F-4D97-AF65-F5344CB8AC3E}">
        <p14:creationId xmlns:p14="http://schemas.microsoft.com/office/powerpoint/2010/main" val="419446967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Retrofitting R-134a into an R-12 </a:t>
            </a:r>
            <a:r>
              <a:rPr lang="en-US" dirty="0" smtClean="0"/>
              <a:t>System (4 of 5)</a:t>
            </a:r>
            <a:endParaRPr lang="en-US" dirty="0"/>
          </a:p>
        </p:txBody>
      </p:sp>
      <p:sp>
        <p:nvSpPr>
          <p:cNvPr id="29698" name="Content Placeholder 2"/>
          <p:cNvSpPr>
            <a:spLocks noGrp="1"/>
          </p:cNvSpPr>
          <p:nvPr>
            <p:ph idx="1"/>
          </p:nvPr>
        </p:nvSpPr>
        <p:spPr/>
        <p:txBody>
          <a:bodyPr/>
          <a:lstStyle/>
          <a:p>
            <a:r>
              <a:rPr lang="en-US" dirty="0" smtClean="0"/>
              <a:t>STEP 10 Install the R-134a service fittings.</a:t>
            </a:r>
          </a:p>
          <a:p>
            <a:r>
              <a:rPr lang="en-US" dirty="0" smtClean="0"/>
              <a:t>STEP 11 Fill out and install the identifying decal to properly identify the system</a:t>
            </a:r>
            <a:r>
              <a:rPr lang="en-US" dirty="0" smtClean="0"/>
              <a:t>.</a:t>
            </a:r>
          </a:p>
          <a:p>
            <a:r>
              <a:rPr lang="en-US" dirty="0"/>
              <a:t>STEP 12 Connect a vacuum pump to the system and pull a minimum vacuum of 29 inch Hg (500 microns) for at least 30 minutes to evacuate the system</a:t>
            </a:r>
            <a:r>
              <a:rPr lang="en-US" dirty="0" smtClean="0"/>
              <a:t>.</a:t>
            </a:r>
            <a:endParaRPr lang="en-US" dirty="0"/>
          </a:p>
        </p:txBody>
      </p:sp>
    </p:spTree>
    <p:extLst>
      <p:ext uri="{BB962C8B-B14F-4D97-AF65-F5344CB8AC3E}">
        <p14:creationId xmlns:p14="http://schemas.microsoft.com/office/powerpoint/2010/main" val="175967380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Retrofitting R-134a into an R-12 </a:t>
            </a:r>
            <a:r>
              <a:rPr lang="en-US" dirty="0" smtClean="0"/>
              <a:t>System (5 of 5)</a:t>
            </a:r>
            <a:endParaRPr lang="en-US" dirty="0"/>
          </a:p>
        </p:txBody>
      </p:sp>
      <p:sp>
        <p:nvSpPr>
          <p:cNvPr id="31746" name="Content Placeholder 2"/>
          <p:cNvSpPr>
            <a:spLocks noGrp="1"/>
          </p:cNvSpPr>
          <p:nvPr>
            <p:ph idx="1"/>
          </p:nvPr>
        </p:nvSpPr>
        <p:spPr/>
        <p:txBody>
          <a:bodyPr/>
          <a:lstStyle/>
          <a:p>
            <a:r>
              <a:rPr lang="en-US" smtClean="0"/>
              <a:t>STEP 13 Recharge the system using R-134a. </a:t>
            </a:r>
          </a:p>
          <a:p>
            <a:r>
              <a:rPr lang="en-US" smtClean="0"/>
              <a:t>STEP 14 Operate the system and check for proper operation, paying careful attention to the high-side pressure.</a:t>
            </a:r>
          </a:p>
          <a:p>
            <a:r>
              <a:rPr lang="en-US" smtClean="0"/>
              <a:t>STEP 15 Test for leaks.</a:t>
            </a:r>
            <a:endParaRPr lang="en-US"/>
          </a:p>
        </p:txBody>
      </p:sp>
    </p:spTree>
    <p:extLst>
      <p:ext uri="{BB962C8B-B14F-4D97-AF65-F5344CB8AC3E}">
        <p14:creationId xmlns:p14="http://schemas.microsoft.com/office/powerpoint/2010/main" val="278278102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14–21</a:t>
            </a:r>
            <a:r>
              <a:rPr lang="en-US" dirty="0" smtClean="0"/>
              <a:t> When a system is retrofitted from R-12 (CFC-12) to R-134a (HFC-134a), the proper service fittings have to be used to help assure that cross-contamination does not occur.</a:t>
            </a:r>
            <a:endParaRPr lang="en-US" dirty="0"/>
          </a:p>
        </p:txBody>
      </p:sp>
      <p:pic>
        <p:nvPicPr>
          <p:cNvPr id="3" name="Picture 2" descr="6036914022.jpg"/>
          <p:cNvPicPr>
            <a:picLocks noChangeAspect="1"/>
          </p:cNvPicPr>
          <p:nvPr/>
        </p:nvPicPr>
        <p:blipFill>
          <a:blip r:embed="rId2" cstate="print"/>
          <a:stretch>
            <a:fillRect/>
          </a:stretch>
        </p:blipFill>
        <p:spPr>
          <a:xfrm>
            <a:off x="2743200" y="1468527"/>
            <a:ext cx="3657600" cy="4835347"/>
          </a:xfrm>
          <a:prstGeom prst="rect">
            <a:avLst/>
          </a:prstGeom>
        </p:spPr>
      </p:pic>
    </p:spTree>
    <p:extLst>
      <p:ext uri="{BB962C8B-B14F-4D97-AF65-F5344CB8AC3E}">
        <p14:creationId xmlns:p14="http://schemas.microsoft.com/office/powerpoint/2010/main" val="3436877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(3 of 3)</a:t>
            </a:r>
            <a:endParaRPr lang="en-US" dirty="0"/>
          </a:p>
        </p:txBody>
      </p:sp>
      <p:sp>
        <p:nvSpPr>
          <p:cNvPr id="9218" name="Content Placeholder 2"/>
          <p:cNvSpPr>
            <a:spLocks noGrp="1"/>
          </p:cNvSpPr>
          <p:nvPr>
            <p:ph idx="1"/>
          </p:nvPr>
        </p:nvSpPr>
        <p:spPr/>
        <p:txBody>
          <a:bodyPr/>
          <a:lstStyle/>
          <a:p>
            <a:pPr marL="0" indent="0">
              <a:buNone/>
            </a:pPr>
            <a:r>
              <a:rPr lang="en-US" b="1" dirty="0" smtClean="0">
                <a:solidFill>
                  <a:srgbClr val="005A70"/>
                </a:solidFill>
              </a:rPr>
              <a:t>14.7</a:t>
            </a:r>
            <a:r>
              <a:rPr lang="en-US" dirty="0" smtClean="0"/>
              <a:t> Explain the procedure for evacuating an  A/C system.</a:t>
            </a:r>
          </a:p>
          <a:p>
            <a:pPr marL="0" indent="0">
              <a:buNone/>
            </a:pPr>
            <a:r>
              <a:rPr lang="en-US" b="1" dirty="0" smtClean="0">
                <a:solidFill>
                  <a:srgbClr val="005A70"/>
                </a:solidFill>
              </a:rPr>
              <a:t>14.8</a:t>
            </a:r>
            <a:r>
              <a:rPr lang="en-US" dirty="0" smtClean="0"/>
              <a:t> Discuss the procedure for recharging an A/C system.</a:t>
            </a:r>
          </a:p>
          <a:p>
            <a:pPr marL="0" indent="0">
              <a:buNone/>
            </a:pPr>
            <a:r>
              <a:rPr lang="en-US" b="1" dirty="0" smtClean="0">
                <a:solidFill>
                  <a:srgbClr val="005A70"/>
                </a:solidFill>
              </a:rPr>
              <a:t>14.9</a:t>
            </a:r>
            <a:r>
              <a:rPr lang="en-US" dirty="0" smtClean="0"/>
              <a:t> Explain how to retrofit a R-12 system to a R-134a system.</a:t>
            </a:r>
          </a:p>
          <a:p>
            <a:pPr marL="0" indent="0">
              <a:buNone/>
            </a:pPr>
            <a:r>
              <a:rPr lang="en-US" b="1" dirty="0" smtClean="0">
                <a:solidFill>
                  <a:srgbClr val="005A70"/>
                </a:solidFill>
              </a:rPr>
              <a:t>14.10</a:t>
            </a:r>
            <a:r>
              <a:rPr lang="en-US" dirty="0" smtClean="0"/>
              <a:t> Explain the purpose of sealants and stop leaks.</a:t>
            </a:r>
            <a:endParaRPr lang="en-US" dirty="0"/>
          </a:p>
        </p:txBody>
      </p:sp>
    </p:spTree>
    <p:extLst>
      <p:ext uri="{BB962C8B-B14F-4D97-AF65-F5344CB8AC3E}">
        <p14:creationId xmlns:p14="http://schemas.microsoft.com/office/powerpoint/2010/main" val="309557426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Sealants </a:t>
            </a:r>
            <a:r>
              <a:rPr lang="en-US" dirty="0" smtClean="0"/>
              <a:t>and Stop Leaks</a:t>
            </a:r>
            <a:endParaRPr lang="en-US" dirty="0"/>
          </a:p>
        </p:txBody>
      </p:sp>
      <p:sp>
        <p:nvSpPr>
          <p:cNvPr id="32770" name="Content Placeholder 2"/>
          <p:cNvSpPr>
            <a:spLocks noGrp="1"/>
          </p:cNvSpPr>
          <p:nvPr>
            <p:ph idx="1"/>
          </p:nvPr>
        </p:nvSpPr>
        <p:spPr/>
        <p:txBody>
          <a:bodyPr/>
          <a:lstStyle/>
          <a:p>
            <a:r>
              <a:rPr lang="en-US" smtClean="0"/>
              <a:t>Sealants and stop leaks are designed to plug or stop small refrigerant leaks. </a:t>
            </a:r>
          </a:p>
          <a:p>
            <a:r>
              <a:rPr lang="en-US" smtClean="0"/>
              <a:t>Most HVAC technicians dislike stop leaks as they are considered an inadequate or temporary repair method, and the best repair is to actually fix the leak.</a:t>
            </a:r>
            <a:endParaRPr lang="en-US"/>
          </a:p>
        </p:txBody>
      </p:sp>
    </p:spTree>
    <p:extLst>
      <p:ext uri="{BB962C8B-B14F-4D97-AF65-F5344CB8AC3E}">
        <p14:creationId xmlns:p14="http://schemas.microsoft.com/office/powerpoint/2010/main" val="421687561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14–23</a:t>
            </a:r>
            <a:r>
              <a:rPr lang="en-US" dirty="0" smtClean="0"/>
              <a:t> Use A/C stop leak with caution. To help prevent sealant from getting into the RRR machine, use a sealant filter. For more information, visit http://www.airsept.com.</a:t>
            </a:r>
            <a:endParaRPr lang="en-US" dirty="0"/>
          </a:p>
        </p:txBody>
      </p:sp>
      <p:pic>
        <p:nvPicPr>
          <p:cNvPr id="3" name="Picture 2" descr="6036914024.jpg"/>
          <p:cNvPicPr>
            <a:picLocks noChangeAspect="1"/>
          </p:cNvPicPr>
          <p:nvPr/>
        </p:nvPicPr>
        <p:blipFill>
          <a:blip r:embed="rId2" cstate="print"/>
          <a:stretch>
            <a:fillRect/>
          </a:stretch>
        </p:blipFill>
        <p:spPr>
          <a:xfrm>
            <a:off x="2651760" y="1479499"/>
            <a:ext cx="3840480" cy="4813402"/>
          </a:xfrm>
          <a:prstGeom prst="rect">
            <a:avLst/>
          </a:prstGeom>
        </p:spPr>
      </p:pic>
    </p:spTree>
    <p:extLst>
      <p:ext uri="{BB962C8B-B14F-4D97-AF65-F5344CB8AC3E}">
        <p14:creationId xmlns:p14="http://schemas.microsoft.com/office/powerpoint/2010/main" val="788059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(1 of 3)</a:t>
            </a:r>
            <a:endParaRPr lang="en-US" dirty="0"/>
          </a:p>
        </p:txBody>
      </p:sp>
      <p:sp>
        <p:nvSpPr>
          <p:cNvPr id="33794" name="Content Placeholder 2"/>
          <p:cNvSpPr>
            <a:spLocks noGrp="1"/>
          </p:cNvSpPr>
          <p:nvPr>
            <p:ph idx="1"/>
          </p:nvPr>
        </p:nvSpPr>
        <p:spPr/>
        <p:txBody>
          <a:bodyPr/>
          <a:lstStyle/>
          <a:p>
            <a:r>
              <a:rPr lang="en-US" smtClean="0"/>
              <a:t>The first refrigerant service operation is to identify the refrigerant in the system and check to make sure that it does not contain a sealant.</a:t>
            </a:r>
          </a:p>
          <a:p>
            <a:r>
              <a:rPr lang="en-US" smtClean="0"/>
              <a:t>Evacuation is the process of removing the refrigerant form the system and storing it for reuse.</a:t>
            </a:r>
            <a:endParaRPr lang="en-US"/>
          </a:p>
        </p:txBody>
      </p:sp>
    </p:spTree>
    <p:extLst>
      <p:ext uri="{BB962C8B-B14F-4D97-AF65-F5344CB8AC3E}">
        <p14:creationId xmlns:p14="http://schemas.microsoft.com/office/powerpoint/2010/main" val="397074547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(2 of 3)</a:t>
            </a:r>
            <a:endParaRPr lang="en-US" dirty="0"/>
          </a:p>
        </p:txBody>
      </p:sp>
      <p:sp>
        <p:nvSpPr>
          <p:cNvPr id="34818" name="Content Placeholder 2"/>
          <p:cNvSpPr>
            <a:spLocks noGrp="1"/>
          </p:cNvSpPr>
          <p:nvPr>
            <p:ph idx="1"/>
          </p:nvPr>
        </p:nvSpPr>
        <p:spPr/>
        <p:txBody>
          <a:bodyPr/>
          <a:lstStyle/>
          <a:p>
            <a:r>
              <a:rPr lang="en-US" smtClean="0"/>
              <a:t>Recharging is the process of charging the system with the specified amount of refrigerant.</a:t>
            </a:r>
          </a:p>
          <a:p>
            <a:r>
              <a:rPr lang="en-US" smtClean="0"/>
              <a:t>Sealants should be detected before a system is evacuated to protect the recovery machine from damage and to prevent the sealant from being added to the refrigerant in the RRR machine.</a:t>
            </a:r>
            <a:endParaRPr lang="en-US"/>
          </a:p>
        </p:txBody>
      </p:sp>
    </p:spTree>
    <p:extLst>
      <p:ext uri="{BB962C8B-B14F-4D97-AF65-F5344CB8AC3E}">
        <p14:creationId xmlns:p14="http://schemas.microsoft.com/office/powerpoint/2010/main" val="234673257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(3 of 3)</a:t>
            </a:r>
            <a:endParaRPr lang="en-US" dirty="0"/>
          </a:p>
        </p:txBody>
      </p:sp>
      <p:sp>
        <p:nvSpPr>
          <p:cNvPr id="35842" name="Content Placeholder 2"/>
          <p:cNvSpPr>
            <a:spLocks noGrp="1"/>
          </p:cNvSpPr>
          <p:nvPr>
            <p:ph idx="1"/>
          </p:nvPr>
        </p:nvSpPr>
        <p:spPr/>
        <p:txBody>
          <a:bodyPr/>
          <a:lstStyle/>
          <a:p>
            <a:r>
              <a:rPr lang="en-US" smtClean="0"/>
              <a:t>Retrofitting is the process of changing the refrigerant from one refrigerant to another, usually from R-12 to R-134a.</a:t>
            </a:r>
          </a:p>
          <a:p>
            <a:r>
              <a:rPr lang="en-US" smtClean="0"/>
              <a:t>The refrigerant is recovered from a system so that service operations can be performed.</a:t>
            </a:r>
            <a:endParaRPr lang="en-US"/>
          </a:p>
        </p:txBody>
      </p:sp>
    </p:spTree>
    <p:extLst>
      <p:ext uri="{BB962C8B-B14F-4D97-AF65-F5344CB8AC3E}">
        <p14:creationId xmlns:p14="http://schemas.microsoft.com/office/powerpoint/2010/main" val="332763348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Air Act</a:t>
            </a:r>
            <a:endParaRPr lang="en-US" dirty="0"/>
          </a:p>
        </p:txBody>
      </p:sp>
      <p:sp>
        <p:nvSpPr>
          <p:cNvPr id="3" name="Content Placeholder 2"/>
          <p:cNvSpPr>
            <a:spLocks noGrp="1"/>
          </p:cNvSpPr>
          <p:nvPr>
            <p:ph idx="1"/>
          </p:nvPr>
        </p:nvSpPr>
        <p:spPr/>
        <p:txBody>
          <a:bodyPr/>
          <a:lstStyle/>
          <a:p>
            <a:r>
              <a:rPr lang="en-US" dirty="0" smtClean="0"/>
              <a:t>Section 609</a:t>
            </a:r>
          </a:p>
          <a:p>
            <a:r>
              <a:rPr lang="en-US" dirty="0" smtClean="0"/>
              <a:t>What are the requirements? </a:t>
            </a:r>
            <a:endParaRPr lang="en-US" dirty="0"/>
          </a:p>
        </p:txBody>
      </p:sp>
    </p:spTree>
    <p:extLst>
      <p:ext uri="{BB962C8B-B14F-4D97-AF65-F5344CB8AC3E}">
        <p14:creationId xmlns:p14="http://schemas.microsoft.com/office/powerpoint/2010/main" val="3194616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 Service Operations</a:t>
            </a:r>
            <a:endParaRPr lang="en-US" dirty="0"/>
          </a:p>
        </p:txBody>
      </p:sp>
      <p:sp>
        <p:nvSpPr>
          <p:cNvPr id="3" name="Content Placeholder 2"/>
          <p:cNvSpPr>
            <a:spLocks noGrp="1"/>
          </p:cNvSpPr>
          <p:nvPr>
            <p:ph idx="1"/>
          </p:nvPr>
        </p:nvSpPr>
        <p:spPr/>
        <p:txBody>
          <a:bodyPr/>
          <a:lstStyle/>
          <a:p>
            <a:r>
              <a:rPr lang="en-US" dirty="0"/>
              <a:t>Air conditioning service usually begins by identifying </a:t>
            </a:r>
            <a:r>
              <a:rPr lang="en-US" dirty="0" smtClean="0"/>
              <a:t>what refrigerant </a:t>
            </a:r>
            <a:r>
              <a:rPr lang="en-US" dirty="0"/>
              <a:t>or other chemicals may be in the system and </a:t>
            </a:r>
            <a:r>
              <a:rPr lang="en-US" dirty="0" smtClean="0"/>
              <a:t>the recovery </a:t>
            </a:r>
            <a:r>
              <a:rPr lang="en-US" dirty="0"/>
              <a:t>of whatever refrigerant is left in the </a:t>
            </a:r>
            <a:r>
              <a:rPr lang="en-US" dirty="0" smtClean="0"/>
              <a:t>system.</a:t>
            </a:r>
          </a:p>
          <a:p>
            <a:r>
              <a:rPr lang="en-US" dirty="0" smtClean="0"/>
              <a:t>Recovery</a:t>
            </a:r>
          </a:p>
          <a:p>
            <a:r>
              <a:rPr lang="en-US" dirty="0" smtClean="0"/>
              <a:t>Recycling</a:t>
            </a:r>
          </a:p>
          <a:p>
            <a:r>
              <a:rPr lang="en-US" dirty="0" smtClean="0"/>
              <a:t>Connecting Gauges: what are the steps?</a:t>
            </a:r>
          </a:p>
          <a:p>
            <a:r>
              <a:rPr lang="en-US" dirty="0" smtClean="0"/>
              <a:t>SAE RRR Machine Standards</a:t>
            </a:r>
            <a:endParaRPr lang="en-US" dirty="0"/>
          </a:p>
        </p:txBody>
      </p:sp>
    </p:spTree>
    <p:extLst>
      <p:ext uri="{BB962C8B-B14F-4D97-AF65-F5344CB8AC3E}">
        <p14:creationId xmlns:p14="http://schemas.microsoft.com/office/powerpoint/2010/main" val="2892341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14–1</a:t>
            </a:r>
            <a:r>
              <a:rPr lang="en-US" dirty="0" smtClean="0"/>
              <a:t> A recovery unit removes refrigerant vapor from the vehicle. Then it filters the refrigerant before compressing it so it condenses and can be stored as a liquid in the storage tank.</a:t>
            </a:r>
            <a:endParaRPr lang="en-US" dirty="0"/>
          </a:p>
        </p:txBody>
      </p:sp>
      <p:pic>
        <p:nvPicPr>
          <p:cNvPr id="3" name="Picture 2" descr="6036914001.jpg"/>
          <p:cNvPicPr>
            <a:picLocks noChangeAspect="1"/>
          </p:cNvPicPr>
          <p:nvPr/>
        </p:nvPicPr>
        <p:blipFill>
          <a:blip r:embed="rId2" cstate="print"/>
          <a:stretch>
            <a:fillRect/>
          </a:stretch>
        </p:blipFill>
        <p:spPr>
          <a:xfrm>
            <a:off x="1976934" y="1609344"/>
            <a:ext cx="5190133" cy="4553711"/>
          </a:xfrm>
          <a:prstGeom prst="rect">
            <a:avLst/>
          </a:prstGeom>
        </p:spPr>
      </p:pic>
    </p:spTree>
    <p:extLst>
      <p:ext uri="{BB962C8B-B14F-4D97-AF65-F5344CB8AC3E}">
        <p14:creationId xmlns:p14="http://schemas.microsoft.com/office/powerpoint/2010/main" val="859609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a:t>
            </a:r>
            <a:r>
              <a:rPr lang="en-US" dirty="0" smtClean="0"/>
              <a:t>and Repair of A/C </a:t>
            </a:r>
            <a:r>
              <a:rPr lang="en-US" dirty="0" smtClean="0"/>
              <a:t>Systems (1 of 2)</a:t>
            </a:r>
            <a:endParaRPr lang="en-US" dirty="0"/>
          </a:p>
        </p:txBody>
      </p:sp>
      <p:sp>
        <p:nvSpPr>
          <p:cNvPr id="10242" name="Content Placeholder 2"/>
          <p:cNvSpPr>
            <a:spLocks noGrp="1"/>
          </p:cNvSpPr>
          <p:nvPr>
            <p:ph idx="1"/>
          </p:nvPr>
        </p:nvSpPr>
        <p:spPr/>
        <p:txBody>
          <a:bodyPr/>
          <a:lstStyle/>
          <a:p>
            <a:r>
              <a:rPr lang="en-US" smtClean="0"/>
              <a:t>Identifying the refrigerant in a system using an identifier.</a:t>
            </a:r>
          </a:p>
          <a:p>
            <a:r>
              <a:rPr lang="en-US" smtClean="0"/>
              <a:t>Recovery and disposal of contaminated refrigerant.</a:t>
            </a:r>
          </a:p>
          <a:p>
            <a:r>
              <a:rPr lang="en-US" smtClean="0"/>
              <a:t>Evacuation of the system.</a:t>
            </a:r>
            <a:endParaRPr lang="en-US"/>
          </a:p>
        </p:txBody>
      </p:sp>
    </p:spTree>
    <p:extLst>
      <p:ext uri="{BB962C8B-B14F-4D97-AF65-F5344CB8AC3E}">
        <p14:creationId xmlns:p14="http://schemas.microsoft.com/office/powerpoint/2010/main" val="284733445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a:t>
            </a:r>
            <a:r>
              <a:rPr lang="en-US" dirty="0" smtClean="0"/>
              <a:t>and Repair of A/C </a:t>
            </a:r>
            <a:r>
              <a:rPr lang="en-US" dirty="0" smtClean="0"/>
              <a:t>Systems (2 of 2)</a:t>
            </a:r>
            <a:endParaRPr lang="en-US" dirty="0"/>
          </a:p>
        </p:txBody>
      </p:sp>
      <p:sp>
        <p:nvSpPr>
          <p:cNvPr id="11266" name="Content Placeholder 2"/>
          <p:cNvSpPr>
            <a:spLocks noGrp="1"/>
          </p:cNvSpPr>
          <p:nvPr>
            <p:ph idx="1"/>
          </p:nvPr>
        </p:nvSpPr>
        <p:spPr/>
        <p:txBody>
          <a:bodyPr/>
          <a:lstStyle/>
          <a:p>
            <a:r>
              <a:rPr lang="en-US" smtClean="0"/>
              <a:t>Repair of the system as needed, including the replacement of system components.</a:t>
            </a:r>
          </a:p>
          <a:p>
            <a:r>
              <a:rPr lang="en-US" smtClean="0"/>
              <a:t>Maintaining proper oil level when components are serviced.</a:t>
            </a:r>
          </a:p>
          <a:p>
            <a:r>
              <a:rPr lang="en-US" smtClean="0"/>
              <a:t>Checking the oil level in a compressor or system.</a:t>
            </a:r>
            <a:endParaRPr lang="en-US"/>
          </a:p>
        </p:txBody>
      </p:sp>
    </p:spTree>
    <p:extLst>
      <p:ext uri="{BB962C8B-B14F-4D97-AF65-F5344CB8AC3E}">
        <p14:creationId xmlns:p14="http://schemas.microsoft.com/office/powerpoint/2010/main" val="232010366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4290</TotalTime>
  <Words>1686</Words>
  <Application>Microsoft Macintosh PowerPoint</Application>
  <PresentationFormat>On-screen Show (4:3)</PresentationFormat>
  <Paragraphs>131</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508 Lecture</vt:lpstr>
      <vt:lpstr>Automotive Heating And Air Conditioning</vt:lpstr>
      <vt:lpstr>Learning Objectives (1 of 3)</vt:lpstr>
      <vt:lpstr>Learning Objectives (2 of 3)</vt:lpstr>
      <vt:lpstr>Learning Objectives (3 of 3)</vt:lpstr>
      <vt:lpstr>Clean Air Act</vt:lpstr>
      <vt:lpstr>A/C Service Operations</vt:lpstr>
      <vt:lpstr>FIGURE 14–1 A recovery unit removes refrigerant vapor from the vehicle. Then it filters the refrigerant before compressing it so it condenses and can be stored as a liquid in the storage tank.</vt:lpstr>
      <vt:lpstr>Service and Repair of A/C Systems (1 of 2)</vt:lpstr>
      <vt:lpstr>Service and Repair of A/C Systems (2 of 2)</vt:lpstr>
      <vt:lpstr>FIGURE 14–3 A typical refrigerant identification machine. The readout indicates what kind of refrigerant is in the system. If a blend or some other contaminated refrigerant is discovered, it should be recovered and stored in a separate container to keep it from contaminating fresh refrigerant.</vt:lpstr>
      <vt:lpstr>Refrigerant Identification (1 of 2)</vt:lpstr>
      <vt:lpstr>Refrigerant Identification (2 of 2)</vt:lpstr>
      <vt:lpstr>FIGURE 14–4 A typical printout showing that the system has 100% R-1234yf refrigerant in the system.</vt:lpstr>
      <vt:lpstr>Refrigerant Recovery (1 of 3)</vt:lpstr>
      <vt:lpstr>Refrigerant Recovery (2 of 3)</vt:lpstr>
      <vt:lpstr>Refrigerant Recovery (3 of 3)</vt:lpstr>
      <vt:lpstr>FIGURE 14–5 During the recovery process, oil from the system is separated into a container so the technician will know how much oil was removed.</vt:lpstr>
      <vt:lpstr>Recycling Refrigerant</vt:lpstr>
      <vt:lpstr>FIGURE 14–7 Recycling machines have a filter and desiccant that must be replaced after a certain amount of use.</vt:lpstr>
      <vt:lpstr>Flushing an A/C System</vt:lpstr>
      <vt:lpstr>FIGURE 14–8 Portions of an A/C system can be flushed to remove debris and excess oil. Adapters are used to connect a flushing unit, which pumps the flushing material through the components. Most flushing machines are fully automated, meaning that it will vacuum, flush, recover, recycle, vacuum, and purge the cleaning solvent all automatically.</vt:lpstr>
      <vt:lpstr>Replacing Components</vt:lpstr>
      <vt:lpstr>FIGURE 14–9 O-rings are usually made of neoprene rubber or highly saturated nitriles (HSN) to withstand high temperatures and flexing. O-rings should be changed during a retrofit procedure.</vt:lpstr>
      <vt:lpstr>In-Line Filter</vt:lpstr>
      <vt:lpstr>FIGURE 14–14 A typical aftermarket filter is installed in the suction line at the entrance to the compressor that is designed to catch any debris that could harm the compressor.</vt:lpstr>
      <vt:lpstr>Refrigerant Oil</vt:lpstr>
      <vt:lpstr>FIGURE 14–15 A variety of oil injectors are available for purchase. Some can be used while the system is under a vacuum, and some can force oil into a charged system.</vt:lpstr>
      <vt:lpstr>Evacuating a System (1 of 3)</vt:lpstr>
      <vt:lpstr>Evacuating a System (2 of 3)</vt:lpstr>
      <vt:lpstr>Evacuating a System (3 of 3)</vt:lpstr>
      <vt:lpstr>FIGURE 14–16 An air-conditioning vacuum gauge that reads in microns.</vt:lpstr>
      <vt:lpstr>Recharging the System</vt:lpstr>
      <vt:lpstr>FIGURE 14–19 The underhood decal states that this vehicle requires 1.81 pounds (0.822 Kg) of R-134a refrigerant.</vt:lpstr>
      <vt:lpstr>Retrofitting R-134a into an R-12 System (1 of 5)</vt:lpstr>
      <vt:lpstr>Retrofitting R-134a into an R-12 System (2 of 5)</vt:lpstr>
      <vt:lpstr>Retrofitting R-134a into an R-12 System (3 of 5)</vt:lpstr>
      <vt:lpstr>Retrofitting R-134a into an R-12 System (4 of 5)</vt:lpstr>
      <vt:lpstr>Retrofitting R-134a into an R-12 System (5 of 5)</vt:lpstr>
      <vt:lpstr>FIGURE 14–21 When a system is retrofitted from R-12 (CFC-12) to R-134a (HFC-134a), the proper service fittings have to be used to help assure that cross-contamination does not occur.</vt:lpstr>
      <vt:lpstr>Sealants and Stop Leaks</vt:lpstr>
      <vt:lpstr>FIGURE 14–23 Use A/C stop leak with caution. To help prevent sealant from getting into the RRR machine, use a sealant filter. For more information, visit http://www.airsept.com.</vt:lpstr>
      <vt:lpstr>Summary (1 of 3)</vt:lpstr>
      <vt:lpstr>Summary (2 of 3)</vt:lpstr>
      <vt:lpstr>Summary (3 of 3)</vt:lpstr>
    </vt:vector>
  </TitlesOfParts>
  <Company>echosvoice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 Refrigerant Recovery, Recycling, and Recharging</dc:title>
  <dc:subject>Automotive Heating And Air Conditioning</dc:subject>
  <dc:creator>James D. Halderman</dc:creator>
  <cp:keywords>Automotive</cp:keywords>
  <cp:lastModifiedBy>Melissa O'Connor</cp:lastModifiedBy>
  <cp:revision>209</cp:revision>
  <dcterms:created xsi:type="dcterms:W3CDTF">2014-07-14T20:04:21Z</dcterms:created>
  <dcterms:modified xsi:type="dcterms:W3CDTF">2017-01-17T17:11:43Z</dcterms:modified>
</cp:coreProperties>
</file>