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376" r:id="rId2"/>
    <p:sldId id="393" r:id="rId3"/>
    <p:sldId id="394" r:id="rId4"/>
    <p:sldId id="395" r:id="rId5"/>
    <p:sldId id="396" r:id="rId6"/>
    <p:sldId id="422" r:id="rId7"/>
    <p:sldId id="397" r:id="rId8"/>
    <p:sldId id="399" r:id="rId9"/>
    <p:sldId id="400" r:id="rId10"/>
    <p:sldId id="401" r:id="rId11"/>
    <p:sldId id="402" r:id="rId12"/>
    <p:sldId id="403" r:id="rId13"/>
    <p:sldId id="378" r:id="rId14"/>
    <p:sldId id="406" r:id="rId15"/>
    <p:sldId id="423" r:id="rId16"/>
    <p:sldId id="419" r:id="rId17"/>
    <p:sldId id="420" r:id="rId18"/>
    <p:sldId id="407" r:id="rId19"/>
    <p:sldId id="424" r:id="rId20"/>
    <p:sldId id="421" r:id="rId21"/>
    <p:sldId id="425" r:id="rId22"/>
    <p:sldId id="408" r:id="rId23"/>
    <p:sldId id="391" r:id="rId24"/>
    <p:sldId id="410" r:id="rId25"/>
    <p:sldId id="411" r:id="rId26"/>
    <p:sldId id="414" r:id="rId27"/>
    <p:sldId id="415" r:id="rId28"/>
    <p:sldId id="416" r:id="rId29"/>
    <p:sldId id="417" r:id="rId30"/>
    <p:sldId id="41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70"/>
    <a:srgbClr val="007FA3"/>
    <a:srgbClr val="003057"/>
    <a:srgbClr val="E3EBF6"/>
    <a:srgbClr val="7EB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929" autoAdjust="0"/>
    <p:restoredTop sz="83248" autoAdjust="0"/>
  </p:normalViewPr>
  <p:slideViewPr>
    <p:cSldViewPr>
      <p:cViewPr varScale="1">
        <p:scale>
          <a:sx n="75" d="100"/>
          <a:sy n="75" d="100"/>
        </p:scale>
        <p:origin x="-120" y="-720"/>
      </p:cViewPr>
      <p:guideLst>
        <p:guide orient="horz" pos="2160"/>
        <p:guide pos="2880"/>
      </p:guideLst>
    </p:cSldViewPr>
  </p:slideViewPr>
  <p:outlineViewPr>
    <p:cViewPr>
      <p:scale>
        <a:sx n="33" d="100"/>
        <a:sy n="33" d="100"/>
      </p:scale>
      <p:origin x="0" y="37000"/>
    </p:cViewPr>
  </p:outlineViewPr>
  <p:notesTextViewPr>
    <p:cViewPr>
      <p:scale>
        <a:sx n="20" d="100"/>
        <a:sy n="20" d="100"/>
      </p:scale>
      <p:origin x="0" y="0"/>
    </p:cViewPr>
  </p:notesTextViewPr>
  <p:notesViewPr>
    <p:cSldViewPr>
      <p:cViewPr varScale="1">
        <p:scale>
          <a:sx n="57" d="100"/>
          <a:sy n="57" d="100"/>
        </p:scale>
        <p:origin x="12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1/17/17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1/17/17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1/17/17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8" name="Rectangle 7"/>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1/17/17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1/17/17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a:xfrm>
            <a:off x="93969" y="66225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1/17/17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33338" y="6400800"/>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1/17/17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1/17/17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1/17/17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1/17/17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5" name="Rectangle 4"/>
          <p:cNvSpPr/>
          <p:nvPr/>
        </p:nvSpPr>
        <p:spPr bwMode="white">
          <a:xfrm>
            <a:off x="-7938" y="6400800"/>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1/17/17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1/17/17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1/17/17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1/17/17</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Rectangle 8"/>
          <p:cNvSpPr/>
          <p:nvPr/>
        </p:nvSpPr>
        <p:spPr bwMode="white">
          <a:xfrm>
            <a:off x="-7938" y="6407663"/>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93969" y="6380676"/>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Automotive Heating And Air Conditioning</a:t>
            </a:r>
          </a:p>
        </p:txBody>
      </p:sp>
      <p:sp>
        <p:nvSpPr>
          <p:cNvPr id="3" name="Text Placeholder 2"/>
          <p:cNvSpPr>
            <a:spLocks noGrp="1"/>
          </p:cNvSpPr>
          <p:nvPr>
            <p:ph type="body" sz="quarter" idx="13"/>
          </p:nvPr>
        </p:nvSpPr>
        <p:spPr/>
        <p:txBody>
          <a:bodyPr/>
          <a:lstStyle/>
          <a:p>
            <a:r>
              <a:rPr lang="en-US" dirty="0" smtClean="0"/>
              <a:t>Eighth Edition</a:t>
            </a:r>
            <a:endParaRPr lang="en-US" dirty="0"/>
          </a:p>
        </p:txBody>
      </p:sp>
      <p:sp>
        <p:nvSpPr>
          <p:cNvPr id="4" name="Text Placeholder 3"/>
          <p:cNvSpPr>
            <a:spLocks noGrp="1"/>
          </p:cNvSpPr>
          <p:nvPr>
            <p:ph type="body" sz="quarter" idx="14"/>
          </p:nvPr>
        </p:nvSpPr>
        <p:spPr/>
        <p:txBody>
          <a:bodyPr/>
          <a:lstStyle/>
          <a:p>
            <a:r>
              <a:rPr lang="en-US" dirty="0" smtClean="0"/>
              <a:t>Chapter 11</a:t>
            </a:r>
            <a:endParaRPr lang="en-US" dirty="0"/>
          </a:p>
        </p:txBody>
      </p:sp>
      <p:sp>
        <p:nvSpPr>
          <p:cNvPr id="5" name="Text Placeholder 4"/>
          <p:cNvSpPr>
            <a:spLocks noGrp="1"/>
          </p:cNvSpPr>
          <p:nvPr>
            <p:ph type="body" sz="quarter" idx="15"/>
          </p:nvPr>
        </p:nvSpPr>
        <p:spPr>
          <a:xfrm>
            <a:off x="5029200" y="3200400"/>
            <a:ext cx="4114800" cy="2925763"/>
          </a:xfrm>
        </p:spPr>
        <p:txBody>
          <a:bodyPr/>
          <a:lstStyle/>
          <a:p>
            <a:r>
              <a:rPr lang="en-US" dirty="0" smtClean="0"/>
              <a:t>Automatic Temperature Control Systems</a:t>
            </a:r>
          </a:p>
        </p:txBody>
      </p:sp>
      <p:pic>
        <p:nvPicPr>
          <p:cNvPr id="8" name="Picture 7" descr="0134603699.jpg"/>
          <p:cNvPicPr>
            <a:picLocks noChangeAspect="1"/>
          </p:cNvPicPr>
          <p:nvPr/>
        </p:nvPicPr>
        <p:blipFill>
          <a:blip r:embed="rId2" cstate="print"/>
          <a:stretch>
            <a:fillRect/>
          </a:stretch>
        </p:blipFill>
        <p:spPr>
          <a:xfrm>
            <a:off x="488576" y="1447800"/>
            <a:ext cx="3840480" cy="49006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Sensors (4 of 6)</a:t>
            </a:r>
            <a:endParaRPr lang="en-US" dirty="0"/>
          </a:p>
        </p:txBody>
      </p:sp>
      <p:sp>
        <p:nvSpPr>
          <p:cNvPr id="31747" name="Content Placeholder 2"/>
          <p:cNvSpPr>
            <a:spLocks noGrp="1"/>
          </p:cNvSpPr>
          <p:nvPr>
            <p:ph idx="1"/>
          </p:nvPr>
        </p:nvSpPr>
        <p:spPr/>
        <p:txBody>
          <a:bodyPr/>
          <a:lstStyle/>
          <a:p>
            <a:r>
              <a:rPr lang="en-US" smtClean="0"/>
              <a:t>The air-conditioning (A/C) compressor speed sensor, also called a lock or belt lock sensor, is used so the ECM will know if the compressor is running, and by comparing the compressor and engine speed signals, the ECM can determine if the compressor clutch or drive belt is slipping excessively.</a:t>
            </a:r>
            <a:endParaRPr lang="en-US"/>
          </a:p>
        </p:txBody>
      </p:sp>
    </p:spTree>
    <p:extLst>
      <p:ext uri="{BB962C8B-B14F-4D97-AF65-F5344CB8AC3E}">
        <p14:creationId xmlns:p14="http://schemas.microsoft.com/office/powerpoint/2010/main" val="235763577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Sensors (5 of 6)</a:t>
            </a:r>
            <a:endParaRPr lang="en-US" dirty="0"/>
          </a:p>
        </p:txBody>
      </p:sp>
      <p:sp>
        <p:nvSpPr>
          <p:cNvPr id="32771" name="Content Placeholder 2"/>
          <p:cNvSpPr>
            <a:spLocks noGrp="1"/>
          </p:cNvSpPr>
          <p:nvPr>
            <p:ph idx="1"/>
          </p:nvPr>
        </p:nvSpPr>
        <p:spPr/>
        <p:txBody>
          <a:bodyPr/>
          <a:lstStyle/>
          <a:p>
            <a:r>
              <a:rPr lang="en-US" smtClean="0"/>
              <a:t>The engine coolant temperature (ECT) sensor is a thermistor and measures the temperature of the engine coolant and is usually located near the engine thermostat.</a:t>
            </a:r>
          </a:p>
          <a:p>
            <a:r>
              <a:rPr lang="en-US" smtClean="0"/>
              <a:t>A pressure transducer can be used in the low- and/or high-pressure refrigerant line.</a:t>
            </a:r>
          </a:p>
          <a:p>
            <a:pPr lvl="1"/>
            <a:r>
              <a:rPr lang="en-US" smtClean="0"/>
              <a:t>Allows the ECM to monitor pressure</a:t>
            </a:r>
            <a:endParaRPr lang="en-US"/>
          </a:p>
        </p:txBody>
      </p:sp>
    </p:spTree>
    <p:extLst>
      <p:ext uri="{BB962C8B-B14F-4D97-AF65-F5344CB8AC3E}">
        <p14:creationId xmlns:p14="http://schemas.microsoft.com/office/powerpoint/2010/main" val="121851727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Sensors (6 of 6)</a:t>
            </a:r>
            <a:endParaRPr lang="en-US" dirty="0"/>
          </a:p>
        </p:txBody>
      </p:sp>
      <p:sp>
        <p:nvSpPr>
          <p:cNvPr id="33795" name="Content Placeholder 2"/>
          <p:cNvSpPr>
            <a:spLocks noGrp="1"/>
          </p:cNvSpPr>
          <p:nvPr>
            <p:ph idx="1"/>
          </p:nvPr>
        </p:nvSpPr>
        <p:spPr/>
        <p:txBody>
          <a:bodyPr/>
          <a:lstStyle/>
          <a:p>
            <a:r>
              <a:rPr lang="en-US" dirty="0" smtClean="0"/>
              <a:t>Some systems use an air quality sensor, which detects hydrocarbons (HC) or ozone (O3). </a:t>
            </a:r>
          </a:p>
          <a:p>
            <a:r>
              <a:rPr lang="en-US" dirty="0" smtClean="0"/>
              <a:t>A few vehicles use a relative humidity (RH) sensor to determine the level of in-vehicle humidity</a:t>
            </a:r>
            <a:r>
              <a:rPr lang="en-US" dirty="0" smtClean="0"/>
              <a:t>.</a:t>
            </a:r>
          </a:p>
          <a:p>
            <a:r>
              <a:rPr lang="en-US" dirty="0"/>
              <a:t>A few vehicles that are equipped with a global positioning system (GPS) for navigation will have a sun position strategy that tracks the angle of the sunlight entering the vehicle</a:t>
            </a:r>
            <a:r>
              <a:rPr lang="en-US" dirty="0" smtClean="0"/>
              <a:t>.</a:t>
            </a:r>
            <a:endParaRPr lang="en-US" dirty="0"/>
          </a:p>
        </p:txBody>
      </p:sp>
    </p:spTree>
    <p:extLst>
      <p:ext uri="{BB962C8B-B14F-4D97-AF65-F5344CB8AC3E}">
        <p14:creationId xmlns:p14="http://schemas.microsoft.com/office/powerpoint/2010/main" val="139555703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11–2</a:t>
            </a:r>
            <a:r>
              <a:rPr lang="en-US" dirty="0" smtClean="0"/>
              <a:t> The outside air temperature sensor is mounted on the radiator core support in front of the A/C condenser on this vehicle.</a:t>
            </a:r>
            <a:endParaRPr lang="en-US" dirty="0"/>
          </a:p>
        </p:txBody>
      </p:sp>
      <p:pic>
        <p:nvPicPr>
          <p:cNvPr id="3" name="Picture 2" descr="6036911002.jpg"/>
          <p:cNvPicPr>
            <a:picLocks noChangeAspect="1"/>
          </p:cNvPicPr>
          <p:nvPr/>
        </p:nvPicPr>
        <p:blipFill>
          <a:blip r:embed="rId2" cstate="print"/>
          <a:stretch>
            <a:fillRect/>
          </a:stretch>
        </p:blipFill>
        <p:spPr>
          <a:xfrm>
            <a:off x="1691641" y="1730044"/>
            <a:ext cx="5760719" cy="43123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Airflow </a:t>
            </a:r>
            <a:r>
              <a:rPr lang="en-US" dirty="0" smtClean="0"/>
              <a:t>Control</a:t>
            </a:r>
            <a:endParaRPr lang="en-US" dirty="0"/>
          </a:p>
        </p:txBody>
      </p:sp>
      <p:sp>
        <p:nvSpPr>
          <p:cNvPr id="36867" name="Content Placeholder 2"/>
          <p:cNvSpPr>
            <a:spLocks noGrp="1"/>
          </p:cNvSpPr>
          <p:nvPr>
            <p:ph idx="1"/>
          </p:nvPr>
        </p:nvSpPr>
        <p:spPr/>
        <p:txBody>
          <a:bodyPr/>
          <a:lstStyle/>
          <a:p>
            <a:r>
              <a:rPr lang="en-US" smtClean="0"/>
              <a:t>Air flows into the housing (case) that contains the evaporator and heater core from two possible inlets.</a:t>
            </a:r>
          </a:p>
          <a:p>
            <a:pPr lvl="1"/>
            <a:r>
              <a:rPr lang="en-US" smtClean="0"/>
              <a:t>Outside air, often called fresh air</a:t>
            </a:r>
          </a:p>
          <a:p>
            <a:pPr lvl="1"/>
            <a:r>
              <a:rPr lang="en-US" smtClean="0"/>
              <a:t>Inside air, usually called recirculation (recirc)</a:t>
            </a:r>
            <a:endParaRPr lang="en-US"/>
          </a:p>
        </p:txBody>
      </p:sp>
    </p:spTree>
    <p:extLst>
      <p:ext uri="{BB962C8B-B14F-4D97-AF65-F5344CB8AC3E}">
        <p14:creationId xmlns:p14="http://schemas.microsoft.com/office/powerpoint/2010/main" val="252748177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11–8</a:t>
            </a:r>
            <a:r>
              <a:rPr lang="en-US" dirty="0" smtClean="0"/>
              <a:t> The three major portions of the A/C and heat system are air inlet, plenum, and air distribution. The shaded portions show the paths of the four control doors.</a:t>
            </a:r>
            <a:endParaRPr lang="en-US" dirty="0"/>
          </a:p>
        </p:txBody>
      </p:sp>
      <p:pic>
        <p:nvPicPr>
          <p:cNvPr id="3" name="Picture 2" descr="6036911008.jpg"/>
          <p:cNvPicPr>
            <a:picLocks noChangeAspect="1"/>
          </p:cNvPicPr>
          <p:nvPr/>
        </p:nvPicPr>
        <p:blipFill>
          <a:blip r:embed="rId2" cstate="print"/>
          <a:stretch>
            <a:fillRect/>
          </a:stretch>
        </p:blipFill>
        <p:spPr>
          <a:xfrm>
            <a:off x="1005840" y="1532535"/>
            <a:ext cx="7132320" cy="4707331"/>
          </a:xfrm>
          <a:prstGeom prst="rect">
            <a:avLst/>
          </a:prstGeom>
        </p:spPr>
      </p:pic>
    </p:spTree>
    <p:extLst>
      <p:ext uri="{BB962C8B-B14F-4D97-AF65-F5344CB8AC3E}">
        <p14:creationId xmlns:p14="http://schemas.microsoft.com/office/powerpoint/2010/main" val="504428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Actuators</a:t>
            </a:r>
            <a:endParaRPr lang="en-US" dirty="0"/>
          </a:p>
        </p:txBody>
      </p:sp>
      <p:sp>
        <p:nvSpPr>
          <p:cNvPr id="43011" name="Content Placeholder 2"/>
          <p:cNvSpPr>
            <a:spLocks noGrp="1"/>
          </p:cNvSpPr>
          <p:nvPr>
            <p:ph idx="1"/>
          </p:nvPr>
        </p:nvSpPr>
        <p:spPr/>
        <p:txBody>
          <a:bodyPr/>
          <a:lstStyle/>
          <a:p>
            <a:r>
              <a:rPr lang="en-US" smtClean="0"/>
              <a:t>Dual-Position Actuator</a:t>
            </a:r>
          </a:p>
          <a:p>
            <a:pPr lvl="1"/>
            <a:r>
              <a:rPr lang="en-US" smtClean="0"/>
              <a:t>A dual-position actuator is able to move either open or closed. </a:t>
            </a:r>
          </a:p>
          <a:p>
            <a:r>
              <a:rPr lang="en-US" smtClean="0"/>
              <a:t>A three-position actuator is able to provide three air door positions.</a:t>
            </a:r>
          </a:p>
          <a:p>
            <a:r>
              <a:rPr lang="en-US" smtClean="0"/>
              <a:t>A variable-position actuator is capable of positioning a valve in any position.</a:t>
            </a:r>
            <a:endParaRPr lang="en-US"/>
          </a:p>
        </p:txBody>
      </p:sp>
    </p:spTree>
    <p:extLst>
      <p:ext uri="{BB962C8B-B14F-4D97-AF65-F5344CB8AC3E}">
        <p14:creationId xmlns:p14="http://schemas.microsoft.com/office/powerpoint/2010/main" val="40652251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11–9</a:t>
            </a:r>
            <a:r>
              <a:rPr lang="en-US" dirty="0" smtClean="0"/>
              <a:t> Three electric actuators can be easily seen on this demonstration unit. However, accessing these actuators in a vehicle can be difficult.</a:t>
            </a:r>
            <a:endParaRPr lang="en-US" dirty="0"/>
          </a:p>
        </p:txBody>
      </p:sp>
      <p:pic>
        <p:nvPicPr>
          <p:cNvPr id="3" name="Picture 2" descr="6036911009.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3876969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a:t>
            </a:r>
            <a:r>
              <a:rPr lang="en-US" dirty="0" smtClean="0"/>
              <a:t>HVAC Controls</a:t>
            </a:r>
            <a:endParaRPr lang="en-US" dirty="0"/>
          </a:p>
        </p:txBody>
      </p:sp>
      <p:sp>
        <p:nvSpPr>
          <p:cNvPr id="37891" name="Content Placeholder 2"/>
          <p:cNvSpPr>
            <a:spLocks noGrp="1"/>
          </p:cNvSpPr>
          <p:nvPr>
            <p:ph idx="1"/>
          </p:nvPr>
        </p:nvSpPr>
        <p:spPr/>
        <p:txBody>
          <a:bodyPr/>
          <a:lstStyle/>
          <a:p>
            <a:r>
              <a:rPr lang="en-US" smtClean="0"/>
              <a:t>The control head provides the switches and levers needed to control the different aspects of the heating and A/C system, which include:</a:t>
            </a:r>
          </a:p>
          <a:p>
            <a:pPr lvl="1"/>
            <a:r>
              <a:rPr lang="en-US" smtClean="0"/>
              <a:t>HVAC system on and off; A/C on/off; Outside or recirculated air; A/C, defrost, or heating mode; Temperature desired; Blower speed</a:t>
            </a:r>
            <a:endParaRPr lang="en-US"/>
          </a:p>
        </p:txBody>
      </p:sp>
    </p:spTree>
    <p:extLst>
      <p:ext uri="{BB962C8B-B14F-4D97-AF65-F5344CB8AC3E}">
        <p14:creationId xmlns:p14="http://schemas.microsoft.com/office/powerpoint/2010/main" val="84897983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11–13</a:t>
            </a:r>
            <a:r>
              <a:rPr lang="en-US" dirty="0" smtClean="0"/>
              <a:t> A block diagram showing the inputs to the electronic control assembly and the outputs; note that some of the outputs have feedback to the ECM.</a:t>
            </a:r>
            <a:endParaRPr lang="en-US" dirty="0"/>
          </a:p>
        </p:txBody>
      </p:sp>
      <p:pic>
        <p:nvPicPr>
          <p:cNvPr id="3" name="Picture 2" descr="6036911013.jpg"/>
          <p:cNvPicPr>
            <a:picLocks noChangeAspect="1"/>
          </p:cNvPicPr>
          <p:nvPr/>
        </p:nvPicPr>
        <p:blipFill>
          <a:blip r:embed="rId2" cstate="print"/>
          <a:stretch>
            <a:fillRect/>
          </a:stretch>
        </p:blipFill>
        <p:spPr>
          <a:xfrm>
            <a:off x="2748077" y="1577035"/>
            <a:ext cx="3647846" cy="4618330"/>
          </a:xfrm>
          <a:prstGeom prst="rect">
            <a:avLst/>
          </a:prstGeom>
        </p:spPr>
      </p:pic>
    </p:spTree>
    <p:extLst>
      <p:ext uri="{BB962C8B-B14F-4D97-AF65-F5344CB8AC3E}">
        <p14:creationId xmlns:p14="http://schemas.microsoft.com/office/powerpoint/2010/main" val="3010075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 (1 of 2)</a:t>
            </a:r>
            <a:endParaRPr lang="en-US" dirty="0"/>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11.1</a:t>
            </a:r>
            <a:r>
              <a:rPr lang="en-US" dirty="0" smtClean="0"/>
              <a:t> Discuss the purpose and function of automatic temperature control (ATC) systems.</a:t>
            </a:r>
          </a:p>
          <a:p>
            <a:pPr marL="0" indent="0">
              <a:buNone/>
            </a:pPr>
            <a:r>
              <a:rPr lang="en-US" b="1" dirty="0" smtClean="0">
                <a:solidFill>
                  <a:srgbClr val="005A70"/>
                </a:solidFill>
              </a:rPr>
              <a:t>11.2</a:t>
            </a:r>
            <a:r>
              <a:rPr lang="en-US" dirty="0" smtClean="0"/>
              <a:t> Discuss the sensors used in ATC systems.</a:t>
            </a:r>
          </a:p>
          <a:p>
            <a:pPr marL="0" indent="0">
              <a:buNone/>
            </a:pPr>
            <a:r>
              <a:rPr lang="en-US" b="1" dirty="0" smtClean="0">
                <a:solidFill>
                  <a:srgbClr val="005A70"/>
                </a:solidFill>
              </a:rPr>
              <a:t>11.3</a:t>
            </a:r>
            <a:r>
              <a:rPr lang="en-US" dirty="0" smtClean="0"/>
              <a:t> State the need for airflow control.</a:t>
            </a:r>
          </a:p>
          <a:p>
            <a:pPr marL="0" indent="0">
              <a:buNone/>
            </a:pPr>
            <a:r>
              <a:rPr lang="en-US" b="1" dirty="0" smtClean="0">
                <a:solidFill>
                  <a:srgbClr val="005A70"/>
                </a:solidFill>
              </a:rPr>
              <a:t>11.4 </a:t>
            </a:r>
            <a:r>
              <a:rPr lang="en-US" dirty="0" smtClean="0"/>
              <a:t>Discuss the purpose of automatic HVAC controls.</a:t>
            </a:r>
            <a:endParaRPr lang="en-US" dirty="0"/>
          </a:p>
        </p:txBody>
      </p:sp>
    </p:spTree>
    <p:extLst>
      <p:ext uri="{BB962C8B-B14F-4D97-AF65-F5344CB8AC3E}">
        <p14:creationId xmlns:p14="http://schemas.microsoft.com/office/powerpoint/2010/main" val="26978446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Filtration</a:t>
            </a:r>
            <a:endParaRPr lang="en-US" dirty="0"/>
          </a:p>
        </p:txBody>
      </p:sp>
      <p:sp>
        <p:nvSpPr>
          <p:cNvPr id="3" name="Content Placeholder 2"/>
          <p:cNvSpPr>
            <a:spLocks noGrp="1"/>
          </p:cNvSpPr>
          <p:nvPr>
            <p:ph idx="1"/>
          </p:nvPr>
        </p:nvSpPr>
        <p:spPr/>
        <p:txBody>
          <a:bodyPr/>
          <a:lstStyle/>
          <a:p>
            <a:r>
              <a:rPr lang="en-US" dirty="0" smtClean="0"/>
              <a:t>What is the purpose and function of air filtration?</a:t>
            </a:r>
          </a:p>
          <a:p>
            <a:r>
              <a:rPr lang="en-US" dirty="0" smtClean="0"/>
              <a:t>Types of Cabin Filters</a:t>
            </a:r>
          </a:p>
          <a:p>
            <a:pPr lvl="1"/>
            <a:r>
              <a:rPr lang="en-US" dirty="0" smtClean="0"/>
              <a:t>Particle filters</a:t>
            </a:r>
          </a:p>
          <a:p>
            <a:pPr lvl="1"/>
            <a:r>
              <a:rPr lang="en-US" dirty="0" smtClean="0"/>
              <a:t>Adsorption filters</a:t>
            </a:r>
            <a:endParaRPr lang="en-US" dirty="0"/>
          </a:p>
        </p:txBody>
      </p:sp>
    </p:spTree>
    <p:extLst>
      <p:ext uri="{BB962C8B-B14F-4D97-AF65-F5344CB8AC3E}">
        <p14:creationId xmlns:p14="http://schemas.microsoft.com/office/powerpoint/2010/main" val="3864779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11–14</a:t>
            </a:r>
            <a:r>
              <a:rPr lang="en-US" dirty="0" smtClean="0"/>
              <a:t> A cabin filter can be accessed either through the glove compartment or under the hood on most vehicles.</a:t>
            </a:r>
            <a:endParaRPr lang="en-US" dirty="0"/>
          </a:p>
        </p:txBody>
      </p:sp>
      <p:pic>
        <p:nvPicPr>
          <p:cNvPr id="3" name="Picture 2" descr="6036911014.jpg"/>
          <p:cNvPicPr>
            <a:picLocks noChangeAspect="1"/>
          </p:cNvPicPr>
          <p:nvPr/>
        </p:nvPicPr>
        <p:blipFill>
          <a:blip r:embed="rId2" cstate="print"/>
          <a:stretch>
            <a:fillRect/>
          </a:stretch>
        </p:blipFill>
        <p:spPr>
          <a:xfrm>
            <a:off x="1686154" y="2607868"/>
            <a:ext cx="5771692" cy="2556662"/>
          </a:xfrm>
          <a:prstGeom prst="rect">
            <a:avLst/>
          </a:prstGeom>
        </p:spPr>
      </p:pic>
    </p:spTree>
    <p:extLst>
      <p:ext uri="{BB962C8B-B14F-4D97-AF65-F5344CB8AC3E}">
        <p14:creationId xmlns:p14="http://schemas.microsoft.com/office/powerpoint/2010/main" val="1491313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Climatic Control Diagnosis (1 of 3)</a:t>
            </a:r>
            <a:endParaRPr lang="en-US" dirty="0"/>
          </a:p>
        </p:txBody>
      </p:sp>
      <p:sp>
        <p:nvSpPr>
          <p:cNvPr id="38915" name="Content Placeholder 2"/>
          <p:cNvSpPr>
            <a:spLocks noGrp="1"/>
          </p:cNvSpPr>
          <p:nvPr>
            <p:ph idx="1"/>
          </p:nvPr>
        </p:nvSpPr>
        <p:spPr/>
        <p:txBody>
          <a:bodyPr/>
          <a:lstStyle/>
          <a:p>
            <a:r>
              <a:rPr lang="en-US" smtClean="0"/>
              <a:t>Scan tools are the most important tool for any diagnostic work on all vehicles.</a:t>
            </a:r>
          </a:p>
          <a:p>
            <a:pPr lvl="1"/>
            <a:r>
              <a:rPr lang="en-US" smtClean="0"/>
              <a:t>Factory scan tools</a:t>
            </a:r>
          </a:p>
          <a:p>
            <a:pPr lvl="1"/>
            <a:r>
              <a:rPr lang="en-US" smtClean="0"/>
              <a:t>Aftermarket scan tools</a:t>
            </a:r>
            <a:endParaRPr lang="en-US"/>
          </a:p>
        </p:txBody>
      </p:sp>
    </p:spTree>
    <p:extLst>
      <p:ext uri="{BB962C8B-B14F-4D97-AF65-F5344CB8AC3E}">
        <p14:creationId xmlns:p14="http://schemas.microsoft.com/office/powerpoint/2010/main" val="132536246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11–15</a:t>
            </a:r>
            <a:r>
              <a:rPr lang="en-US" dirty="0" smtClean="0"/>
              <a:t> A TECH 2 scan tool is the factory scan tool used on General Motors vehicles.</a:t>
            </a:r>
            <a:endParaRPr lang="en-US" dirty="0"/>
          </a:p>
        </p:txBody>
      </p:sp>
      <p:pic>
        <p:nvPicPr>
          <p:cNvPr id="3" name="Picture 2" descr="6036911015.jpg"/>
          <p:cNvPicPr>
            <a:picLocks noChangeAspect="1"/>
          </p:cNvPicPr>
          <p:nvPr/>
        </p:nvPicPr>
        <p:blipFill>
          <a:blip r:embed="rId2" cstate="print"/>
          <a:stretch>
            <a:fillRect/>
          </a:stretch>
        </p:blipFill>
        <p:spPr>
          <a:xfrm>
            <a:off x="1691640" y="1724559"/>
            <a:ext cx="5760720" cy="43232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Automatic Climatic Control </a:t>
            </a:r>
            <a:r>
              <a:rPr lang="en-US" dirty="0" smtClean="0"/>
              <a:t>Diagnosis (2 of 3)</a:t>
            </a:r>
            <a:endParaRPr lang="en-US" dirty="0"/>
          </a:p>
        </p:txBody>
      </p:sp>
      <p:sp>
        <p:nvSpPr>
          <p:cNvPr id="40963" name="Content Placeholder 2"/>
          <p:cNvSpPr>
            <a:spLocks noGrp="1"/>
          </p:cNvSpPr>
          <p:nvPr>
            <p:ph idx="1"/>
          </p:nvPr>
        </p:nvSpPr>
        <p:spPr/>
        <p:txBody>
          <a:bodyPr/>
          <a:lstStyle/>
          <a:p>
            <a:r>
              <a:rPr lang="en-US" smtClean="0"/>
              <a:t>STEP 1 Verify the customer concern.</a:t>
            </a:r>
          </a:p>
          <a:p>
            <a:r>
              <a:rPr lang="en-US" smtClean="0"/>
              <a:t>STEP 2 Perform a thorough visual inspection of the heating and cooling system for any obvious faults.</a:t>
            </a:r>
          </a:p>
          <a:p>
            <a:r>
              <a:rPr lang="en-US" smtClean="0"/>
              <a:t>STEP 3 Use a factory scan tool or a factory level aftermarket scan tool and check for diagnostic trouble codes (DTCs).</a:t>
            </a:r>
            <a:endParaRPr lang="en-US"/>
          </a:p>
        </p:txBody>
      </p:sp>
    </p:spTree>
    <p:extLst>
      <p:ext uri="{BB962C8B-B14F-4D97-AF65-F5344CB8AC3E}">
        <p14:creationId xmlns:p14="http://schemas.microsoft.com/office/powerpoint/2010/main" val="252348869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Automatic Climatic Control </a:t>
            </a:r>
            <a:r>
              <a:rPr lang="en-US" dirty="0" smtClean="0"/>
              <a:t>Diagnosis (3 of 3)</a:t>
            </a:r>
            <a:endParaRPr lang="en-US" dirty="0"/>
          </a:p>
        </p:txBody>
      </p:sp>
      <p:sp>
        <p:nvSpPr>
          <p:cNvPr id="41987" name="Content Placeholder 2"/>
          <p:cNvSpPr>
            <a:spLocks noGrp="1"/>
          </p:cNvSpPr>
          <p:nvPr>
            <p:ph idx="1"/>
          </p:nvPr>
        </p:nvSpPr>
        <p:spPr/>
        <p:txBody>
          <a:bodyPr/>
          <a:lstStyle/>
          <a:p>
            <a:r>
              <a:rPr lang="en-US" smtClean="0"/>
              <a:t>STEP 4 If there are stored diagnostic trouble codes, follow service information instructions for diagnosing the system.</a:t>
            </a:r>
          </a:p>
          <a:p>
            <a:r>
              <a:rPr lang="en-US" smtClean="0"/>
              <a:t>STEP 5 If there are no stored diagnostic trouble codes, check scan tool data for possible fault areas in the system.</a:t>
            </a:r>
            <a:endParaRPr lang="en-US"/>
          </a:p>
        </p:txBody>
      </p:sp>
    </p:spTree>
    <p:extLst>
      <p:ext uri="{BB962C8B-B14F-4D97-AF65-F5344CB8AC3E}">
        <p14:creationId xmlns:p14="http://schemas.microsoft.com/office/powerpoint/2010/main" val="281857174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(1 of 5)</a:t>
            </a:r>
            <a:endParaRPr lang="en-US" dirty="0"/>
          </a:p>
        </p:txBody>
      </p:sp>
      <p:sp>
        <p:nvSpPr>
          <p:cNvPr id="45059" name="Content Placeholder 2"/>
          <p:cNvSpPr>
            <a:spLocks noGrp="1"/>
          </p:cNvSpPr>
          <p:nvPr>
            <p:ph idx="1"/>
          </p:nvPr>
        </p:nvSpPr>
        <p:spPr/>
        <p:txBody>
          <a:bodyPr/>
          <a:lstStyle/>
          <a:p>
            <a:r>
              <a:rPr lang="en-US" dirty="0" smtClean="0"/>
              <a:t>Automatic temperature control (ATC) systems use sensors to detect the conditions both inside and outside the vehicle</a:t>
            </a:r>
            <a:r>
              <a:rPr lang="en-US" dirty="0" smtClean="0"/>
              <a:t>.</a:t>
            </a:r>
          </a:p>
          <a:p>
            <a:r>
              <a:rPr lang="en-US" dirty="0"/>
              <a:t>The sensors used include the following:</a:t>
            </a:r>
          </a:p>
          <a:p>
            <a:pPr lvl="1"/>
            <a:r>
              <a:rPr lang="en-US" dirty="0"/>
              <a:t>Sun load sensor</a:t>
            </a:r>
          </a:p>
          <a:p>
            <a:pPr lvl="1"/>
            <a:r>
              <a:rPr lang="en-US" dirty="0"/>
              <a:t>Evaporator temperature sensor</a:t>
            </a:r>
          </a:p>
          <a:p>
            <a:pPr lvl="1"/>
            <a:r>
              <a:rPr lang="en-US" dirty="0"/>
              <a:t>Ambient air temperature (outside air temperature) </a:t>
            </a:r>
            <a:r>
              <a:rPr lang="en-US" dirty="0" smtClean="0"/>
              <a:t>sensor</a:t>
            </a:r>
            <a:endParaRPr lang="en-US" dirty="0"/>
          </a:p>
        </p:txBody>
      </p:sp>
    </p:spTree>
    <p:extLst>
      <p:ext uri="{BB962C8B-B14F-4D97-AF65-F5344CB8AC3E}">
        <p14:creationId xmlns:p14="http://schemas.microsoft.com/office/powerpoint/2010/main" val="248244432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(2 of 5)</a:t>
            </a:r>
            <a:endParaRPr lang="en-US" dirty="0"/>
          </a:p>
        </p:txBody>
      </p:sp>
      <p:sp>
        <p:nvSpPr>
          <p:cNvPr id="46083" name="Content Placeholder 2"/>
          <p:cNvSpPr>
            <a:spLocks noGrp="1"/>
          </p:cNvSpPr>
          <p:nvPr>
            <p:ph idx="1"/>
          </p:nvPr>
        </p:nvSpPr>
        <p:spPr/>
        <p:txBody>
          <a:bodyPr/>
          <a:lstStyle/>
          <a:p>
            <a:pPr lvl="1"/>
            <a:r>
              <a:rPr lang="en-US" dirty="0" smtClean="0"/>
              <a:t>In</a:t>
            </a:r>
            <a:r>
              <a:rPr lang="en-US" dirty="0" smtClean="0"/>
              <a:t>-vehicle temperature sensor</a:t>
            </a:r>
          </a:p>
          <a:p>
            <a:pPr lvl="1"/>
            <a:r>
              <a:rPr lang="en-US" dirty="0" smtClean="0"/>
              <a:t>Infrared Sensors</a:t>
            </a:r>
          </a:p>
          <a:p>
            <a:pPr lvl="1"/>
            <a:r>
              <a:rPr lang="en-US" dirty="0" smtClean="0"/>
              <a:t>Engine coolant temperature (ECT) </a:t>
            </a:r>
            <a:r>
              <a:rPr lang="en-US" dirty="0" smtClean="0"/>
              <a:t>sensor</a:t>
            </a:r>
          </a:p>
          <a:p>
            <a:r>
              <a:rPr lang="en-US" dirty="0"/>
              <a:t>Some systems use a compressor speed sensor to detect if the drive belt or compressor clutch is slipping</a:t>
            </a:r>
            <a:r>
              <a:rPr lang="en-US" dirty="0" smtClean="0"/>
              <a:t>.</a:t>
            </a:r>
            <a:endParaRPr lang="en-US" dirty="0"/>
          </a:p>
        </p:txBody>
      </p:sp>
    </p:spTree>
    <p:extLst>
      <p:ext uri="{BB962C8B-B14F-4D97-AF65-F5344CB8AC3E}">
        <p14:creationId xmlns:p14="http://schemas.microsoft.com/office/powerpoint/2010/main" val="32298208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(3 of 5)</a:t>
            </a:r>
            <a:endParaRPr lang="en-US" dirty="0"/>
          </a:p>
        </p:txBody>
      </p:sp>
      <p:sp>
        <p:nvSpPr>
          <p:cNvPr id="47107" name="Content Placeholder 2"/>
          <p:cNvSpPr>
            <a:spLocks noGrp="1"/>
          </p:cNvSpPr>
          <p:nvPr>
            <p:ph idx="1"/>
          </p:nvPr>
        </p:nvSpPr>
        <p:spPr/>
        <p:txBody>
          <a:bodyPr/>
          <a:lstStyle/>
          <a:p>
            <a:r>
              <a:rPr lang="en-US" dirty="0" smtClean="0"/>
              <a:t>The </a:t>
            </a:r>
            <a:r>
              <a:rPr lang="en-US" dirty="0" smtClean="0"/>
              <a:t>heater core is placed downstream from the evaporator in the airflow so that air can be routed either through or around it and one or two doors are used to control this airflow. </a:t>
            </a:r>
            <a:endParaRPr lang="en-US" dirty="0" smtClean="0"/>
          </a:p>
          <a:p>
            <a:pPr lvl="1"/>
            <a:r>
              <a:rPr lang="en-US" dirty="0" smtClean="0"/>
              <a:t>This </a:t>
            </a:r>
            <a:r>
              <a:rPr lang="en-US" dirty="0" smtClean="0"/>
              <a:t>door is called the temperature-blend door.</a:t>
            </a:r>
            <a:endParaRPr lang="en-US" dirty="0"/>
          </a:p>
        </p:txBody>
      </p:sp>
    </p:spTree>
    <p:extLst>
      <p:ext uri="{BB962C8B-B14F-4D97-AF65-F5344CB8AC3E}">
        <p14:creationId xmlns:p14="http://schemas.microsoft.com/office/powerpoint/2010/main" val="339011286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(4 of 5)</a:t>
            </a:r>
            <a:endParaRPr lang="en-US" dirty="0"/>
          </a:p>
        </p:txBody>
      </p:sp>
      <p:sp>
        <p:nvSpPr>
          <p:cNvPr id="48131" name="Content Placeholder 2"/>
          <p:cNvSpPr>
            <a:spLocks noGrp="1"/>
          </p:cNvSpPr>
          <p:nvPr>
            <p:ph idx="1"/>
          </p:nvPr>
        </p:nvSpPr>
        <p:spPr/>
        <p:txBody>
          <a:bodyPr/>
          <a:lstStyle/>
          <a:p>
            <a:r>
              <a:rPr lang="en-US" dirty="0" smtClean="0"/>
              <a:t>In many vehicles, the HVAC system is capable of supplying discharge air of more than one temperature to different areas in the vehicle. </a:t>
            </a:r>
            <a:endParaRPr lang="en-US" dirty="0" smtClean="0"/>
          </a:p>
          <a:p>
            <a:pPr lvl="1"/>
            <a:r>
              <a:rPr lang="en-US" dirty="0" smtClean="0"/>
              <a:t>This </a:t>
            </a:r>
            <a:r>
              <a:rPr lang="en-US" dirty="0" smtClean="0"/>
              <a:t>type of system is usually referred to as a Dual-Zone Climate Control System.</a:t>
            </a:r>
            <a:endParaRPr lang="en-US" dirty="0"/>
          </a:p>
        </p:txBody>
      </p:sp>
    </p:spTree>
    <p:extLst>
      <p:ext uri="{BB962C8B-B14F-4D97-AF65-F5344CB8AC3E}">
        <p14:creationId xmlns:p14="http://schemas.microsoft.com/office/powerpoint/2010/main" val="311486477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 (2 of 2)</a:t>
            </a:r>
            <a:endParaRPr lang="en-US" dirty="0"/>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11.5</a:t>
            </a:r>
            <a:r>
              <a:rPr lang="en-US" dirty="0" smtClean="0"/>
              <a:t> Discuss how to diagnose the electrical ATC system faults.</a:t>
            </a:r>
          </a:p>
          <a:p>
            <a:pPr marL="0" indent="0">
              <a:buNone/>
            </a:pPr>
            <a:r>
              <a:rPr lang="en-US" b="1" dirty="0" smtClean="0">
                <a:solidFill>
                  <a:srgbClr val="005A70"/>
                </a:solidFill>
              </a:rPr>
              <a:t>11.6</a:t>
            </a:r>
            <a:r>
              <a:rPr lang="en-US" dirty="0" smtClean="0"/>
              <a:t> Explain the automatic climatic control diagnostic procedure.</a:t>
            </a:r>
          </a:p>
          <a:p>
            <a:pPr marL="0" indent="0">
              <a:buNone/>
            </a:pPr>
            <a:r>
              <a:rPr lang="en-US" b="1" dirty="0" smtClean="0">
                <a:solidFill>
                  <a:srgbClr val="005A70"/>
                </a:solidFill>
              </a:rPr>
              <a:t>11.7</a:t>
            </a:r>
            <a:r>
              <a:rPr lang="en-US" dirty="0" smtClean="0"/>
              <a:t> Explain the types of actuators in ATC systems.</a:t>
            </a:r>
            <a:endParaRPr lang="en-US" dirty="0"/>
          </a:p>
        </p:txBody>
      </p:sp>
    </p:spTree>
    <p:extLst>
      <p:ext uri="{BB962C8B-B14F-4D97-AF65-F5344CB8AC3E}">
        <p14:creationId xmlns:p14="http://schemas.microsoft.com/office/powerpoint/2010/main" val="112484580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(5 of 5)</a:t>
            </a:r>
            <a:endParaRPr lang="en-US" dirty="0"/>
          </a:p>
        </p:txBody>
      </p:sp>
      <p:sp>
        <p:nvSpPr>
          <p:cNvPr id="49155" name="Content Placeholder 2"/>
          <p:cNvSpPr>
            <a:spLocks noGrp="1"/>
          </p:cNvSpPr>
          <p:nvPr>
            <p:ph idx="1"/>
          </p:nvPr>
        </p:nvSpPr>
        <p:spPr/>
        <p:txBody>
          <a:bodyPr/>
          <a:lstStyle/>
          <a:p>
            <a:r>
              <a:rPr lang="en-US" smtClean="0"/>
              <a:t>The diagnostic steps include:</a:t>
            </a:r>
          </a:p>
          <a:p>
            <a:pPr lvl="1"/>
            <a:r>
              <a:rPr lang="en-US" smtClean="0"/>
              <a:t>Verify the customer concern</a:t>
            </a:r>
          </a:p>
          <a:p>
            <a:pPr lvl="1"/>
            <a:r>
              <a:rPr lang="en-US" smtClean="0"/>
              <a:t>Perform a thorough vial inspection</a:t>
            </a:r>
          </a:p>
          <a:p>
            <a:pPr lvl="1"/>
            <a:r>
              <a:rPr lang="en-US" smtClean="0"/>
              <a:t>Retrieve diagnostic trouble codes (DTCs)</a:t>
            </a:r>
          </a:p>
          <a:p>
            <a:pPr lvl="1"/>
            <a:r>
              <a:rPr lang="en-US" smtClean="0"/>
              <a:t>Check the data as displayed on a scan tool to determine what sensors or actuators are at fault.</a:t>
            </a:r>
            <a:endParaRPr lang="en-US"/>
          </a:p>
        </p:txBody>
      </p:sp>
    </p:spTree>
    <p:extLst>
      <p:ext uri="{BB962C8B-B14F-4D97-AF65-F5344CB8AC3E}">
        <p14:creationId xmlns:p14="http://schemas.microsoft.com/office/powerpoint/2010/main" val="1759362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a:t>
            </a:r>
            <a:r>
              <a:rPr lang="en-US" dirty="0" smtClean="0"/>
              <a:t>Temperature Control </a:t>
            </a:r>
            <a:r>
              <a:rPr lang="en-US" dirty="0" smtClean="0"/>
              <a:t>Systems (1 of 2)</a:t>
            </a:r>
            <a:endParaRPr lang="en-US" dirty="0"/>
          </a:p>
        </p:txBody>
      </p:sp>
      <p:sp>
        <p:nvSpPr>
          <p:cNvPr id="25603" name="Content Placeholder 2"/>
          <p:cNvSpPr>
            <a:spLocks noGrp="1"/>
          </p:cNvSpPr>
          <p:nvPr>
            <p:ph idx="1"/>
          </p:nvPr>
        </p:nvSpPr>
        <p:spPr/>
        <p:txBody>
          <a:bodyPr/>
          <a:lstStyle/>
          <a:p>
            <a:r>
              <a:rPr lang="en-US" smtClean="0"/>
              <a:t>The purpose and function of the HVAC system is to provide comfortable temperature and humidity levels inside the passenger compartment. </a:t>
            </a:r>
            <a:endParaRPr lang="en-US"/>
          </a:p>
        </p:txBody>
      </p:sp>
    </p:spTree>
    <p:extLst>
      <p:ext uri="{BB962C8B-B14F-4D97-AF65-F5344CB8AC3E}">
        <p14:creationId xmlns:p14="http://schemas.microsoft.com/office/powerpoint/2010/main" val="311883254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a:t>
            </a:r>
            <a:r>
              <a:rPr lang="en-US" dirty="0" smtClean="0"/>
              <a:t>Temperature </a:t>
            </a:r>
            <a:r>
              <a:rPr lang="en-US" dirty="0" smtClean="0"/>
              <a:t>Control Systems (2 of 2)</a:t>
            </a:r>
            <a:endParaRPr lang="en-US" dirty="0"/>
          </a:p>
        </p:txBody>
      </p:sp>
      <p:sp>
        <p:nvSpPr>
          <p:cNvPr id="26627" name="Content Placeholder 2"/>
          <p:cNvSpPr>
            <a:spLocks noGrp="1"/>
          </p:cNvSpPr>
          <p:nvPr>
            <p:ph idx="1"/>
          </p:nvPr>
        </p:nvSpPr>
        <p:spPr/>
        <p:txBody>
          <a:bodyPr/>
          <a:lstStyle/>
          <a:p>
            <a:r>
              <a:rPr lang="en-US" smtClean="0"/>
              <a:t>Proper temperature control to enhance passenger comfort during heating should maintain air temperature at the foot level about 7°F to 14°F (4°C to 8°C) above the temperature around the upper body.</a:t>
            </a:r>
            <a:endParaRPr lang="en-US"/>
          </a:p>
        </p:txBody>
      </p:sp>
    </p:spTree>
    <p:extLst>
      <p:ext uri="{BB962C8B-B14F-4D97-AF65-F5344CB8AC3E}">
        <p14:creationId xmlns:p14="http://schemas.microsoft.com/office/powerpoint/2010/main" val="46313250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11–1</a:t>
            </a:r>
            <a:r>
              <a:rPr lang="en-US" dirty="0" smtClean="0"/>
              <a:t> The automatic climatic control display is part of the navigation screen on this vehicle.</a:t>
            </a:r>
            <a:endParaRPr lang="en-US" dirty="0"/>
          </a:p>
        </p:txBody>
      </p:sp>
      <p:pic>
        <p:nvPicPr>
          <p:cNvPr id="3" name="Picture 2" descr="6036911001.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3112631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Sensors (1 of 6)</a:t>
            </a:r>
            <a:endParaRPr lang="en-US" dirty="0"/>
          </a:p>
        </p:txBody>
      </p:sp>
      <p:sp>
        <p:nvSpPr>
          <p:cNvPr id="27651" name="Content Placeholder 2"/>
          <p:cNvSpPr>
            <a:spLocks noGrp="1"/>
          </p:cNvSpPr>
          <p:nvPr>
            <p:ph idx="1"/>
          </p:nvPr>
        </p:nvSpPr>
        <p:spPr/>
        <p:txBody>
          <a:bodyPr/>
          <a:lstStyle/>
          <a:p>
            <a:r>
              <a:rPr lang="en-US" dirty="0" smtClean="0"/>
              <a:t>The outside air temperature (OAT) sensor, also called the ambient temperature sensor, measures outside air temperature and is often mounted at the radiator shroud or in the area behind the front grill</a:t>
            </a:r>
            <a:r>
              <a:rPr lang="en-US" dirty="0" smtClean="0"/>
              <a:t>.</a:t>
            </a:r>
          </a:p>
          <a:p>
            <a:r>
              <a:rPr lang="en-US" dirty="0"/>
              <a:t>The in-vehicle temperature sensor is often mounted behind the instrument panel, and a set of holes or a small grill allows air to pass by it</a:t>
            </a:r>
            <a:r>
              <a:rPr lang="en-US" dirty="0" smtClean="0"/>
              <a:t>.</a:t>
            </a:r>
            <a:endParaRPr lang="en-US" dirty="0"/>
          </a:p>
        </p:txBody>
      </p:sp>
    </p:spTree>
    <p:extLst>
      <p:ext uri="{BB962C8B-B14F-4D97-AF65-F5344CB8AC3E}">
        <p14:creationId xmlns:p14="http://schemas.microsoft.com/office/powerpoint/2010/main" val="96138498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Sensors (2 of 6)</a:t>
            </a:r>
            <a:endParaRPr lang="en-US" dirty="0"/>
          </a:p>
        </p:txBody>
      </p:sp>
      <p:sp>
        <p:nvSpPr>
          <p:cNvPr id="29699" name="Content Placeholder 2"/>
          <p:cNvSpPr>
            <a:spLocks noGrp="1"/>
          </p:cNvSpPr>
          <p:nvPr>
            <p:ph idx="1"/>
          </p:nvPr>
        </p:nvSpPr>
        <p:spPr/>
        <p:txBody>
          <a:bodyPr/>
          <a:lstStyle/>
          <a:p>
            <a:r>
              <a:rPr lang="en-US" smtClean="0"/>
              <a:t>The discharge air temperature (DAT) sensor is used to measure the temperature of the air leaving the dash vents.</a:t>
            </a:r>
          </a:p>
          <a:p>
            <a:r>
              <a:rPr lang="en-US" smtClean="0"/>
              <a:t>The evaporator temperature (EVT) sensor is used to measure the temperature of the air leaving the evaporator.</a:t>
            </a:r>
            <a:endParaRPr lang="en-US"/>
          </a:p>
        </p:txBody>
      </p:sp>
    </p:spTree>
    <p:extLst>
      <p:ext uri="{BB962C8B-B14F-4D97-AF65-F5344CB8AC3E}">
        <p14:creationId xmlns:p14="http://schemas.microsoft.com/office/powerpoint/2010/main" val="13842162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Sensors (3 of 6)</a:t>
            </a:r>
            <a:endParaRPr lang="en-US" dirty="0"/>
          </a:p>
        </p:txBody>
      </p:sp>
      <p:sp>
        <p:nvSpPr>
          <p:cNvPr id="30723" name="Content Placeholder 2"/>
          <p:cNvSpPr>
            <a:spLocks noGrp="1"/>
          </p:cNvSpPr>
          <p:nvPr>
            <p:ph idx="1"/>
          </p:nvPr>
        </p:nvSpPr>
        <p:spPr/>
        <p:txBody>
          <a:bodyPr/>
          <a:lstStyle/>
          <a:p>
            <a:r>
              <a:rPr lang="en-US" smtClean="0"/>
              <a:t>The sun load sensor (also called a solar sensor) is normally mounted on top of the instrument panel and is used to measure radiant heat load that might cause an increase of the in-vehicle temperature.</a:t>
            </a:r>
          </a:p>
          <a:p>
            <a:r>
              <a:rPr lang="en-US" smtClean="0"/>
              <a:t>Infrared (IR) sensors are mounted in the control head or overhead in the headliner.</a:t>
            </a:r>
            <a:endParaRPr lang="en-US"/>
          </a:p>
        </p:txBody>
      </p:sp>
    </p:spTree>
    <p:extLst>
      <p:ext uri="{BB962C8B-B14F-4D97-AF65-F5344CB8AC3E}">
        <p14:creationId xmlns:p14="http://schemas.microsoft.com/office/powerpoint/2010/main" val="202237558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theme/theme1.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4275</TotalTime>
  <Words>1135</Words>
  <Application>Microsoft Macintosh PowerPoint</Application>
  <PresentationFormat>On-screen Show (4:3)</PresentationFormat>
  <Paragraphs>94</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508 Lecture</vt:lpstr>
      <vt:lpstr>Automotive Heating And Air Conditioning</vt:lpstr>
      <vt:lpstr>Learning Objectives (1 of 2)</vt:lpstr>
      <vt:lpstr>Learning Objectives (2 of 2)</vt:lpstr>
      <vt:lpstr>Automatic Temperature Control Systems (1 of 2)</vt:lpstr>
      <vt:lpstr>Automatic Temperature Control Systems (2 of 2)</vt:lpstr>
      <vt:lpstr>FIGURE 11–1 The automatic climatic control display is part of the navigation screen on this vehicle.</vt:lpstr>
      <vt:lpstr>Sensors (1 of 6)</vt:lpstr>
      <vt:lpstr>Sensors (2 of 6)</vt:lpstr>
      <vt:lpstr>Sensors (3 of 6)</vt:lpstr>
      <vt:lpstr>Sensors (4 of 6)</vt:lpstr>
      <vt:lpstr>Sensors (5 of 6)</vt:lpstr>
      <vt:lpstr>Sensors (6 of 6)</vt:lpstr>
      <vt:lpstr>FIGURE 11–2 The outside air temperature sensor is mounted on the radiator core support in front of the A/C condenser on this vehicle.</vt:lpstr>
      <vt:lpstr>Airflow Control</vt:lpstr>
      <vt:lpstr>FIGURE 11–8 The three major portions of the A/C and heat system are air inlet, plenum, and air distribution. The shaded portions show the paths of the four control doors.</vt:lpstr>
      <vt:lpstr>Actuators</vt:lpstr>
      <vt:lpstr>FIGURE 11–9 Three electric actuators can be easily seen on this demonstration unit. However, accessing these actuators in a vehicle can be difficult.</vt:lpstr>
      <vt:lpstr>Automatic HVAC Controls</vt:lpstr>
      <vt:lpstr>FIGURE 11–13 A block diagram showing the inputs to the electronic control assembly and the outputs; note that some of the outputs have feedback to the ECM.</vt:lpstr>
      <vt:lpstr>Air Filtration</vt:lpstr>
      <vt:lpstr>FIGURE 11–14 A cabin filter can be accessed either through the glove compartment or under the hood on most vehicles.</vt:lpstr>
      <vt:lpstr>Automatic Climatic Control Diagnosis (1 of 3)</vt:lpstr>
      <vt:lpstr>FIGURE 11–15 A TECH 2 scan tool is the factory scan tool used on General Motors vehicles.</vt:lpstr>
      <vt:lpstr>Automatic Climatic Control Diagnosis (2 of 3)</vt:lpstr>
      <vt:lpstr>Automatic Climatic Control Diagnosis (3 of 3)</vt:lpstr>
      <vt:lpstr>Summary (1 of 5)</vt:lpstr>
      <vt:lpstr>Summary (2 of 5)</vt:lpstr>
      <vt:lpstr>Summary (3 of 5)</vt:lpstr>
      <vt:lpstr>Summary (4 of 5)</vt:lpstr>
      <vt:lpstr>Summary (5 of 5)</vt:lpstr>
    </vt:vector>
  </TitlesOfParts>
  <Company>echosvoice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11: Automatic Temperature Control Systems</dc:title>
  <dc:subject>Automotive Heating And Air Conditioning</dc:subject>
  <dc:creator>James D. Halderman</dc:creator>
  <cp:keywords>Automotive</cp:keywords>
  <cp:lastModifiedBy>Melissa O'Connor</cp:lastModifiedBy>
  <cp:revision>206</cp:revision>
  <dcterms:created xsi:type="dcterms:W3CDTF">2014-07-14T20:04:21Z</dcterms:created>
  <dcterms:modified xsi:type="dcterms:W3CDTF">2017-01-17T16:31:55Z</dcterms:modified>
</cp:coreProperties>
</file>