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76" r:id="rId2"/>
    <p:sldId id="433" r:id="rId3"/>
    <p:sldId id="434" r:id="rId4"/>
    <p:sldId id="435" r:id="rId5"/>
    <p:sldId id="457" r:id="rId6"/>
    <p:sldId id="463" r:id="rId7"/>
    <p:sldId id="464" r:id="rId8"/>
    <p:sldId id="378" r:id="rId9"/>
    <p:sldId id="383" r:id="rId10"/>
    <p:sldId id="458" r:id="rId11"/>
    <p:sldId id="459" r:id="rId12"/>
    <p:sldId id="440" r:id="rId13"/>
    <p:sldId id="441" r:id="rId14"/>
    <p:sldId id="392" r:id="rId15"/>
    <p:sldId id="465" r:id="rId16"/>
    <p:sldId id="466" r:id="rId17"/>
    <p:sldId id="461" r:id="rId18"/>
    <p:sldId id="467" r:id="rId19"/>
    <p:sldId id="468" r:id="rId20"/>
    <p:sldId id="462" r:id="rId21"/>
    <p:sldId id="469" r:id="rId22"/>
    <p:sldId id="470" r:id="rId23"/>
    <p:sldId id="471" r:id="rId24"/>
    <p:sldId id="472" r:id="rId25"/>
    <p:sldId id="445" r:id="rId26"/>
    <p:sldId id="408" r:id="rId27"/>
    <p:sldId id="493" r:id="rId28"/>
    <p:sldId id="473" r:id="rId29"/>
    <p:sldId id="474" r:id="rId30"/>
    <p:sldId id="475" r:id="rId31"/>
    <p:sldId id="447" r:id="rId32"/>
    <p:sldId id="448" r:id="rId33"/>
    <p:sldId id="476" r:id="rId34"/>
    <p:sldId id="477" r:id="rId35"/>
    <p:sldId id="494" r:id="rId36"/>
    <p:sldId id="495" r:id="rId37"/>
    <p:sldId id="486" r:id="rId38"/>
    <p:sldId id="488" r:id="rId39"/>
    <p:sldId id="489" r:id="rId40"/>
    <p:sldId id="490" r:id="rId41"/>
    <p:sldId id="491" r:id="rId42"/>
    <p:sldId id="4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8" autoAdjust="0"/>
    <p:restoredTop sz="83248" autoAdjust="0"/>
  </p:normalViewPr>
  <p:slideViewPr>
    <p:cSldViewPr>
      <p:cViewPr varScale="1">
        <p:scale>
          <a:sx n="102" d="100"/>
          <a:sy n="102" d="100"/>
        </p:scale>
        <p:origin x="-1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Heating And Air Conditioning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Eighth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HVAC Electricity and Electronics</a:t>
            </a:r>
          </a:p>
        </p:txBody>
      </p:sp>
      <p:pic>
        <p:nvPicPr>
          <p:cNvPr id="8" name="Picture 7" descr="013460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800"/>
            <a:ext cx="3840480" cy="4900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Electrons Move Through a Conductor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flow</a:t>
            </a:r>
          </a:p>
          <a:p>
            <a:r>
              <a:rPr lang="en-US" dirty="0"/>
              <a:t>Conventional Theory versus Electron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What is the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10–10</a:t>
            </a:r>
            <a:r>
              <a:rPr lang="en-US" dirty="0" smtClean="0"/>
              <a:t> Conventional theory states that current flows through a circuit from positive (+) to negative (−). Automotive electricity uses the conventional theory in all electrical diagrams and schematics.</a:t>
            </a:r>
            <a:endParaRPr lang="en-US" dirty="0"/>
          </a:p>
        </p:txBody>
      </p:sp>
      <p:pic>
        <p:nvPicPr>
          <p:cNvPr id="3" name="Picture 2" descr="603691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1922069"/>
            <a:ext cx="5486399" cy="39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Electricity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three fundamentals of electricity-related units include the ampere, volt, and ohm</a:t>
            </a:r>
          </a:p>
          <a:p>
            <a:pPr lvl="1"/>
            <a:r>
              <a:rPr lang="en-US" smtClean="0"/>
              <a:t>The ampere is the measure of the amount of current flow.</a:t>
            </a:r>
          </a:p>
          <a:p>
            <a:pPr lvl="1"/>
            <a:r>
              <a:rPr lang="en-US" smtClean="0"/>
              <a:t>Voltage is the unit of electrical pressure.</a:t>
            </a:r>
          </a:p>
          <a:p>
            <a:pPr lvl="1"/>
            <a:r>
              <a:rPr lang="en-US" smtClean="0"/>
              <a:t>The ohm is the unit of electrical resistance.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Circuits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complete electrical circuits have: </a:t>
            </a:r>
          </a:p>
          <a:p>
            <a:pPr lvl="1"/>
            <a:r>
              <a:rPr lang="en-US" smtClean="0"/>
              <a:t>A power source, a circuit protection device, a power-side wire or path, an electrical load, a ground return path, and a switch or a control device.</a:t>
            </a:r>
          </a:p>
          <a:p>
            <a:r>
              <a:rPr lang="en-US" smtClean="0"/>
              <a:t>Circuit testers include test lights and fused jumper leads.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10–16</a:t>
            </a:r>
            <a:r>
              <a:rPr lang="en-US" dirty="0" smtClean="0"/>
              <a:t> The return path back to the battery can be any electrical conductor, such as a copper wire or the metal frame or body of the vehicle.</a:t>
            </a:r>
            <a:endParaRPr lang="en-US" dirty="0"/>
          </a:p>
        </p:txBody>
      </p:sp>
      <p:pic>
        <p:nvPicPr>
          <p:cNvPr id="3" name="Picture 2" descr="603691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692" y="2344522"/>
            <a:ext cx="5398616" cy="308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Schematics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circuit schematics </a:t>
            </a:r>
            <a:r>
              <a:rPr lang="en-US" dirty="0"/>
              <a:t>or diagrams include:</a:t>
            </a:r>
          </a:p>
          <a:p>
            <a:pPr lvl="1"/>
            <a:r>
              <a:rPr lang="en-US" dirty="0" smtClean="0"/>
              <a:t>Power</a:t>
            </a:r>
            <a:r>
              <a:rPr lang="en-US" dirty="0"/>
              <a:t>-side wiring of the circuit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splices</a:t>
            </a:r>
          </a:p>
          <a:p>
            <a:pPr lvl="1"/>
            <a:r>
              <a:rPr lang="en-US" dirty="0" smtClean="0"/>
              <a:t>Connectors</a:t>
            </a:r>
            <a:endParaRPr lang="en-US" dirty="0"/>
          </a:p>
          <a:p>
            <a:pPr lvl="1"/>
            <a:r>
              <a:rPr lang="en-US" dirty="0" smtClean="0"/>
              <a:t>Wire </a:t>
            </a:r>
            <a:r>
              <a:rPr lang="en-US" dirty="0"/>
              <a:t>size</a:t>
            </a:r>
          </a:p>
          <a:p>
            <a:pPr lvl="1"/>
            <a:r>
              <a:rPr lang="en-US" dirty="0" smtClean="0"/>
              <a:t>Wire </a:t>
            </a:r>
            <a:r>
              <a:rPr lang="en-US" dirty="0"/>
              <a:t>color</a:t>
            </a:r>
          </a:p>
          <a:p>
            <a:pPr lvl="1"/>
            <a:r>
              <a:rPr lang="en-US" dirty="0" smtClean="0"/>
              <a:t>Trace </a:t>
            </a:r>
            <a:r>
              <a:rPr lang="en-US" dirty="0"/>
              <a:t>color (if any)</a:t>
            </a:r>
          </a:p>
          <a:p>
            <a:pPr lvl="1"/>
            <a:r>
              <a:rPr lang="en-US" dirty="0" smtClean="0"/>
              <a:t>Circuit </a:t>
            </a:r>
            <a:r>
              <a:rPr lang="en-US" dirty="0"/>
              <a:t>number</a:t>
            </a:r>
          </a:p>
          <a:p>
            <a:pPr lvl="1"/>
            <a:r>
              <a:rPr lang="en-US" dirty="0" smtClean="0"/>
              <a:t>Electrical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Schematics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Ground return paths</a:t>
            </a:r>
          </a:p>
          <a:p>
            <a:pPr lvl="1"/>
            <a:r>
              <a:rPr lang="en-US" dirty="0"/>
              <a:t>Fuses and switches</a:t>
            </a:r>
          </a:p>
          <a:p>
            <a:r>
              <a:rPr lang="en-US" dirty="0"/>
              <a:t>Circuit information</a:t>
            </a:r>
          </a:p>
          <a:p>
            <a:r>
              <a:rPr lang="en-US" dirty="0"/>
              <a:t>Wire size</a:t>
            </a:r>
          </a:p>
          <a:p>
            <a:r>
              <a:rPr lang="en-US" dirty="0"/>
              <a:t>Open circuits</a:t>
            </a:r>
          </a:p>
          <a:p>
            <a:r>
              <a:rPr lang="en-US" dirty="0"/>
              <a:t>Short-to-voltage</a:t>
            </a:r>
          </a:p>
          <a:p>
            <a:r>
              <a:rPr lang="en-US" dirty="0"/>
              <a:t>Short-to-ground</a:t>
            </a:r>
          </a:p>
          <a:p>
            <a:r>
              <a:rPr lang="en-US" dirty="0"/>
              <a:t>High </a:t>
            </a:r>
            <a:r>
              <a:rPr lang="en-US" dirty="0" smtClean="0"/>
              <a:t>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10–18</a:t>
            </a:r>
            <a:r>
              <a:rPr lang="en-US" dirty="0" smtClean="0"/>
              <a:t> The center wire is a solid color wire, meaning that the wire has no other identifying tracer or stripe color. The two end wires could be labeled “BLU/WHT,” indicating a blue wire with a white tracer or stripe.</a:t>
            </a:r>
            <a:endParaRPr lang="en-US" dirty="0"/>
          </a:p>
        </p:txBody>
      </p:sp>
      <p:pic>
        <p:nvPicPr>
          <p:cNvPr id="3" name="Picture 2" descr="603691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2" y="3030322"/>
            <a:ext cx="5760717" cy="17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Circuit Faults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open circuit is any circuit that is not complete, or that lacks continuity, such as a broken wire.</a:t>
            </a:r>
          </a:p>
          <a:p>
            <a:r>
              <a:rPr lang="en-US" dirty="0" smtClean="0"/>
              <a:t>A short-to-voltage occurs when the power side of one circuit is electrically connected to the power side of another circuit.</a:t>
            </a:r>
          </a:p>
        </p:txBody>
      </p:sp>
    </p:spTree>
    <p:extLst>
      <p:ext uri="{BB962C8B-B14F-4D97-AF65-F5344CB8AC3E}">
        <p14:creationId xmlns:p14="http://schemas.microsoft.com/office/powerpoint/2010/main" val="39461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Circuit Faults </a:t>
            </a:r>
            <a:r>
              <a:rPr lang="en-US" dirty="0" smtClean="0"/>
              <a:t>(2 </a:t>
            </a:r>
            <a:r>
              <a:rPr lang="en-US" dirty="0"/>
              <a:t>of 2)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short-to-ground is a type of short circuit that occurs when the current bypasses part of the normal circuit and flows directly to ground.</a:t>
            </a:r>
          </a:p>
          <a:p>
            <a:r>
              <a:rPr lang="en-US" dirty="0" smtClean="0"/>
              <a:t>High resistance is resistance higher than normal circuit resistance.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10.1</a:t>
            </a:r>
            <a:r>
              <a:rPr lang="en-US" dirty="0" smtClean="0"/>
              <a:t> Prepare </a:t>
            </a:r>
            <a:r>
              <a:rPr lang="en-US" dirty="0" smtClean="0"/>
              <a:t>for the Heating and Air Conditioning (A7) ASE certification test content area </a:t>
            </a:r>
            <a:r>
              <a:rPr lang="ja-JP" altLang="en-US" dirty="0" smtClean="0"/>
              <a:t>“</a:t>
            </a:r>
            <a:r>
              <a:rPr lang="en-US" dirty="0" smtClean="0"/>
              <a:t>D</a:t>
            </a:r>
            <a:r>
              <a:rPr lang="ja-JP" altLang="en-US" dirty="0" smtClean="0"/>
              <a:t>”</a:t>
            </a:r>
            <a:r>
              <a:rPr lang="en-US" dirty="0" smtClean="0"/>
              <a:t> (Operating Systems and Related Controls Diagnosis and Repair).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10.2</a:t>
            </a:r>
            <a:r>
              <a:rPr lang="en-US" dirty="0" smtClean="0"/>
              <a:t> </a:t>
            </a:r>
            <a:r>
              <a:rPr lang="en-US" dirty="0" smtClean="0"/>
              <a:t>Explain </a:t>
            </a:r>
            <a:r>
              <a:rPr lang="en-US" dirty="0" smtClean="0"/>
              <a:t>the characteristics of electricity.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10.3</a:t>
            </a:r>
            <a:r>
              <a:rPr lang="en-US" dirty="0" smtClean="0"/>
              <a:t> Differentiate </a:t>
            </a:r>
            <a:r>
              <a:rPr lang="en-US" dirty="0" smtClean="0"/>
              <a:t>between conductors, insulators, and semiconductors.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10–21</a:t>
            </a:r>
            <a:r>
              <a:rPr lang="en-US" dirty="0" smtClean="0"/>
              <a:t> Examples of common causes of open circuits. Some of these causes are often difficult to find.</a:t>
            </a:r>
            <a:endParaRPr lang="en-US" dirty="0"/>
          </a:p>
        </p:txBody>
      </p:sp>
      <p:pic>
        <p:nvPicPr>
          <p:cNvPr id="3" name="Picture 2" descr="603691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154" y="1472183"/>
            <a:ext cx="5771693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Fused Jumper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pPr lvl="1"/>
            <a:r>
              <a:rPr lang="en-US" dirty="0" smtClean="0"/>
              <a:t>Fuse</a:t>
            </a:r>
          </a:p>
          <a:p>
            <a:pPr lvl="1"/>
            <a:r>
              <a:rPr lang="en-US" dirty="0" smtClean="0"/>
              <a:t>Alligator clip ends</a:t>
            </a:r>
          </a:p>
          <a:p>
            <a:pPr lvl="1"/>
            <a:r>
              <a:rPr lang="en-US" dirty="0" smtClean="0"/>
              <a:t>Good-quality insulated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</a:t>
            </a:r>
            <a:r>
              <a:rPr lang="en-US" sz="2000" dirty="0" smtClean="0"/>
              <a:t>10</a:t>
            </a:r>
            <a:r>
              <a:rPr lang="en-US" sz="2000" dirty="0" smtClean="0"/>
              <a:t>–</a:t>
            </a:r>
            <a:r>
              <a:rPr lang="en-US" sz="2000" dirty="0"/>
              <a:t>25 A technician-made fused jumper lead, </a:t>
            </a:r>
            <a:r>
              <a:rPr lang="en-US" sz="2000" dirty="0" smtClean="0"/>
              <a:t>which is </a:t>
            </a:r>
            <a:r>
              <a:rPr lang="en-US" sz="2000" dirty="0"/>
              <a:t>equipped with a red 10-ampere fuse. This fused jumper </a:t>
            </a:r>
            <a:r>
              <a:rPr lang="en-US" sz="2000" dirty="0" smtClean="0"/>
              <a:t>wire uses </a:t>
            </a:r>
            <a:r>
              <a:rPr lang="en-US" sz="2000" dirty="0"/>
              <a:t>terminals for testing circuits at a connector instead </a:t>
            </a:r>
            <a:r>
              <a:rPr lang="en-US" sz="2000" dirty="0" smtClean="0"/>
              <a:t>of alligator </a:t>
            </a:r>
            <a:r>
              <a:rPr lang="en-US" sz="2000" dirty="0"/>
              <a:t>clips.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936753" cy="4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Non-powered test light</a:t>
            </a:r>
          </a:p>
          <a:p>
            <a:r>
              <a:rPr lang="en-US" dirty="0" smtClean="0"/>
              <a:t>Use of a 12-volt test light</a:t>
            </a:r>
          </a:p>
          <a:p>
            <a:pPr lvl="1"/>
            <a:r>
              <a:rPr lang="en-US" dirty="0" smtClean="0"/>
              <a:t>Electrical power</a:t>
            </a:r>
          </a:p>
          <a:p>
            <a:pPr lvl="1"/>
            <a:r>
              <a:rPr lang="en-US" dirty="0" smtClean="0"/>
              <a:t>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</a:t>
            </a:r>
            <a:r>
              <a:rPr lang="en-US" sz="2000" dirty="0" smtClean="0"/>
              <a:t>10–</a:t>
            </a:r>
            <a:r>
              <a:rPr lang="en-US" sz="2000" dirty="0"/>
              <a:t>26 Testing a fuse with a test light. If the fuse </a:t>
            </a:r>
            <a:r>
              <a:rPr lang="en-US" sz="2000" dirty="0" smtClean="0"/>
              <a:t>is good</a:t>
            </a:r>
            <a:r>
              <a:rPr lang="en-US" sz="2000" dirty="0"/>
              <a:t>, the test light should light on both sides (power side </a:t>
            </a:r>
            <a:r>
              <a:rPr lang="en-US" sz="2000" dirty="0" smtClean="0"/>
              <a:t>and load </a:t>
            </a:r>
            <a:r>
              <a:rPr lang="en-US" sz="2000" dirty="0"/>
              <a:t>side) of the fuse.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Meters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voltmeter measures the pressure or potential of electricity in units of volts</a:t>
            </a:r>
          </a:p>
          <a:p>
            <a:r>
              <a:rPr lang="en-US" smtClean="0"/>
              <a:t>An ohmmeter measures the resistance in ohms of a component or circuit section when no current is flowing through the circuit</a:t>
            </a:r>
          </a:p>
          <a:p>
            <a:r>
              <a:rPr lang="en-US" smtClean="0"/>
              <a:t>An ammeter measures the flow of current through a complete circuit in units of amperes or milliamperes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10–31</a:t>
            </a:r>
            <a:r>
              <a:rPr lang="en-US" dirty="0" smtClean="0"/>
              <a:t> Using a digital </a:t>
            </a:r>
            <a:r>
              <a:rPr lang="en-US" dirty="0" err="1" smtClean="0"/>
              <a:t>multimeter</a:t>
            </a:r>
            <a:r>
              <a:rPr lang="en-US" dirty="0" smtClean="0"/>
              <a:t> set to read ohms (Ω) to test this light bulb. The meter reads the resistance of the filament.</a:t>
            </a:r>
            <a:endParaRPr lang="en-US" dirty="0"/>
          </a:p>
        </p:txBody>
      </p:sp>
      <p:pic>
        <p:nvPicPr>
          <p:cNvPr id="3" name="Picture 2" descr="603691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2300631"/>
            <a:ext cx="5760720" cy="3171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Ammeters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operation of inductive ammeters?</a:t>
            </a:r>
          </a:p>
          <a:p>
            <a:r>
              <a:rPr lang="en-US" dirty="0" smtClean="0"/>
              <a:t>AC/DC clamp-on digital </a:t>
            </a:r>
            <a:r>
              <a:rPr lang="en-US" dirty="0" err="1" smtClean="0"/>
              <a:t>multimeters</a:t>
            </a:r>
            <a:endParaRPr lang="en-US" dirty="0" smtClean="0"/>
          </a:p>
          <a:p>
            <a:r>
              <a:rPr lang="en-US" dirty="0" smtClean="0"/>
              <a:t>Think of money</a:t>
            </a:r>
          </a:p>
          <a:p>
            <a:pPr lvl="1"/>
            <a:r>
              <a:rPr lang="en-US" dirty="0"/>
              <a:t>The display for a battery measured as 12 1/2 </a:t>
            </a:r>
            <a:r>
              <a:rPr lang="en-US" dirty="0" smtClean="0"/>
              <a:t>volts would </a:t>
            </a:r>
            <a:r>
              <a:rPr lang="en-US" dirty="0"/>
              <a:t>be 12.50 V, just as $12.50 is 12 dollars and 50 cents.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terminal is the metal end of a wire, whereas a connector is the plastic housing for the terminal.</a:t>
            </a:r>
          </a:p>
          <a:p>
            <a:r>
              <a:rPr lang="en-US" dirty="0" smtClean="0"/>
              <a:t>Servicing terminals</a:t>
            </a:r>
          </a:p>
        </p:txBody>
      </p:sp>
    </p:spTree>
    <p:extLst>
      <p:ext uri="{BB962C8B-B14F-4D97-AF65-F5344CB8AC3E}">
        <p14:creationId xmlns:p14="http://schemas.microsoft.com/office/powerpoint/2010/main" val="23702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</a:t>
            </a:r>
            <a:r>
              <a:rPr lang="en-US" sz="2000" dirty="0" smtClean="0"/>
              <a:t>10–</a:t>
            </a:r>
            <a:r>
              <a:rPr lang="en-US" sz="2000" dirty="0" smtClean="0"/>
              <a:t>37 Some terminals have seals attached to help seal the electrical connections</a:t>
            </a:r>
            <a:endParaRPr lang="en-US" sz="2000" dirty="0"/>
          </a:p>
        </p:txBody>
      </p:sp>
      <p:pic>
        <p:nvPicPr>
          <p:cNvPr id="32771" name="Picture 1" descr="M14_HALD5046_07_SE_C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7408" r="52266" b="76050"/>
          <a:stretch>
            <a:fillRect/>
          </a:stretch>
        </p:blipFill>
        <p:spPr bwMode="auto">
          <a:xfrm>
            <a:off x="304800" y="990600"/>
            <a:ext cx="8507413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10.4</a:t>
            </a:r>
            <a:r>
              <a:rPr lang="en-US" dirty="0" smtClean="0"/>
              <a:t> Explain </a:t>
            </a:r>
            <a:r>
              <a:rPr lang="en-US" dirty="0" smtClean="0"/>
              <a:t>the units of electrical measurement.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10.5</a:t>
            </a:r>
            <a:r>
              <a:rPr lang="en-US" dirty="0" smtClean="0"/>
              <a:t> List </a:t>
            </a:r>
            <a:r>
              <a:rPr lang="en-US" dirty="0" smtClean="0"/>
              <a:t>the parts of a complete circuit.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10.6</a:t>
            </a:r>
            <a:r>
              <a:rPr lang="en-US" dirty="0" smtClean="0"/>
              <a:t> Discuss </a:t>
            </a:r>
            <a:r>
              <a:rPr lang="en-US" dirty="0" smtClean="0"/>
              <a:t>the types of electrical circuit faults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10.7</a:t>
            </a:r>
            <a:r>
              <a:rPr lang="en-US" dirty="0" smtClean="0"/>
              <a:t> Explain </a:t>
            </a:r>
            <a:r>
              <a:rPr lang="en-US" dirty="0"/>
              <a:t>how to detect and measure electrical voltage, current, and resistance using digital </a:t>
            </a:r>
            <a:r>
              <a:rPr lang="en-US" dirty="0" smtClean="0"/>
              <a:t>meters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3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</a:t>
            </a:r>
            <a:r>
              <a:rPr lang="en-US" sz="2000" dirty="0" smtClean="0"/>
              <a:t>10–</a:t>
            </a:r>
            <a:r>
              <a:rPr lang="en-US" sz="2000" dirty="0"/>
              <a:t>39 The secondary locks help retain the </a:t>
            </a:r>
            <a:r>
              <a:rPr lang="en-US" sz="2000" dirty="0" smtClean="0"/>
              <a:t>terminals in </a:t>
            </a:r>
            <a:r>
              <a:rPr lang="en-US" sz="2000" dirty="0"/>
              <a:t>the connector.</a:t>
            </a:r>
          </a:p>
        </p:txBody>
      </p:sp>
      <p:pic>
        <p:nvPicPr>
          <p:cNvPr id="4" name="Picture 3" descr="M14_HALD8363_08_SE_C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4" t="20127" r="10143" b="67528"/>
          <a:stretch/>
        </p:blipFill>
        <p:spPr>
          <a:xfrm>
            <a:off x="1219200" y="2133600"/>
            <a:ext cx="7467600" cy="31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</a:t>
            </a:r>
            <a:r>
              <a:rPr lang="en-US" dirty="0" smtClean="0"/>
              <a:t>Repair (1 of 2)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manufacturers recommend that all wiring repairs be soldered. </a:t>
            </a:r>
          </a:p>
          <a:p>
            <a:pPr lvl="1"/>
            <a:r>
              <a:rPr lang="en-US" smtClean="0"/>
              <a:t>Solder is an alloy of tin and lead used to make a good electrical contact between two wires or connections in an electrical circuit.</a:t>
            </a:r>
          </a:p>
          <a:p>
            <a:r>
              <a:rPr lang="en-US" smtClean="0"/>
              <a:t>Terminals can be crimped to create a good electrical connection if the proper type of crimping tool is used.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</a:t>
            </a:r>
            <a:r>
              <a:rPr lang="en-US" dirty="0" smtClean="0"/>
              <a:t>Repair (2 of 2)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Heat shrink tubing is usually made from polyvinyl chloride (PVC) or polyolefin and shrinks to about half of its original diameter when heated; this is usually called a 2:1 shrink ratio. </a:t>
            </a:r>
          </a:p>
          <a:p>
            <a:pPr lvl="1"/>
            <a:r>
              <a:rPr lang="en-US" smtClean="0"/>
              <a:t>Heat shrink by itself does not provide protection against corrosion.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relay is a magnetic switch that uses a movable armature to control a high-amperage circuit by using a low-amperage electrical </a:t>
            </a:r>
            <a:r>
              <a:rPr lang="en-US" dirty="0" smtClean="0"/>
              <a:t>switch.</a:t>
            </a:r>
          </a:p>
          <a:p>
            <a:r>
              <a:rPr lang="en-US" dirty="0" smtClean="0"/>
              <a:t>Terminal identification</a:t>
            </a:r>
          </a:p>
          <a:p>
            <a:pPr lvl="1"/>
            <a:r>
              <a:rPr lang="en-US" dirty="0" smtClean="0"/>
              <a:t>Coil</a:t>
            </a:r>
          </a:p>
          <a:p>
            <a:pPr lvl="1"/>
            <a:r>
              <a:rPr lang="en-US" dirty="0" smtClean="0"/>
              <a:t>Other terminals used to control the load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/>
              <a:t>FIGURE </a:t>
            </a:r>
            <a:r>
              <a:rPr lang="en-US" sz="1900" smtClean="0"/>
              <a:t>1–</a:t>
            </a:r>
            <a:r>
              <a:rPr lang="en-US" sz="1900" dirty="0"/>
              <a:t>47 A relay uses a movable arm to complete </a:t>
            </a:r>
            <a:r>
              <a:rPr lang="en-US" sz="1900" dirty="0" smtClean="0"/>
              <a:t>a circuit </a:t>
            </a:r>
            <a:r>
              <a:rPr lang="en-US" sz="1900" dirty="0"/>
              <a:t>whenever there is a power at terminal 86 and a </a:t>
            </a:r>
            <a:r>
              <a:rPr lang="en-US" sz="1900" dirty="0" smtClean="0"/>
              <a:t>ground at </a:t>
            </a:r>
            <a:r>
              <a:rPr lang="en-US" sz="1900" dirty="0"/>
              <a:t>terminal 85. A typical relay only requires about 1/10 </a:t>
            </a:r>
            <a:r>
              <a:rPr lang="en-US" sz="1900" dirty="0" smtClean="0"/>
              <a:t>ampere through </a:t>
            </a:r>
            <a:r>
              <a:rPr lang="en-US" sz="1900" dirty="0"/>
              <a:t>the relay coil. The movable arm then closes the </a:t>
            </a:r>
            <a:r>
              <a:rPr lang="en-US" sz="1900" dirty="0" smtClean="0"/>
              <a:t>contacts (</a:t>
            </a:r>
            <a:r>
              <a:rPr lang="en-US" sz="1900" dirty="0"/>
              <a:t>#30 to #87) and can often handle 30 amperes or more.</a:t>
            </a:r>
          </a:p>
        </p:txBody>
      </p:sp>
      <p:pic>
        <p:nvPicPr>
          <p:cNvPr id="4" name="Picture 3" descr="M14_HALD8363_08_SE_C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36" r="13158" b="66991"/>
          <a:stretch/>
        </p:blipFill>
        <p:spPr>
          <a:xfrm>
            <a:off x="1752600" y="1066800"/>
            <a:ext cx="5638800" cy="52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network</a:t>
            </a:r>
          </a:p>
          <a:p>
            <a:r>
              <a:rPr lang="en-US" dirty="0" smtClean="0"/>
              <a:t>Modules communicate with each other over data lines or hard wiring.</a:t>
            </a:r>
            <a:endParaRPr lang="da-DK" dirty="0" smtClean="0"/>
          </a:p>
          <a:p>
            <a:pPr lvl="1"/>
            <a:r>
              <a:rPr lang="da-DK" dirty="0" smtClean="0"/>
              <a:t>The use of a network for module communications reduces the number of wires and connections needed.</a:t>
            </a:r>
          </a:p>
          <a:p>
            <a:r>
              <a:rPr lang="da-DK" dirty="0" smtClean="0"/>
              <a:t>Types of communication</a:t>
            </a:r>
          </a:p>
          <a:p>
            <a:pPr lvl="1"/>
            <a:r>
              <a:rPr lang="da-DK" dirty="0" smtClean="0"/>
              <a:t>Differential</a:t>
            </a:r>
          </a:p>
          <a:p>
            <a:pPr lvl="1"/>
            <a:r>
              <a:rPr lang="da-DK" dirty="0" smtClean="0"/>
              <a:t>Parallel</a:t>
            </a:r>
          </a:p>
          <a:p>
            <a:pPr lvl="1"/>
            <a:r>
              <a:rPr lang="da-DK" dirty="0" smtClean="0"/>
              <a:t>Serial data</a:t>
            </a:r>
          </a:p>
          <a:p>
            <a:pPr lvl="1"/>
            <a:r>
              <a:rPr lang="da-DK" dirty="0" smtClean="0"/>
              <a:t>Multiplexing</a:t>
            </a:r>
          </a:p>
        </p:txBody>
      </p:sp>
    </p:spTree>
    <p:extLst>
      <p:ext uri="{BB962C8B-B14F-4D97-AF65-F5344CB8AC3E}">
        <p14:creationId xmlns:p14="http://schemas.microsoft.com/office/powerpoint/2010/main" val="12464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</a:t>
            </a:r>
            <a:r>
              <a:rPr lang="en-US" sz="2000" dirty="0" smtClean="0"/>
              <a:t>10–53 </a:t>
            </a:r>
            <a:r>
              <a:rPr lang="en-US" sz="2000" dirty="0"/>
              <a:t>A network allows all modules to communicate with other modules.</a:t>
            </a:r>
          </a:p>
        </p:txBody>
      </p:sp>
      <p:pic>
        <p:nvPicPr>
          <p:cNvPr id="4" name="Picture 3" descr="M14_HALD8363_08_SE_C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6441" r="26889" b="60282"/>
          <a:stretch/>
        </p:blipFill>
        <p:spPr>
          <a:xfrm>
            <a:off x="2438400" y="1371600"/>
            <a:ext cx="4876800" cy="49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SAE communication classifications for vehicle communications system.</a:t>
            </a:r>
          </a:p>
          <a:p>
            <a:pPr lvl="1"/>
            <a:r>
              <a:rPr lang="da-DK" dirty="0" smtClean="0"/>
              <a:t>Class A</a:t>
            </a:r>
          </a:p>
          <a:p>
            <a:pPr lvl="1"/>
            <a:r>
              <a:rPr lang="da-DK" dirty="0" smtClean="0"/>
              <a:t>Class B</a:t>
            </a:r>
          </a:p>
          <a:p>
            <a:pPr lvl="1"/>
            <a:r>
              <a:rPr lang="da-DK" dirty="0" smtClean="0"/>
              <a:t>Class 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1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Area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Bosch Corporation developed the </a:t>
            </a:r>
            <a:r>
              <a:rPr lang="en-US" dirty="0" smtClean="0"/>
              <a:t>CAN protocol</a:t>
            </a:r>
            <a:r>
              <a:rPr lang="en-US" dirty="0"/>
              <a:t>, which was called CAN 1.2, in </a:t>
            </a:r>
            <a:r>
              <a:rPr lang="en-US" dirty="0" smtClean="0"/>
              <a:t>1993.</a:t>
            </a:r>
          </a:p>
          <a:p>
            <a:r>
              <a:rPr lang="en-US" dirty="0" smtClean="0"/>
              <a:t>What is the CAN?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/>
              <a:t>FIGURE </a:t>
            </a:r>
            <a:r>
              <a:rPr lang="en-US" sz="1900" dirty="0" smtClean="0"/>
              <a:t>10–55 </a:t>
            </a:r>
            <a:r>
              <a:rPr lang="en-US" sz="1900" dirty="0"/>
              <a:t>A </a:t>
            </a:r>
            <a:r>
              <a:rPr lang="en-US" sz="1900" dirty="0" smtClean="0"/>
              <a:t>schematic of </a:t>
            </a:r>
            <a:r>
              <a:rPr lang="en-US" sz="1900" dirty="0"/>
              <a:t>a Chevrolet Equinox </a:t>
            </a:r>
            <a:r>
              <a:rPr lang="en-US" sz="1900" dirty="0" smtClean="0"/>
              <a:t>shows that </a:t>
            </a:r>
            <a:r>
              <a:rPr lang="en-US" sz="1900" dirty="0"/>
              <a:t>the vehicle uses a </a:t>
            </a:r>
            <a:r>
              <a:rPr lang="en-US" sz="1900" dirty="0" smtClean="0"/>
              <a:t>GMLAN BUS </a:t>
            </a:r>
            <a:r>
              <a:rPr lang="en-US" sz="1900" dirty="0"/>
              <a:t>(DLC pins 6 and 14), </a:t>
            </a:r>
            <a:r>
              <a:rPr lang="en-US" sz="1900" dirty="0" smtClean="0"/>
              <a:t>plus a </a:t>
            </a:r>
            <a:r>
              <a:rPr lang="en-US" sz="1900" dirty="0"/>
              <a:t>Class 2 (pin 2). A scan </a:t>
            </a:r>
            <a:r>
              <a:rPr lang="en-US" sz="1900" dirty="0" smtClean="0"/>
              <a:t>tool can </a:t>
            </a:r>
            <a:r>
              <a:rPr lang="en-US" sz="1900" dirty="0"/>
              <a:t>therefore communicate </a:t>
            </a:r>
            <a:r>
              <a:rPr lang="en-US" sz="1900" dirty="0" smtClean="0"/>
              <a:t>to the </a:t>
            </a:r>
            <a:r>
              <a:rPr lang="en-US" sz="1900" dirty="0"/>
              <a:t>transmission control </a:t>
            </a:r>
            <a:r>
              <a:rPr lang="en-US" sz="1900" dirty="0" smtClean="0"/>
              <a:t>module (</a:t>
            </a:r>
            <a:r>
              <a:rPr lang="en-US" sz="1900" dirty="0"/>
              <a:t>TCM) through the high-</a:t>
            </a:r>
            <a:r>
              <a:rPr lang="en-US" sz="1900" dirty="0" smtClean="0"/>
              <a:t>speed network</a:t>
            </a:r>
            <a:r>
              <a:rPr lang="en-US" sz="1900" dirty="0"/>
              <a:t>. Pin 1 connects to </a:t>
            </a:r>
            <a:r>
              <a:rPr lang="en-US" sz="1900" dirty="0" smtClean="0"/>
              <a:t>the low</a:t>
            </a:r>
            <a:r>
              <a:rPr lang="en-US" sz="1900" dirty="0"/>
              <a:t>-speed GMLAN network.</a:t>
            </a:r>
          </a:p>
        </p:txBody>
      </p:sp>
      <p:pic>
        <p:nvPicPr>
          <p:cNvPr id="4" name="Picture 3" descr="M14_HALD8363_08_SE_C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4" t="7783" r="7799" b="56256"/>
          <a:stretch/>
        </p:blipFill>
        <p:spPr>
          <a:xfrm>
            <a:off x="1143000" y="1371600"/>
            <a:ext cx="6705600" cy="50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10.8</a:t>
            </a:r>
            <a:r>
              <a:rPr lang="en-US" dirty="0" smtClean="0"/>
              <a:t> Discuss </a:t>
            </a:r>
            <a:r>
              <a:rPr lang="en-US" dirty="0" smtClean="0"/>
              <a:t>wire repair.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10.9</a:t>
            </a:r>
            <a:r>
              <a:rPr lang="en-US" dirty="0" smtClean="0"/>
              <a:t> Discuss </a:t>
            </a:r>
            <a:r>
              <a:rPr lang="en-US" dirty="0" smtClean="0"/>
              <a:t>the purpose of terminals, connectors, relays, and switches.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10.10</a:t>
            </a:r>
            <a:r>
              <a:rPr lang="en-US" dirty="0" smtClean="0"/>
              <a:t> Discuss </a:t>
            </a:r>
            <a:r>
              <a:rPr lang="en-US" dirty="0" smtClean="0"/>
              <a:t>networks and network classifications.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is the movement of electrons from one atom to another.</a:t>
            </a:r>
          </a:p>
          <a:p>
            <a:r>
              <a:rPr lang="en-US" dirty="0" smtClean="0"/>
              <a:t>Automotive electricity uses the conventional theory that electricity flows from positive to negative.</a:t>
            </a:r>
          </a:p>
          <a:p>
            <a:r>
              <a:rPr lang="en-US" dirty="0" smtClean="0"/>
              <a:t>The ampere is the measure of the amount of current flow.</a:t>
            </a:r>
          </a:p>
          <a:p>
            <a:r>
              <a:rPr lang="en-US" dirty="0" smtClean="0"/>
              <a:t>Voltage is the unit of electrical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ohm is the unit of electrical resistance.</a:t>
            </a:r>
          </a:p>
          <a:p>
            <a:r>
              <a:rPr lang="en-US" dirty="0" smtClean="0"/>
              <a:t>All complete electrical circuits have a power source, a circuit protection device, a power-side wire or path, an electrical load, a ground return path, and a switch or a control device.</a:t>
            </a:r>
          </a:p>
          <a:p>
            <a:r>
              <a:rPr lang="en-US" dirty="0" smtClean="0"/>
              <a:t>Circuit testers include test lights and fused jumper leads.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terminal is the metal end of a wire, whereas a connector is the plastic housing for the terminal.</a:t>
            </a:r>
          </a:p>
          <a:p>
            <a:r>
              <a:rPr lang="da-DK" dirty="0" smtClean="0"/>
              <a:t>The use of a network for module communications reduces the number of wires and connections needed.</a:t>
            </a:r>
          </a:p>
          <a:p>
            <a:r>
              <a:rPr lang="da-DK" dirty="0" smtClean="0"/>
              <a:t>The SAE communication classifications for vehicle communications system.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Electricity may be difficult for some people to learn for </a:t>
            </a:r>
            <a:r>
              <a:rPr lang="en-US" dirty="0" smtClean="0"/>
              <a:t>the following reasons: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cannot be seen.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the results of electricity can be seen.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has to be detected and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is the movement of electrons from one atom to another.</a:t>
            </a:r>
          </a:p>
          <a:p>
            <a:pPr lvl="1"/>
            <a:r>
              <a:rPr lang="en-US" dirty="0" smtClean="0"/>
              <a:t>Nucleus</a:t>
            </a:r>
          </a:p>
          <a:p>
            <a:pPr lvl="2"/>
            <a:r>
              <a:rPr lang="en-US" dirty="0" smtClean="0"/>
              <a:t>Protons, neutrons, and electrons</a:t>
            </a:r>
          </a:p>
          <a:p>
            <a:r>
              <a:rPr lang="en-US" dirty="0" smtClean="0"/>
              <a:t>Automotive electricity uses the conventional theory that electricity flows from positive to negative.</a:t>
            </a:r>
          </a:p>
          <a:p>
            <a:r>
              <a:rPr lang="en-US" dirty="0"/>
              <a:t>Magnets and electrical charge</a:t>
            </a:r>
          </a:p>
          <a:p>
            <a:r>
              <a:rPr lang="en-US" dirty="0"/>
              <a:t>Electron </a:t>
            </a:r>
            <a:r>
              <a:rPr lang="en-US" dirty="0" smtClean="0"/>
              <a:t>orbits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Conductors</a:t>
            </a:r>
          </a:p>
          <a:p>
            <a:pPr lvl="1"/>
            <a:r>
              <a:rPr lang="en-US" dirty="0"/>
              <a:t>Conductors are materials with fewer than four electrons in their atom’s outer </a:t>
            </a:r>
            <a:r>
              <a:rPr lang="en-US" dirty="0" smtClean="0"/>
              <a:t>orbit.</a:t>
            </a:r>
            <a:endParaRPr lang="en-US" dirty="0"/>
          </a:p>
          <a:p>
            <a:r>
              <a:rPr lang="en-US" dirty="0" smtClean="0"/>
              <a:t>Insulators</a:t>
            </a:r>
          </a:p>
          <a:p>
            <a:pPr lvl="1"/>
            <a:r>
              <a:rPr lang="en-US" dirty="0"/>
              <a:t>Insulators are materials with more than four electrons in their atom’s outer </a:t>
            </a:r>
            <a:r>
              <a:rPr lang="en-US" dirty="0" smtClean="0"/>
              <a:t>orbit.</a:t>
            </a:r>
            <a:endParaRPr lang="en-US" dirty="0"/>
          </a:p>
          <a:p>
            <a:r>
              <a:rPr lang="en-US" dirty="0" smtClean="0"/>
              <a:t>Semiconductors</a:t>
            </a:r>
          </a:p>
          <a:p>
            <a:pPr lvl="1"/>
            <a:r>
              <a:rPr lang="en-US" dirty="0"/>
              <a:t>Materials with exactly four electrons in their outer orbit are called </a:t>
            </a:r>
            <a:r>
              <a:rPr lang="en-US" dirty="0" smtClean="0"/>
              <a:t>semiconductors.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10–2</a:t>
            </a:r>
            <a:r>
              <a:rPr lang="en-US" dirty="0" smtClean="0"/>
              <a:t> The nucleus of an atom has a positive (+) charge and the surrounding electrons have a negative (−) charge.</a:t>
            </a:r>
            <a:endParaRPr lang="en-US" dirty="0"/>
          </a:p>
        </p:txBody>
      </p:sp>
      <p:pic>
        <p:nvPicPr>
          <p:cNvPr id="3" name="Picture 2" descr="60369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11783"/>
            <a:ext cx="4267200" cy="454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10–7</a:t>
            </a:r>
            <a:r>
              <a:rPr lang="en-US" dirty="0" smtClean="0"/>
              <a:t> Insulators are elements with five to eight electrons in the outer orbit.</a:t>
            </a:r>
            <a:endParaRPr lang="en-US" dirty="0"/>
          </a:p>
        </p:txBody>
      </p:sp>
      <p:pic>
        <p:nvPicPr>
          <p:cNvPr id="3" name="Picture 2" descr="603691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905" y="2865729"/>
            <a:ext cx="1536191" cy="204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4334</TotalTime>
  <Words>1411</Words>
  <Application>Microsoft Macintosh PowerPoint</Application>
  <PresentationFormat>On-screen Show (4:3)</PresentationFormat>
  <Paragraphs>152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508 Lecture</vt:lpstr>
      <vt:lpstr>Automotive Heating And Air Conditioning</vt:lpstr>
      <vt:lpstr>Learning Objectives</vt:lpstr>
      <vt:lpstr>Learning Objectives</vt:lpstr>
      <vt:lpstr>Learning Objectives</vt:lpstr>
      <vt:lpstr>Introduction</vt:lpstr>
      <vt:lpstr>Electricity (1 of 2)</vt:lpstr>
      <vt:lpstr>Electricity (2 of 2)</vt:lpstr>
      <vt:lpstr>FIGURE 10–2 The nucleus of an atom has a positive (+) charge and the surrounding electrons have a negative (−) charge.</vt:lpstr>
      <vt:lpstr>FIGURE 10–7 Insulators are elements with five to eight electrons in the outer orbit.</vt:lpstr>
      <vt:lpstr>How Electrons Move Through a Conductor</vt:lpstr>
      <vt:lpstr>FIGURE 10–10 Conventional theory states that current flows through a circuit from positive (+) to negative (−). Automotive electricity uses the conventional theory in all electrical diagrams and schematics.</vt:lpstr>
      <vt:lpstr>Units of Electricity</vt:lpstr>
      <vt:lpstr>Electrical Circuits</vt:lpstr>
      <vt:lpstr>FIGURE 10–16 The return path back to the battery can be any electrical conductor, such as a copper wire or the metal frame or body of the vehicle.</vt:lpstr>
      <vt:lpstr>Electrical Schematics (1 of 2)</vt:lpstr>
      <vt:lpstr>Electrical Schematics (2 of 2)</vt:lpstr>
      <vt:lpstr>FIGURE 10–18 The center wire is a solid color wire, meaning that the wire has no other identifying tracer or stripe color. The two end wires could be labeled “BLU/WHT,” indicating a blue wire with a white tracer or stripe.</vt:lpstr>
      <vt:lpstr>Types of Circuit Faults (1 of 2)</vt:lpstr>
      <vt:lpstr>Types of Circuit Faults (2 of 2)</vt:lpstr>
      <vt:lpstr>FIGURE 10–21 Examples of common causes of open circuits. Some of these causes are often difficult to find.</vt:lpstr>
      <vt:lpstr>Fused Jumper Wire</vt:lpstr>
      <vt:lpstr>FIGURE 10–25 A technician-made fused jumper lead, which is equipped with a red 10-ampere fuse. This fused jumper wire uses terminals for testing circuits at a connector instead of alligator clips.</vt:lpstr>
      <vt:lpstr>Test Light</vt:lpstr>
      <vt:lpstr>FIGURE 10–26 Testing a fuse with a test light. If the fuse is good, the test light should light on both sides (power side and load side) of the fuse.</vt:lpstr>
      <vt:lpstr>Digital Meters</vt:lpstr>
      <vt:lpstr>FIGURE 10–31 Using a digital multimeter set to read ohms (Ω) to test this light bulb. The meter reads the resistance of the filament.</vt:lpstr>
      <vt:lpstr>Inductive Ammeters</vt:lpstr>
      <vt:lpstr>Terminals and Connectors</vt:lpstr>
      <vt:lpstr>Figure 10–37 Some terminals have seals attached to help seal the electrical connections</vt:lpstr>
      <vt:lpstr>FIGURE 10–39 The secondary locks help retain the terminals in the connector.</vt:lpstr>
      <vt:lpstr>Wire Repair (1 of 2)</vt:lpstr>
      <vt:lpstr>Wire Repair (2 of 2)</vt:lpstr>
      <vt:lpstr>Relays</vt:lpstr>
      <vt:lpstr>FIGURE 1–47 A relay uses a movable arm to complete a circuit whenever there is a power at terminal 86 and a ground at terminal 85. A typical relay only requires about 1/10 ampere through the relay coil. The movable arm then closes the contacts (#30 to #87) and can often handle 30 amperes or more.</vt:lpstr>
      <vt:lpstr>Networks</vt:lpstr>
      <vt:lpstr>FIGURE 10–53 A network allows all modules to communicate with other modules.</vt:lpstr>
      <vt:lpstr>Network Classifications</vt:lpstr>
      <vt:lpstr>Controller Area Network</vt:lpstr>
      <vt:lpstr>FIGURE 10–55 A schematic of a Chevrolet Equinox shows that the vehicle uses a GMLAN BUS (DLC pins 6 and 14), plus a Class 2 (pin 2). A scan tool can therefore communicate to the transmission control module (TCM) through the high-speed network. Pin 1 connects to the low-speed GMLAN network.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HVAC Electricity and Electronics</dc:title>
  <dc:subject>Automotive Heating And Air Conditioning</dc:subject>
  <dc:creator>James D. Halderman</dc:creator>
  <cp:keywords>Automotive</cp:keywords>
  <cp:lastModifiedBy>Melissa O'Connor</cp:lastModifiedBy>
  <cp:revision>213</cp:revision>
  <dcterms:created xsi:type="dcterms:W3CDTF">2014-07-14T20:04:21Z</dcterms:created>
  <dcterms:modified xsi:type="dcterms:W3CDTF">2017-01-17T16:05:31Z</dcterms:modified>
</cp:coreProperties>
</file>