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76" r:id="rId2"/>
    <p:sldId id="395" r:id="rId3"/>
    <p:sldId id="396" r:id="rId4"/>
    <p:sldId id="397" r:id="rId5"/>
    <p:sldId id="398" r:id="rId6"/>
    <p:sldId id="399" r:id="rId7"/>
    <p:sldId id="400" r:id="rId8"/>
    <p:sldId id="419" r:id="rId9"/>
    <p:sldId id="420" r:id="rId10"/>
    <p:sldId id="421" r:id="rId11"/>
    <p:sldId id="422" r:id="rId12"/>
    <p:sldId id="423" r:id="rId13"/>
    <p:sldId id="424" r:id="rId14"/>
    <p:sldId id="401" r:id="rId15"/>
    <p:sldId id="402" r:id="rId16"/>
    <p:sldId id="384" r:id="rId17"/>
    <p:sldId id="385" r:id="rId18"/>
    <p:sldId id="386" r:id="rId19"/>
    <p:sldId id="387" r:id="rId20"/>
    <p:sldId id="407" r:id="rId21"/>
    <p:sldId id="408" r:id="rId22"/>
    <p:sldId id="388" r:id="rId23"/>
    <p:sldId id="410" r:id="rId24"/>
    <p:sldId id="411" r:id="rId25"/>
    <p:sldId id="425" r:id="rId26"/>
    <p:sldId id="426" r:id="rId27"/>
    <p:sldId id="391" r:id="rId28"/>
    <p:sldId id="392" r:id="rId29"/>
    <p:sldId id="393" r:id="rId30"/>
    <p:sldId id="415" r:id="rId31"/>
    <p:sldId id="394" r:id="rId32"/>
    <p:sldId id="417" r:id="rId33"/>
    <p:sldId id="41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17" autoAdjust="0"/>
    <p:restoredTop sz="83248" autoAdjust="0"/>
  </p:normalViewPr>
  <p:slideViewPr>
    <p:cSldViewPr>
      <p:cViewPr varScale="1">
        <p:scale>
          <a:sx n="102" d="100"/>
          <a:sy n="102" d="100"/>
        </p:scale>
        <p:origin x="-120" y="-136"/>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Heating And Air Conditioning</a:t>
            </a:r>
          </a:p>
        </p:txBody>
      </p:sp>
      <p:sp>
        <p:nvSpPr>
          <p:cNvPr id="3" name="Text Placeholder 2"/>
          <p:cNvSpPr>
            <a:spLocks noGrp="1"/>
          </p:cNvSpPr>
          <p:nvPr>
            <p:ph type="body" sz="quarter" idx="13"/>
          </p:nvPr>
        </p:nvSpPr>
        <p:spPr/>
        <p:txBody>
          <a:bodyPr/>
          <a:lstStyle/>
          <a:p>
            <a:r>
              <a:rPr lang="en-US" dirty="0" smtClean="0"/>
              <a:t>Eighth Edition</a:t>
            </a:r>
            <a:endParaRPr lang="en-US" dirty="0"/>
          </a:p>
        </p:txBody>
      </p:sp>
      <p:sp>
        <p:nvSpPr>
          <p:cNvPr id="4" name="Text Placeholder 3"/>
          <p:cNvSpPr>
            <a:spLocks noGrp="1"/>
          </p:cNvSpPr>
          <p:nvPr>
            <p:ph type="body" sz="quarter" idx="14"/>
          </p:nvPr>
        </p:nvSpPr>
        <p:spPr/>
        <p:txBody>
          <a:bodyPr/>
          <a:lstStyle/>
          <a:p>
            <a:r>
              <a:rPr lang="en-US" dirty="0" smtClean="0"/>
              <a:t>Chapter 1</a:t>
            </a:r>
            <a:endParaRPr lang="en-US" dirty="0"/>
          </a:p>
        </p:txBody>
      </p:sp>
      <p:sp>
        <p:nvSpPr>
          <p:cNvPr id="5" name="Text Placeholder 4"/>
          <p:cNvSpPr>
            <a:spLocks noGrp="1"/>
          </p:cNvSpPr>
          <p:nvPr>
            <p:ph type="body" sz="quarter" idx="15"/>
          </p:nvPr>
        </p:nvSpPr>
        <p:spPr/>
        <p:txBody>
          <a:bodyPr/>
          <a:lstStyle/>
          <a:p>
            <a:r>
              <a:rPr lang="en-US" dirty="0" smtClean="0"/>
              <a:t>Heating and Air-Conditioning Principles</a:t>
            </a:r>
          </a:p>
        </p:txBody>
      </p:sp>
      <p:pic>
        <p:nvPicPr>
          <p:cNvPr id="8" name="Picture 7" descr="0134603699.jpg"/>
          <p:cNvPicPr>
            <a:picLocks noChangeAspect="1"/>
          </p:cNvPicPr>
          <p:nvPr/>
        </p:nvPicPr>
        <p:blipFill>
          <a:blip r:embed="rId2" cstate="print"/>
          <a:stretch>
            <a:fillRect/>
          </a:stretch>
        </p:blipFill>
        <p:spPr>
          <a:xfrm>
            <a:off x="488576" y="1447800"/>
            <a:ext cx="3840480" cy="4900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1–3</a:t>
            </a:r>
            <a:r>
              <a:rPr lang="en-US" dirty="0" smtClean="0"/>
              <a:t> The latent heat of vaporization that water vapor stores is released when the vapor condenses to a liquid. The temperature stays the same.</a:t>
            </a:r>
            <a:endParaRPr lang="en-US" dirty="0"/>
          </a:p>
        </p:txBody>
      </p:sp>
      <p:pic>
        <p:nvPicPr>
          <p:cNvPr id="3" name="Picture 2" descr="6036901003.jpg"/>
          <p:cNvPicPr>
            <a:picLocks noChangeAspect="1"/>
          </p:cNvPicPr>
          <p:nvPr/>
        </p:nvPicPr>
        <p:blipFill>
          <a:blip r:embed="rId2" cstate="print"/>
          <a:stretch>
            <a:fillRect/>
          </a:stretch>
        </p:blipFill>
        <p:spPr>
          <a:xfrm>
            <a:off x="1949501" y="1911096"/>
            <a:ext cx="5244998" cy="3950208"/>
          </a:xfrm>
          <a:prstGeom prst="rect">
            <a:avLst/>
          </a:prstGeom>
        </p:spPr>
      </p:pic>
    </p:spTree>
    <p:extLst>
      <p:ext uri="{BB962C8B-B14F-4D97-AF65-F5344CB8AC3E}">
        <p14:creationId xmlns:p14="http://schemas.microsoft.com/office/powerpoint/2010/main" val="3985276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1–4</a:t>
            </a:r>
            <a:r>
              <a:rPr lang="en-US" dirty="0" smtClean="0"/>
              <a:t> Heat intensity is measured using a thermometer. The two common measuring scales, Celsius and Fahrenheit, are shown here. This thermometer is also marked with water freezing and boiling and refrigerant boiling temperatures.</a:t>
            </a:r>
            <a:endParaRPr lang="en-US" dirty="0"/>
          </a:p>
        </p:txBody>
      </p:sp>
      <p:pic>
        <p:nvPicPr>
          <p:cNvPr id="3" name="Picture 2" descr="6036901004.jpg"/>
          <p:cNvPicPr>
            <a:picLocks noChangeAspect="1"/>
          </p:cNvPicPr>
          <p:nvPr/>
        </p:nvPicPr>
        <p:blipFill>
          <a:blip r:embed="rId2" cstate="print"/>
          <a:stretch>
            <a:fillRect/>
          </a:stretch>
        </p:blipFill>
        <p:spPr>
          <a:xfrm>
            <a:off x="3297936" y="1752600"/>
            <a:ext cx="2548128" cy="4370832"/>
          </a:xfrm>
          <a:prstGeom prst="rect">
            <a:avLst/>
          </a:prstGeom>
        </p:spPr>
      </p:pic>
    </p:spTree>
    <p:extLst>
      <p:ext uri="{BB962C8B-B14F-4D97-AF65-F5344CB8AC3E}">
        <p14:creationId xmlns:p14="http://schemas.microsoft.com/office/powerpoint/2010/main" val="3860064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1–5</a:t>
            </a:r>
            <a:r>
              <a:rPr lang="en-US" dirty="0" smtClean="0"/>
              <a:t> Heat travels from higher temperature (higher energy level), to lower temperature (lower energy level).</a:t>
            </a:r>
            <a:endParaRPr lang="en-US" dirty="0"/>
          </a:p>
        </p:txBody>
      </p:sp>
      <p:pic>
        <p:nvPicPr>
          <p:cNvPr id="3" name="Picture 2" descr="6036901005.jpg"/>
          <p:cNvPicPr>
            <a:picLocks noChangeAspect="1"/>
          </p:cNvPicPr>
          <p:nvPr/>
        </p:nvPicPr>
        <p:blipFill>
          <a:blip r:embed="rId2" cstate="print"/>
          <a:stretch>
            <a:fillRect/>
          </a:stretch>
        </p:blipFill>
        <p:spPr>
          <a:xfrm>
            <a:off x="2843784" y="1461211"/>
            <a:ext cx="3456432" cy="4849977"/>
          </a:xfrm>
          <a:prstGeom prst="rect">
            <a:avLst/>
          </a:prstGeom>
        </p:spPr>
      </p:pic>
    </p:spTree>
    <p:extLst>
      <p:ext uri="{BB962C8B-B14F-4D97-AF65-F5344CB8AC3E}">
        <p14:creationId xmlns:p14="http://schemas.microsoft.com/office/powerpoint/2010/main" val="104200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1–6</a:t>
            </a:r>
            <a:r>
              <a:rPr lang="en-US" dirty="0" smtClean="0"/>
              <a:t> A combination meter that measures and displays both the temperature and the humidity is useful to use when working on air-conditioning systems.</a:t>
            </a:r>
            <a:endParaRPr lang="en-US" dirty="0"/>
          </a:p>
        </p:txBody>
      </p:sp>
      <p:pic>
        <p:nvPicPr>
          <p:cNvPr id="3" name="Picture 2" descr="6036901006.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275910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and Cooling Load (1 of 2)</a:t>
            </a:r>
            <a:endParaRPr lang="en-US" dirty="0"/>
          </a:p>
        </p:txBody>
      </p:sp>
      <p:sp>
        <p:nvSpPr>
          <p:cNvPr id="29699" name="Content Placeholder 2"/>
          <p:cNvSpPr>
            <a:spLocks noGrp="1"/>
          </p:cNvSpPr>
          <p:nvPr>
            <p:ph idx="1"/>
          </p:nvPr>
        </p:nvSpPr>
        <p:spPr/>
        <p:txBody>
          <a:bodyPr/>
          <a:lstStyle/>
          <a:p>
            <a:r>
              <a:rPr lang="en-US" dirty="0" smtClean="0"/>
              <a:t>Heating load is the term used when additional heat is needed. The actual load is the number of BTUs or calories of heat energy that must be added.</a:t>
            </a:r>
          </a:p>
          <a:p>
            <a:r>
              <a:rPr lang="en-US" dirty="0" smtClean="0"/>
              <a:t>In most vehicles, heated coolant is circulated through a heat exchanger, called a heater core.</a:t>
            </a:r>
            <a:endParaRPr lang="en-US" dirty="0"/>
          </a:p>
        </p:txBody>
      </p:sp>
    </p:spTree>
    <p:extLst>
      <p:ext uri="{BB962C8B-B14F-4D97-AF65-F5344CB8AC3E}">
        <p14:creationId xmlns:p14="http://schemas.microsoft.com/office/powerpoint/2010/main" val="17936537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and Cooling Load (2 of 2)</a:t>
            </a:r>
            <a:endParaRPr lang="en-US" dirty="0"/>
          </a:p>
        </p:txBody>
      </p:sp>
      <p:sp>
        <p:nvSpPr>
          <p:cNvPr id="30723" name="Content Placeholder 2"/>
          <p:cNvSpPr>
            <a:spLocks noGrp="1"/>
          </p:cNvSpPr>
          <p:nvPr>
            <p:ph idx="1"/>
          </p:nvPr>
        </p:nvSpPr>
        <p:spPr/>
        <p:txBody>
          <a:bodyPr/>
          <a:lstStyle/>
          <a:p>
            <a:r>
              <a:rPr lang="en-US" smtClean="0"/>
              <a:t>One way to move heat, called cooling load, is with a block of ice.</a:t>
            </a:r>
          </a:p>
          <a:p>
            <a:r>
              <a:rPr lang="en-US" smtClean="0"/>
              <a:t>A substantial amount of latent heat is required to change the state of the solid ice into a liquid. </a:t>
            </a:r>
            <a:endParaRPr lang="en-US"/>
          </a:p>
        </p:txBody>
      </p:sp>
    </p:spTree>
    <p:extLst>
      <p:ext uri="{BB962C8B-B14F-4D97-AF65-F5344CB8AC3E}">
        <p14:creationId xmlns:p14="http://schemas.microsoft.com/office/powerpoint/2010/main" val="9993552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1–8</a:t>
            </a:r>
            <a:r>
              <a:rPr lang="en-US" dirty="0" smtClean="0"/>
              <a:t> Winter presents a heat load where heat must be added for comfort (right). Summer presents a cooling load.</a:t>
            </a:r>
            <a:endParaRPr lang="en-US" dirty="0"/>
          </a:p>
        </p:txBody>
      </p:sp>
      <p:pic>
        <p:nvPicPr>
          <p:cNvPr id="3" name="Picture 2" descr="6036901008.jpg"/>
          <p:cNvPicPr>
            <a:picLocks noChangeAspect="1"/>
          </p:cNvPicPr>
          <p:nvPr/>
        </p:nvPicPr>
        <p:blipFill>
          <a:blip r:embed="rId2" cstate="print"/>
          <a:stretch>
            <a:fillRect/>
          </a:stretch>
        </p:blipFill>
        <p:spPr>
          <a:xfrm>
            <a:off x="2344522" y="1779422"/>
            <a:ext cx="4454957" cy="42135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1–9</a:t>
            </a:r>
            <a:r>
              <a:rPr lang="en-US" dirty="0" smtClean="0"/>
              <a:t> Ice has a cooling effect because of latent heat of fusion which means that it absorbs heat as it melts.</a:t>
            </a:r>
            <a:endParaRPr lang="en-US" dirty="0"/>
          </a:p>
        </p:txBody>
      </p:sp>
      <p:pic>
        <p:nvPicPr>
          <p:cNvPr id="3" name="Picture 2" descr="6036901009.jpg"/>
          <p:cNvPicPr>
            <a:picLocks noChangeAspect="1"/>
          </p:cNvPicPr>
          <p:nvPr/>
        </p:nvPicPr>
        <p:blipFill>
          <a:blip r:embed="rId2" cstate="print"/>
          <a:stretch>
            <a:fillRect/>
          </a:stretch>
        </p:blipFill>
        <p:spPr>
          <a:xfrm>
            <a:off x="1889152" y="3085185"/>
            <a:ext cx="5365697" cy="16020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1–10</a:t>
            </a:r>
            <a:r>
              <a:rPr lang="en-US" dirty="0" smtClean="0"/>
              <a:t> At one time, evaporative coolers were used to cool car interiors. Air forced through a water-wetted mesh produces evaporation and a cooling effect.</a:t>
            </a:r>
            <a:endParaRPr lang="en-US" dirty="0"/>
          </a:p>
        </p:txBody>
      </p:sp>
      <p:pic>
        <p:nvPicPr>
          <p:cNvPr id="3" name="Picture 2" descr="6036901010.jpg"/>
          <p:cNvPicPr>
            <a:picLocks noChangeAspect="1"/>
          </p:cNvPicPr>
          <p:nvPr/>
        </p:nvPicPr>
        <p:blipFill>
          <a:blip r:embed="rId2" cstate="print"/>
          <a:stretch>
            <a:fillRect/>
          </a:stretch>
        </p:blipFill>
        <p:spPr>
          <a:xfrm>
            <a:off x="1691641" y="1570939"/>
            <a:ext cx="5760719" cy="46305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1–11</a:t>
            </a:r>
            <a:r>
              <a:rPr lang="en-US" sz="2000" dirty="0" smtClean="0"/>
              <a:t> Heat, from in-vehicle cabin air, causes the refrigerant to boil in the evaporator (left). The compressor increases the pressure and moves refrigerant vapor to the condenser, where the heat is transferred to ambient air. This also causes the vapor to return to liquid form.</a:t>
            </a:r>
            <a:endParaRPr lang="en-US" sz="2000" dirty="0"/>
          </a:p>
        </p:txBody>
      </p:sp>
      <p:pic>
        <p:nvPicPr>
          <p:cNvPr id="3" name="Picture 2" descr="6036901011.jpg"/>
          <p:cNvPicPr>
            <a:picLocks noChangeAspect="1"/>
          </p:cNvPicPr>
          <p:nvPr/>
        </p:nvPicPr>
        <p:blipFill>
          <a:blip r:embed="rId2" cstate="print"/>
          <a:stretch>
            <a:fillRect/>
          </a:stretch>
        </p:blipFill>
        <p:spPr>
          <a:xfrm>
            <a:off x="45720" y="1998878"/>
            <a:ext cx="9052560" cy="37746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(1 of 2)</a:t>
            </a:r>
            <a:endParaRPr lang="en-US" dirty="0"/>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1.1</a:t>
            </a:r>
            <a:r>
              <a:rPr lang="en-US" dirty="0" smtClean="0"/>
              <a:t> Prepare </a:t>
            </a:r>
            <a:r>
              <a:rPr lang="en-US" dirty="0" smtClean="0"/>
              <a:t>for the ASE Heating and Air Conditioning (A7) certification test content area </a:t>
            </a:r>
            <a:r>
              <a:rPr lang="ja-JP" altLang="en-US" dirty="0" smtClean="0"/>
              <a:t>“</a:t>
            </a:r>
            <a:r>
              <a:rPr lang="en-US" dirty="0" smtClean="0"/>
              <a:t>A</a:t>
            </a:r>
            <a:r>
              <a:rPr lang="ja-JP" altLang="en-US" dirty="0" smtClean="0"/>
              <a:t>”</a:t>
            </a:r>
            <a:r>
              <a:rPr lang="en-US" dirty="0" smtClean="0"/>
              <a:t> (A/C System Service, Diagnosis and Repair).</a:t>
            </a:r>
          </a:p>
          <a:p>
            <a:pPr marL="0" indent="0">
              <a:buNone/>
            </a:pPr>
            <a:r>
              <a:rPr lang="en-US" b="1" dirty="0" smtClean="0">
                <a:solidFill>
                  <a:srgbClr val="005A70"/>
                </a:solidFill>
              </a:rPr>
              <a:t>1.2 </a:t>
            </a:r>
            <a:r>
              <a:rPr lang="en-US" dirty="0" smtClean="0"/>
              <a:t>Discuss </a:t>
            </a:r>
            <a:r>
              <a:rPr lang="en-US" dirty="0" smtClean="0"/>
              <a:t>the changes of states of matter.</a:t>
            </a:r>
          </a:p>
          <a:p>
            <a:pPr marL="0" indent="0">
              <a:buNone/>
            </a:pPr>
            <a:r>
              <a:rPr lang="en-US" b="1" dirty="0" smtClean="0">
                <a:solidFill>
                  <a:srgbClr val="005A70"/>
                </a:solidFill>
              </a:rPr>
              <a:t>1.3</a:t>
            </a:r>
            <a:r>
              <a:rPr lang="en-US" dirty="0" smtClean="0"/>
              <a:t> Discuss </a:t>
            </a:r>
            <a:r>
              <a:rPr lang="en-US" dirty="0" smtClean="0"/>
              <a:t>the effect of heat and temperature on matter.</a:t>
            </a:r>
            <a:endParaRPr lang="en-US" dirty="0"/>
          </a:p>
        </p:txBody>
      </p:sp>
    </p:spTree>
    <p:extLst>
      <p:ext uri="{BB962C8B-B14F-4D97-AF65-F5344CB8AC3E}">
        <p14:creationId xmlns:p14="http://schemas.microsoft.com/office/powerpoint/2010/main" val="14331313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Movement (1 of 2)</a:t>
            </a:r>
            <a:endParaRPr lang="en-US" dirty="0"/>
          </a:p>
        </p:txBody>
      </p:sp>
      <p:sp>
        <p:nvSpPr>
          <p:cNvPr id="35843" name="Content Placeholder 2"/>
          <p:cNvSpPr>
            <a:spLocks noGrp="1"/>
          </p:cNvSpPr>
          <p:nvPr>
            <p:ph idx="1"/>
          </p:nvPr>
        </p:nvSpPr>
        <p:spPr/>
        <p:txBody>
          <a:bodyPr/>
          <a:lstStyle/>
          <a:p>
            <a:r>
              <a:rPr lang="en-US" smtClean="0"/>
              <a:t>The simplest heat movement method is conduction, by which heat travels through a medium such as a solid or liquid, moving from one molecule of the material to the next. </a:t>
            </a:r>
          </a:p>
          <a:p>
            <a:r>
              <a:rPr lang="en-US" smtClean="0"/>
              <a:t>Convection is a process of transferring heat by moving the heated medium, usually air or a liquid.</a:t>
            </a:r>
            <a:endParaRPr lang="en-US"/>
          </a:p>
        </p:txBody>
      </p:sp>
    </p:spTree>
    <p:extLst>
      <p:ext uri="{BB962C8B-B14F-4D97-AF65-F5344CB8AC3E}">
        <p14:creationId xmlns:p14="http://schemas.microsoft.com/office/powerpoint/2010/main" val="14133706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a:t>
            </a:r>
            <a:r>
              <a:rPr lang="en-US" dirty="0" smtClean="0"/>
              <a:t>Movement (2 of 2)</a:t>
            </a:r>
            <a:endParaRPr lang="en-US" dirty="0"/>
          </a:p>
        </p:txBody>
      </p:sp>
      <p:sp>
        <p:nvSpPr>
          <p:cNvPr id="36867" name="Content Placeholder 2"/>
          <p:cNvSpPr>
            <a:spLocks noGrp="1"/>
          </p:cNvSpPr>
          <p:nvPr>
            <p:ph idx="1"/>
          </p:nvPr>
        </p:nvSpPr>
        <p:spPr/>
        <p:txBody>
          <a:bodyPr/>
          <a:lstStyle/>
          <a:p>
            <a:r>
              <a:rPr lang="en-US" smtClean="0"/>
              <a:t>Heat can travel through heat rays and pass from one location to another without warming the air through which it passes.</a:t>
            </a:r>
            <a:endParaRPr lang="en-US"/>
          </a:p>
        </p:txBody>
      </p:sp>
    </p:spTree>
    <p:extLst>
      <p:ext uri="{BB962C8B-B14F-4D97-AF65-F5344CB8AC3E}">
        <p14:creationId xmlns:p14="http://schemas.microsoft.com/office/powerpoint/2010/main" val="283513185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1–12</a:t>
            </a:r>
            <a:r>
              <a:rPr lang="en-US" dirty="0" smtClean="0"/>
              <a:t> Heat can be moved from the source by convection, conduction, or radiation.</a:t>
            </a:r>
            <a:endParaRPr lang="en-US" dirty="0"/>
          </a:p>
        </p:txBody>
      </p:sp>
      <p:pic>
        <p:nvPicPr>
          <p:cNvPr id="3" name="Picture 2" descr="6036901012.jpg"/>
          <p:cNvPicPr>
            <a:picLocks noChangeAspect="1"/>
          </p:cNvPicPr>
          <p:nvPr/>
        </p:nvPicPr>
        <p:blipFill>
          <a:blip r:embed="rId2" cstate="print"/>
          <a:stretch>
            <a:fillRect/>
          </a:stretch>
        </p:blipFill>
        <p:spPr>
          <a:xfrm>
            <a:off x="1148487" y="2015338"/>
            <a:ext cx="6847026" cy="37417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Air-conditioning Process (1 of 2)</a:t>
            </a:r>
            <a:endParaRPr lang="en-US" dirty="0"/>
          </a:p>
        </p:txBody>
      </p:sp>
      <p:sp>
        <p:nvSpPr>
          <p:cNvPr id="38915" name="Content Placeholder 2"/>
          <p:cNvSpPr>
            <a:spLocks noGrp="1"/>
          </p:cNvSpPr>
          <p:nvPr>
            <p:ph idx="1"/>
          </p:nvPr>
        </p:nvSpPr>
        <p:spPr/>
        <p:txBody>
          <a:bodyPr/>
          <a:lstStyle/>
          <a:p>
            <a:r>
              <a:rPr lang="en-US" smtClean="0"/>
              <a:t>The air-conditioning process works using a fluid, called refrigerant, which continuously changes state from liquid to gas and back to liquid.</a:t>
            </a:r>
          </a:p>
          <a:p>
            <a:r>
              <a:rPr lang="en-US" smtClean="0"/>
              <a:t>Most states of matter can be changed from one state to another by adding or removing heat.</a:t>
            </a:r>
            <a:endParaRPr lang="en-US"/>
          </a:p>
        </p:txBody>
      </p:sp>
    </p:spTree>
    <p:extLst>
      <p:ext uri="{BB962C8B-B14F-4D97-AF65-F5344CB8AC3E}">
        <p14:creationId xmlns:p14="http://schemas.microsoft.com/office/powerpoint/2010/main" val="16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Air-conditioning Process (2 of 2)</a:t>
            </a:r>
            <a:endParaRPr lang="en-US" dirty="0"/>
          </a:p>
        </p:txBody>
      </p:sp>
      <p:sp>
        <p:nvSpPr>
          <p:cNvPr id="39939" name="Content Placeholder 2"/>
          <p:cNvSpPr>
            <a:spLocks noGrp="1"/>
          </p:cNvSpPr>
          <p:nvPr>
            <p:ph idx="1"/>
          </p:nvPr>
        </p:nvSpPr>
        <p:spPr/>
        <p:txBody>
          <a:bodyPr/>
          <a:lstStyle/>
          <a:p>
            <a:r>
              <a:rPr lang="en-US" smtClean="0"/>
              <a:t>The three states of water are well known and include:</a:t>
            </a:r>
          </a:p>
          <a:p>
            <a:pPr lvl="1"/>
            <a:r>
              <a:rPr lang="en-US" smtClean="0"/>
              <a:t>1. Solid ice</a:t>
            </a:r>
          </a:p>
          <a:p>
            <a:pPr lvl="1"/>
            <a:r>
              <a:rPr lang="en-US" smtClean="0"/>
              <a:t>2. Liquid water</a:t>
            </a:r>
          </a:p>
          <a:p>
            <a:pPr lvl="1"/>
            <a:r>
              <a:rPr lang="en-US" smtClean="0"/>
              <a:t>3. Vapor (gaseous)</a:t>
            </a:r>
            <a:endParaRPr lang="en-US"/>
          </a:p>
        </p:txBody>
      </p:sp>
    </p:spTree>
    <p:extLst>
      <p:ext uri="{BB962C8B-B14F-4D97-AF65-F5344CB8AC3E}">
        <p14:creationId xmlns:p14="http://schemas.microsoft.com/office/powerpoint/2010/main" val="13398732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1–13</a:t>
            </a:r>
            <a:r>
              <a:rPr lang="en-US" dirty="0" smtClean="0"/>
              <a:t> Matter can change state by adding or removing heat.</a:t>
            </a:r>
            <a:endParaRPr lang="en-US" dirty="0"/>
          </a:p>
        </p:txBody>
      </p:sp>
      <p:pic>
        <p:nvPicPr>
          <p:cNvPr id="3" name="Picture 2" descr="6036901013.jpg"/>
          <p:cNvPicPr>
            <a:picLocks noChangeAspect="1"/>
          </p:cNvPicPr>
          <p:nvPr/>
        </p:nvPicPr>
        <p:blipFill>
          <a:blip r:embed="rId2" cstate="print"/>
          <a:stretch>
            <a:fillRect/>
          </a:stretch>
        </p:blipFill>
        <p:spPr>
          <a:xfrm>
            <a:off x="714451" y="2123846"/>
            <a:ext cx="7715098" cy="3524707"/>
          </a:xfrm>
          <a:prstGeom prst="rect">
            <a:avLst/>
          </a:prstGeom>
        </p:spPr>
      </p:pic>
    </p:spTree>
    <p:extLst>
      <p:ext uri="{BB962C8B-B14F-4D97-AF65-F5344CB8AC3E}">
        <p14:creationId xmlns:p14="http://schemas.microsoft.com/office/powerpoint/2010/main" val="471308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1–14</a:t>
            </a:r>
            <a:r>
              <a:rPr lang="en-US" dirty="0" smtClean="0"/>
              <a:t> A water molecule contains two oxygen atoms and one hydrogen atom. R-12 is a combination of one carbon, two chlorine, and two fluorine atoms. R-134a is a combination of two carbon, four fluorine, and two hydrogen atoms.</a:t>
            </a:r>
            <a:endParaRPr lang="en-US" dirty="0"/>
          </a:p>
        </p:txBody>
      </p:sp>
      <p:pic>
        <p:nvPicPr>
          <p:cNvPr id="3" name="Picture 2" descr="6036901014.jpg"/>
          <p:cNvPicPr>
            <a:picLocks noChangeAspect="1"/>
          </p:cNvPicPr>
          <p:nvPr/>
        </p:nvPicPr>
        <p:blipFill>
          <a:blip r:embed="rId2" cstate="print"/>
          <a:stretch>
            <a:fillRect/>
          </a:stretch>
        </p:blipFill>
        <p:spPr>
          <a:xfrm>
            <a:off x="501092" y="2668220"/>
            <a:ext cx="8141816" cy="2435961"/>
          </a:xfrm>
          <a:prstGeom prst="rect">
            <a:avLst/>
          </a:prstGeom>
        </p:spPr>
      </p:pic>
    </p:spTree>
    <p:extLst>
      <p:ext uri="{BB962C8B-B14F-4D97-AF65-F5344CB8AC3E}">
        <p14:creationId xmlns:p14="http://schemas.microsoft.com/office/powerpoint/2010/main" val="303888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1–15</a:t>
            </a:r>
            <a:r>
              <a:rPr lang="en-US" dirty="0" smtClean="0"/>
              <a:t> Ice is a solid form of water with a low temperature and slow molecular action.</a:t>
            </a:r>
            <a:endParaRPr lang="en-US" dirty="0"/>
          </a:p>
        </p:txBody>
      </p:sp>
      <p:pic>
        <p:nvPicPr>
          <p:cNvPr id="3" name="Picture 2" descr="6036901015.jpg"/>
          <p:cNvPicPr>
            <a:picLocks noChangeAspect="1"/>
          </p:cNvPicPr>
          <p:nvPr/>
        </p:nvPicPr>
        <p:blipFill>
          <a:blip r:embed="rId2" cstate="print"/>
          <a:stretch>
            <a:fillRect/>
          </a:stretch>
        </p:blipFill>
        <p:spPr>
          <a:xfrm>
            <a:off x="1784909" y="2931566"/>
            <a:ext cx="5574182" cy="19092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1–16</a:t>
            </a:r>
            <a:r>
              <a:rPr lang="en-US" dirty="0" smtClean="0"/>
              <a:t> Water is warmer than ice and can flow to take the shape of any container.</a:t>
            </a:r>
            <a:endParaRPr lang="en-US" dirty="0"/>
          </a:p>
        </p:txBody>
      </p:sp>
      <p:pic>
        <p:nvPicPr>
          <p:cNvPr id="3" name="Picture 2" descr="6036901016.jpg"/>
          <p:cNvPicPr>
            <a:picLocks noChangeAspect="1"/>
          </p:cNvPicPr>
          <p:nvPr/>
        </p:nvPicPr>
        <p:blipFill>
          <a:blip r:embed="rId2" cstate="print"/>
          <a:stretch>
            <a:fillRect/>
          </a:stretch>
        </p:blipFill>
        <p:spPr>
          <a:xfrm>
            <a:off x="1823314" y="2898648"/>
            <a:ext cx="5497373" cy="19751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1–17</a:t>
            </a:r>
            <a:r>
              <a:rPr lang="en-US" dirty="0" smtClean="0"/>
              <a:t> Adding heat to water produces steam, the gas state, with a much freer molecular action.</a:t>
            </a:r>
            <a:endParaRPr lang="en-US" dirty="0"/>
          </a:p>
        </p:txBody>
      </p:sp>
      <p:pic>
        <p:nvPicPr>
          <p:cNvPr id="3" name="Picture 2" descr="6036901017.jpg"/>
          <p:cNvPicPr>
            <a:picLocks noChangeAspect="1"/>
          </p:cNvPicPr>
          <p:nvPr/>
        </p:nvPicPr>
        <p:blipFill>
          <a:blip r:embed="rId2" cstate="print"/>
          <a:stretch>
            <a:fillRect/>
          </a:stretch>
        </p:blipFill>
        <p:spPr>
          <a:xfrm>
            <a:off x="1773937" y="2651761"/>
            <a:ext cx="5596126" cy="2468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(2 of 2)</a:t>
            </a:r>
            <a:endParaRPr lang="en-US" dirty="0"/>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1.4</a:t>
            </a:r>
            <a:r>
              <a:rPr lang="en-US" dirty="0" smtClean="0"/>
              <a:t> Discuss </a:t>
            </a:r>
            <a:r>
              <a:rPr lang="en-US" dirty="0" smtClean="0"/>
              <a:t>the two types of humidity.</a:t>
            </a:r>
          </a:p>
          <a:p>
            <a:pPr marL="0" indent="0">
              <a:buNone/>
            </a:pPr>
            <a:r>
              <a:rPr lang="en-US" b="1" dirty="0" smtClean="0">
                <a:solidFill>
                  <a:srgbClr val="005A70"/>
                </a:solidFill>
              </a:rPr>
              <a:t>1.5</a:t>
            </a:r>
            <a:r>
              <a:rPr lang="en-US" dirty="0" smtClean="0"/>
              <a:t> Explain </a:t>
            </a:r>
            <a:r>
              <a:rPr lang="en-US" dirty="0" smtClean="0"/>
              <a:t>heating and cooling load.</a:t>
            </a:r>
          </a:p>
          <a:p>
            <a:pPr marL="0" indent="0">
              <a:buNone/>
            </a:pPr>
            <a:r>
              <a:rPr lang="en-US" b="1" dirty="0" smtClean="0">
                <a:solidFill>
                  <a:srgbClr val="005A70"/>
                </a:solidFill>
              </a:rPr>
              <a:t>1.6</a:t>
            </a:r>
            <a:r>
              <a:rPr lang="en-US" dirty="0" smtClean="0"/>
              <a:t> Explain </a:t>
            </a:r>
            <a:r>
              <a:rPr lang="en-US" dirty="0" smtClean="0"/>
              <a:t>the three ways in which heat flows.</a:t>
            </a:r>
          </a:p>
          <a:p>
            <a:pPr marL="0" indent="0">
              <a:buNone/>
            </a:pPr>
            <a:r>
              <a:rPr lang="en-US" b="1" dirty="0" smtClean="0">
                <a:solidFill>
                  <a:srgbClr val="005A70"/>
                </a:solidFill>
              </a:rPr>
              <a:t>1.7</a:t>
            </a:r>
            <a:r>
              <a:rPr lang="en-US" dirty="0" smtClean="0"/>
              <a:t> Describe </a:t>
            </a:r>
            <a:r>
              <a:rPr lang="en-US" dirty="0" smtClean="0"/>
              <a:t>the air-conditioning process.</a:t>
            </a:r>
          </a:p>
          <a:p>
            <a:pPr marL="0" indent="0">
              <a:buNone/>
            </a:pPr>
            <a:r>
              <a:rPr lang="en-US" b="1" dirty="0" smtClean="0">
                <a:solidFill>
                  <a:srgbClr val="005A70"/>
                </a:solidFill>
              </a:rPr>
              <a:t>1.8</a:t>
            </a:r>
            <a:r>
              <a:rPr lang="en-US" dirty="0" smtClean="0"/>
              <a:t> Explain </a:t>
            </a:r>
            <a:r>
              <a:rPr lang="en-US" dirty="0" smtClean="0"/>
              <a:t>the purpose of an HVAC system.</a:t>
            </a:r>
            <a:endParaRPr lang="en-US" dirty="0"/>
          </a:p>
        </p:txBody>
      </p:sp>
    </p:spTree>
    <p:extLst>
      <p:ext uri="{BB962C8B-B14F-4D97-AF65-F5344CB8AC3E}">
        <p14:creationId xmlns:p14="http://schemas.microsoft.com/office/powerpoint/2010/main" val="32458996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Purpose of an HVAC System</a:t>
            </a:r>
            <a:endParaRPr lang="en-US"/>
          </a:p>
        </p:txBody>
      </p:sp>
      <p:sp>
        <p:nvSpPr>
          <p:cNvPr id="44035" name="Content Placeholder 2"/>
          <p:cNvSpPr>
            <a:spLocks noGrp="1"/>
          </p:cNvSpPr>
          <p:nvPr>
            <p:ph idx="1"/>
          </p:nvPr>
        </p:nvSpPr>
        <p:spPr/>
        <p:txBody>
          <a:bodyPr/>
          <a:lstStyle/>
          <a:p>
            <a:r>
              <a:rPr lang="en-US" smtClean="0"/>
              <a:t>The goal in heating and air conditioning is to maintain a comfortable in-vehicle temperature and humidity.</a:t>
            </a:r>
          </a:p>
          <a:p>
            <a:r>
              <a:rPr lang="en-US" smtClean="0"/>
              <a:t>Humid cold air feels much colder than dry air at the same temperature.</a:t>
            </a:r>
          </a:p>
          <a:p>
            <a:r>
              <a:rPr lang="en-US" smtClean="0"/>
              <a:t>The act of cooling and dehumidifying air at the A/C evaporator causes water droplets to form on the evaporator fins.</a:t>
            </a:r>
            <a:endParaRPr lang="en-US"/>
          </a:p>
        </p:txBody>
      </p:sp>
    </p:spTree>
    <p:extLst>
      <p:ext uri="{BB962C8B-B14F-4D97-AF65-F5344CB8AC3E}">
        <p14:creationId xmlns:p14="http://schemas.microsoft.com/office/powerpoint/2010/main" val="224968479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1–18</a:t>
            </a:r>
            <a:r>
              <a:rPr lang="en-US" dirty="0" smtClean="0"/>
              <a:t> When air comes into contact with the cold evaporator, excess moisture forms dew. This condensed moisture leaves the car through the evaporator drain.</a:t>
            </a:r>
            <a:endParaRPr lang="en-US" dirty="0"/>
          </a:p>
        </p:txBody>
      </p:sp>
      <p:pic>
        <p:nvPicPr>
          <p:cNvPr id="3" name="Picture 2" descr="6036901018.jpg"/>
          <p:cNvPicPr>
            <a:picLocks noChangeAspect="1"/>
          </p:cNvPicPr>
          <p:nvPr/>
        </p:nvPicPr>
        <p:blipFill>
          <a:blip r:embed="rId2" cstate="print"/>
          <a:stretch>
            <a:fillRect/>
          </a:stretch>
        </p:blipFill>
        <p:spPr>
          <a:xfrm>
            <a:off x="1768450" y="1773935"/>
            <a:ext cx="5607101" cy="4224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(1 of 2)</a:t>
            </a:r>
            <a:endParaRPr lang="en-US" dirty="0"/>
          </a:p>
        </p:txBody>
      </p:sp>
      <p:sp>
        <p:nvSpPr>
          <p:cNvPr id="46083" name="Content Placeholder 2"/>
          <p:cNvSpPr>
            <a:spLocks noGrp="1"/>
          </p:cNvSpPr>
          <p:nvPr>
            <p:ph idx="1"/>
          </p:nvPr>
        </p:nvSpPr>
        <p:spPr/>
        <p:txBody>
          <a:bodyPr/>
          <a:lstStyle/>
          <a:p>
            <a:r>
              <a:rPr lang="en-US" smtClean="0"/>
              <a:t>Heat is moved into or out of the passenger compartment to obtain a good comfort level.</a:t>
            </a:r>
          </a:p>
          <a:p>
            <a:r>
              <a:rPr lang="en-US" smtClean="0"/>
              <a:t>Heat intensity is measured using the Fahrenheit or Celsius scales, and heat quantity is measured using calories and BTU.</a:t>
            </a:r>
            <a:endParaRPr lang="en-US"/>
          </a:p>
        </p:txBody>
      </p:sp>
    </p:spTree>
    <p:extLst>
      <p:ext uri="{BB962C8B-B14F-4D97-AF65-F5344CB8AC3E}">
        <p14:creationId xmlns:p14="http://schemas.microsoft.com/office/powerpoint/2010/main" val="29554069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 of 2)</a:t>
            </a:r>
            <a:endParaRPr lang="en-US" dirty="0"/>
          </a:p>
        </p:txBody>
      </p:sp>
      <p:sp>
        <p:nvSpPr>
          <p:cNvPr id="47107" name="Content Placeholder 2"/>
          <p:cNvSpPr>
            <a:spLocks noGrp="1"/>
          </p:cNvSpPr>
          <p:nvPr>
            <p:ph idx="1"/>
          </p:nvPr>
        </p:nvSpPr>
        <p:spPr/>
        <p:txBody>
          <a:bodyPr/>
          <a:lstStyle/>
          <a:p>
            <a:r>
              <a:rPr lang="en-US" smtClean="0"/>
              <a:t>The comfort zone of most humans is between 68°F and 78°F (20°C and 26°C) and 45% to 50% humidity.</a:t>
            </a:r>
          </a:p>
          <a:p>
            <a:r>
              <a:rPr lang="en-US" smtClean="0"/>
              <a:t>A/C systems reduce humidity by removing moisture (water) from the air.</a:t>
            </a:r>
          </a:p>
          <a:p>
            <a:r>
              <a:rPr lang="en-US" smtClean="0"/>
              <a:t>HVAC systems clean air because particles are caught by moisture on the evaporator and by filters.</a:t>
            </a:r>
            <a:endParaRPr lang="en-US"/>
          </a:p>
        </p:txBody>
      </p:sp>
    </p:spTree>
    <p:extLst>
      <p:ext uri="{BB962C8B-B14F-4D97-AF65-F5344CB8AC3E}">
        <p14:creationId xmlns:p14="http://schemas.microsoft.com/office/powerpoint/2010/main" val="18438572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(1 of 4)</a:t>
            </a:r>
            <a:endParaRPr lang="en-US" dirty="0"/>
          </a:p>
        </p:txBody>
      </p:sp>
      <p:sp>
        <p:nvSpPr>
          <p:cNvPr id="25603" name="Content Placeholder 2"/>
          <p:cNvSpPr>
            <a:spLocks noGrp="1"/>
          </p:cNvSpPr>
          <p:nvPr>
            <p:ph idx="1"/>
          </p:nvPr>
        </p:nvSpPr>
        <p:spPr/>
        <p:txBody>
          <a:bodyPr/>
          <a:lstStyle/>
          <a:p>
            <a:r>
              <a:rPr lang="en-US" smtClean="0"/>
              <a:t>A solid is a substance that cannot be compressed and has strong resistance to flow. </a:t>
            </a:r>
          </a:p>
          <a:p>
            <a:r>
              <a:rPr lang="en-US" smtClean="0"/>
              <a:t>The molecules of a solid attract each other strongly, and resist changes in volume and shape.</a:t>
            </a:r>
            <a:endParaRPr lang="en-US"/>
          </a:p>
        </p:txBody>
      </p:sp>
    </p:spTree>
    <p:extLst>
      <p:ext uri="{BB962C8B-B14F-4D97-AF65-F5344CB8AC3E}">
        <p14:creationId xmlns:p14="http://schemas.microsoft.com/office/powerpoint/2010/main" val="131552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r>
              <a:rPr lang="en-US" dirty="0" smtClean="0"/>
              <a:t>(2 </a:t>
            </a:r>
            <a:r>
              <a:rPr lang="en-US" dirty="0"/>
              <a:t>of 4)</a:t>
            </a:r>
          </a:p>
        </p:txBody>
      </p:sp>
      <p:sp>
        <p:nvSpPr>
          <p:cNvPr id="26627" name="Content Placeholder 2"/>
          <p:cNvSpPr>
            <a:spLocks noGrp="1"/>
          </p:cNvSpPr>
          <p:nvPr>
            <p:ph idx="1"/>
          </p:nvPr>
        </p:nvSpPr>
        <p:spPr/>
        <p:txBody>
          <a:bodyPr/>
          <a:lstStyle/>
          <a:p>
            <a:r>
              <a:rPr lang="en-US" smtClean="0"/>
              <a:t>A substance is solid at any temperature below its melting point.</a:t>
            </a:r>
          </a:p>
          <a:p>
            <a:r>
              <a:rPr lang="en-US" smtClean="0"/>
              <a:t>A liquid is a substance that cannot be compressed. </a:t>
            </a:r>
          </a:p>
          <a:p>
            <a:r>
              <a:rPr lang="en-US" smtClean="0"/>
              <a:t>The boiling point is the temperature at which a liquid substance turns to vapor.</a:t>
            </a:r>
            <a:endParaRPr lang="en-US"/>
          </a:p>
        </p:txBody>
      </p:sp>
    </p:spTree>
    <p:extLst>
      <p:ext uri="{BB962C8B-B14F-4D97-AF65-F5344CB8AC3E}">
        <p14:creationId xmlns:p14="http://schemas.microsoft.com/office/powerpoint/2010/main" val="16262106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r>
              <a:rPr lang="en-US" dirty="0" smtClean="0"/>
              <a:t>(3 </a:t>
            </a:r>
            <a:r>
              <a:rPr lang="en-US" dirty="0"/>
              <a:t>of 4)</a:t>
            </a:r>
          </a:p>
        </p:txBody>
      </p:sp>
      <p:sp>
        <p:nvSpPr>
          <p:cNvPr id="27651" name="Content Placeholder 2"/>
          <p:cNvSpPr>
            <a:spLocks noGrp="1"/>
          </p:cNvSpPr>
          <p:nvPr>
            <p:ph idx="1"/>
          </p:nvPr>
        </p:nvSpPr>
        <p:spPr/>
        <p:txBody>
          <a:bodyPr/>
          <a:lstStyle/>
          <a:p>
            <a:r>
              <a:rPr lang="en-US" smtClean="0"/>
              <a:t>Temperature is the measure of the level of energy.</a:t>
            </a:r>
          </a:p>
          <a:p>
            <a:r>
              <a:rPr lang="en-US" smtClean="0"/>
              <a:t>Temperature is measured in degrees.</a:t>
            </a:r>
          </a:p>
          <a:p>
            <a:r>
              <a:rPr lang="en-US" smtClean="0"/>
              <a:t>Heat is measured in the metric unit called calorie and expresses the amount of heat needed to raise the temperature of one gram of water one degree Celsius.</a:t>
            </a:r>
            <a:endParaRPr lang="en-US"/>
          </a:p>
        </p:txBody>
      </p:sp>
    </p:spTree>
    <p:extLst>
      <p:ext uri="{BB962C8B-B14F-4D97-AF65-F5344CB8AC3E}">
        <p14:creationId xmlns:p14="http://schemas.microsoft.com/office/powerpoint/2010/main" val="95381287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r>
              <a:rPr lang="en-US" dirty="0" smtClean="0"/>
              <a:t>(4 </a:t>
            </a:r>
            <a:r>
              <a:rPr lang="en-US" dirty="0"/>
              <a:t>of 4)</a:t>
            </a:r>
          </a:p>
        </p:txBody>
      </p:sp>
      <p:sp>
        <p:nvSpPr>
          <p:cNvPr id="28675" name="Content Placeholder 2"/>
          <p:cNvSpPr>
            <a:spLocks noGrp="1"/>
          </p:cNvSpPr>
          <p:nvPr>
            <p:ph idx="1"/>
          </p:nvPr>
        </p:nvSpPr>
        <p:spPr/>
        <p:txBody>
          <a:bodyPr/>
          <a:lstStyle/>
          <a:p>
            <a:r>
              <a:rPr lang="en-US" smtClean="0"/>
              <a:t>Absolute humidity is the mass of water vapor in a given volume of air.</a:t>
            </a:r>
          </a:p>
          <a:p>
            <a:r>
              <a:rPr lang="en-US" smtClean="0"/>
              <a:t>Relative humidity (RH) is the percentage of how much moisture is present in the air compared to how much moisture the air is capable of holding at that temperature.</a:t>
            </a:r>
            <a:endParaRPr lang="en-US"/>
          </a:p>
        </p:txBody>
      </p:sp>
    </p:spTree>
    <p:extLst>
      <p:ext uri="{BB962C8B-B14F-4D97-AF65-F5344CB8AC3E}">
        <p14:creationId xmlns:p14="http://schemas.microsoft.com/office/powerpoint/2010/main" val="110333392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a:t>
            </a:r>
            <a:r>
              <a:rPr lang="en-US" dirty="0" smtClean="0"/>
              <a:t> Water is a substance that can be found naturally in solid, liquid, and vapor states.</a:t>
            </a:r>
            <a:endParaRPr lang="en-US" dirty="0"/>
          </a:p>
        </p:txBody>
      </p:sp>
      <p:pic>
        <p:nvPicPr>
          <p:cNvPr id="3" name="Picture 2" descr="6036901001.jpg"/>
          <p:cNvPicPr>
            <a:picLocks noChangeAspect="1"/>
          </p:cNvPicPr>
          <p:nvPr/>
        </p:nvPicPr>
        <p:blipFill>
          <a:blip r:embed="rId2" cstate="print"/>
          <a:stretch>
            <a:fillRect/>
          </a:stretch>
        </p:blipFill>
        <p:spPr>
          <a:xfrm>
            <a:off x="1894637" y="2355494"/>
            <a:ext cx="5354726" cy="3061411"/>
          </a:xfrm>
          <a:prstGeom prst="rect">
            <a:avLst/>
          </a:prstGeom>
        </p:spPr>
      </p:pic>
    </p:spTree>
    <p:extLst>
      <p:ext uri="{BB962C8B-B14F-4D97-AF65-F5344CB8AC3E}">
        <p14:creationId xmlns:p14="http://schemas.microsoft.com/office/powerpoint/2010/main" val="256507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a:t>
            </a:r>
            <a:r>
              <a:rPr lang="en-US" dirty="0" smtClean="0"/>
              <a:t> The extra heat required to change a standard amount of water at its boiling point to vapor is called latent heat of vaporization.</a:t>
            </a:r>
            <a:endParaRPr lang="en-US" dirty="0"/>
          </a:p>
        </p:txBody>
      </p:sp>
      <p:pic>
        <p:nvPicPr>
          <p:cNvPr id="3" name="Picture 2" descr="6036901002.jpg"/>
          <p:cNvPicPr>
            <a:picLocks noChangeAspect="1"/>
          </p:cNvPicPr>
          <p:nvPr/>
        </p:nvPicPr>
        <p:blipFill>
          <a:blip r:embed="rId2" cstate="print"/>
          <a:stretch>
            <a:fillRect/>
          </a:stretch>
        </p:blipFill>
        <p:spPr>
          <a:xfrm>
            <a:off x="2322576" y="2004364"/>
            <a:ext cx="4498848" cy="3763670"/>
          </a:xfrm>
          <a:prstGeom prst="rect">
            <a:avLst/>
          </a:prstGeom>
        </p:spPr>
      </p:pic>
    </p:spTree>
    <p:extLst>
      <p:ext uri="{BB962C8B-B14F-4D97-AF65-F5344CB8AC3E}">
        <p14:creationId xmlns:p14="http://schemas.microsoft.com/office/powerpoint/2010/main" val="97094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4270</TotalTime>
  <Words>831</Words>
  <Application>Microsoft Macintosh PowerPoint</Application>
  <PresentationFormat>On-screen Show (4:3)</PresentationFormat>
  <Paragraphs>75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508 Lecture</vt:lpstr>
      <vt:lpstr>Automotive Heating And Air Conditioning</vt:lpstr>
      <vt:lpstr>Learning Objectives (1 of 2)</vt:lpstr>
      <vt:lpstr>Learning Objectives (2 of 2)</vt:lpstr>
      <vt:lpstr>Introduction (1 of 4)</vt:lpstr>
      <vt:lpstr>Introduction (2 of 4)</vt:lpstr>
      <vt:lpstr>Introduction (3 of 4)</vt:lpstr>
      <vt:lpstr>Introduction (4 of 4)</vt:lpstr>
      <vt:lpstr>FIGURE 1–1 Water is a substance that can be found naturally in solid, liquid, and vapor states.</vt:lpstr>
      <vt:lpstr>FIGURE 1–2 The extra heat required to change a standard amount of water at its boiling point to vapor is called latent heat of vaporization.</vt:lpstr>
      <vt:lpstr>FIGURE 1–3 The latent heat of vaporization that water vapor stores is released when the vapor condenses to a liquid. The temperature stays the same.</vt:lpstr>
      <vt:lpstr>FIGURE 1–4 Heat intensity is measured using a thermometer. The two common measuring scales, Celsius and Fahrenheit, are shown here. This thermometer is also marked with water freezing and boiling and refrigerant boiling temperatures.</vt:lpstr>
      <vt:lpstr>FIGURE 1–5 Heat travels from higher temperature (higher energy level), to lower temperature (lower energy level).</vt:lpstr>
      <vt:lpstr>FIGURE 1–6 A combination meter that measures and displays both the temperature and the humidity is useful to use when working on air-conditioning systems.</vt:lpstr>
      <vt:lpstr>Heating and Cooling Load (1 of 2)</vt:lpstr>
      <vt:lpstr>Heating and Cooling Load (2 of 2)</vt:lpstr>
      <vt:lpstr>FIGURE 1–8 Winter presents a heat load where heat must be added for comfort (right). Summer presents a cooling load.</vt:lpstr>
      <vt:lpstr>FIGURE 1–9 Ice has a cooling effect because of latent heat of fusion which means that it absorbs heat as it melts.</vt:lpstr>
      <vt:lpstr>FIGURE 1–10 At one time, evaporative coolers were used to cool car interiors. Air forced through a water-wetted mesh produces evaporation and a cooling effect.</vt:lpstr>
      <vt:lpstr>FIGURE 1–11 Heat, from in-vehicle cabin air, causes the refrigerant to boil in the evaporator (left). The compressor increases the pressure and moves refrigerant vapor to the condenser, where the heat is transferred to ambient air. This also causes the vapor to return to liquid form.</vt:lpstr>
      <vt:lpstr>Heat Movement (1 of 2)</vt:lpstr>
      <vt:lpstr>Heat Movement (2 of 2)</vt:lpstr>
      <vt:lpstr>FIGURE 1–12 Heat can be moved from the source by convection, conduction, or radiation.</vt:lpstr>
      <vt:lpstr>Air-conditioning Process (1 of 2)</vt:lpstr>
      <vt:lpstr>Air-conditioning Process (2 of 2)</vt:lpstr>
      <vt:lpstr>FIGURE 1–13 Matter can change state by adding or removing heat.</vt:lpstr>
      <vt:lpstr>FIGURE 1–14 A water molecule contains two oxygen atoms and one hydrogen atom. R-12 is a combination of one carbon, two chlorine, and two fluorine atoms. R-134a is a combination of two carbon, four fluorine, and two hydrogen atoms.</vt:lpstr>
      <vt:lpstr>FIGURE 1–15 Ice is a solid form of water with a low temperature and slow molecular action.</vt:lpstr>
      <vt:lpstr>FIGURE 1–16 Water is warmer than ice and can flow to take the shape of any container.</vt:lpstr>
      <vt:lpstr>FIGURE 1–17 Adding heat to water produces steam, the gas state, with a much freer molecular action.</vt:lpstr>
      <vt:lpstr>Purpose of an HVAC System</vt:lpstr>
      <vt:lpstr>FIGURE 1–18 When air comes into contact with the cold evaporator, excess moisture forms dew. This condensed moisture leaves the car through the evaporator drain.</vt:lpstr>
      <vt:lpstr>Summary (1 of 2)</vt:lpstr>
      <vt:lpstr>Summary (2 of 2)</vt:lpstr>
    </vt:vector>
  </TitlesOfParts>
  <Manager/>
  <Company>echosvoice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Heating and Air-Conditioning Principles</dc:title>
  <dc:subject>Automotive Heating And Air Conditioning</dc:subject>
  <dc:creator>James D. Halderman</dc:creator>
  <cp:keywords>Automotive</cp:keywords>
  <dc:description/>
  <cp:lastModifiedBy>Melissa O'Connor</cp:lastModifiedBy>
  <cp:revision>209</cp:revision>
  <dcterms:created xsi:type="dcterms:W3CDTF">2014-07-14T20:04:21Z</dcterms:created>
  <dcterms:modified xsi:type="dcterms:W3CDTF">2017-01-17T16:12:56Z</dcterms:modified>
  <cp:category/>
</cp:coreProperties>
</file>