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76" r:id="rId2"/>
    <p:sldId id="395" r:id="rId3"/>
    <p:sldId id="396" r:id="rId4"/>
    <p:sldId id="447" r:id="rId5"/>
    <p:sldId id="427" r:id="rId6"/>
    <p:sldId id="469" r:id="rId7"/>
    <p:sldId id="428" r:id="rId8"/>
    <p:sldId id="470" r:id="rId9"/>
    <p:sldId id="471" r:id="rId10"/>
    <p:sldId id="429" r:id="rId11"/>
    <p:sldId id="475" r:id="rId12"/>
    <p:sldId id="472" r:id="rId13"/>
    <p:sldId id="473" r:id="rId14"/>
    <p:sldId id="457" r:id="rId15"/>
    <p:sldId id="456" r:id="rId16"/>
    <p:sldId id="434" r:id="rId17"/>
    <p:sldId id="435" r:id="rId18"/>
    <p:sldId id="453" r:id="rId19"/>
    <p:sldId id="454" r:id="rId20"/>
    <p:sldId id="455" r:id="rId21"/>
    <p:sldId id="474" r:id="rId22"/>
    <p:sldId id="437" r:id="rId23"/>
    <p:sldId id="430" r:id="rId24"/>
    <p:sldId id="476" r:id="rId25"/>
    <p:sldId id="478" r:id="rId26"/>
    <p:sldId id="477" r:id="rId27"/>
    <p:sldId id="479" r:id="rId28"/>
    <p:sldId id="480" r:id="rId29"/>
    <p:sldId id="481" r:id="rId30"/>
    <p:sldId id="482" r:id="rId31"/>
    <p:sldId id="436" r:id="rId32"/>
    <p:sldId id="460" r:id="rId33"/>
    <p:sldId id="461" r:id="rId34"/>
    <p:sldId id="443" r:id="rId35"/>
    <p:sldId id="444" r:id="rId36"/>
    <p:sldId id="462" r:id="rId37"/>
    <p:sldId id="463" r:id="rId38"/>
    <p:sldId id="424" r:id="rId39"/>
    <p:sldId id="464" r:id="rId40"/>
    <p:sldId id="483" r:id="rId41"/>
    <p:sldId id="432" r:id="rId42"/>
    <p:sldId id="419" r:id="rId43"/>
    <p:sldId id="420" r:id="rId44"/>
    <p:sldId id="465" r:id="rId45"/>
    <p:sldId id="466" r:id="rId46"/>
    <p:sldId id="467" r:id="rId47"/>
    <p:sldId id="417" r:id="rId48"/>
    <p:sldId id="418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057"/>
    <a:srgbClr val="007FA3"/>
    <a:srgbClr val="005A70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83248" autoAdjust="0"/>
  </p:normalViewPr>
  <p:slideViewPr>
    <p:cSldViewPr>
      <p:cViewPr varScale="1">
        <p:scale>
          <a:sx n="94" d="100"/>
          <a:sy n="94" d="100"/>
        </p:scale>
        <p:origin x="-96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912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F5D1BC20-F696-4027-BE41-3BC1082209E3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90521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F5D1BC20-F696-4027-BE41-3BC1082209E3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9546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Add edition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 smtClean="0"/>
              <a:t>Chapter ##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34137"/>
            <a:ext cx="9156700" cy="431800"/>
            <a:chOff x="33338" y="6442075"/>
            <a:chExt cx="9156700" cy="431800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add Learning Objective(s)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add figure number and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Vehicle Diesel Engines</a:t>
            </a: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First Edition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Chapter 21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200" b="1" dirty="0"/>
              <a:t>OBD-II DIESEL </a:t>
            </a:r>
            <a:r>
              <a:rPr lang="en-US" sz="3200" b="1" dirty="0" smtClean="0"/>
              <a:t>DIAGNOSIS</a:t>
            </a:r>
            <a:endParaRPr lang="en-US" sz="3200" b="1" dirty="0"/>
          </a:p>
        </p:txBody>
      </p:sp>
      <p:pic>
        <p:nvPicPr>
          <p:cNvPr id="6" name="Picture 5" descr="Front Cover:Light Vehicle Diesel Engines First Edition by James D.HAlderman and curt w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10426"/>
            <a:ext cx="3886200" cy="4972812"/>
          </a:xfrm>
          <a:prstGeom prst="rect">
            <a:avLst/>
          </a:prstGeom>
        </p:spPr>
      </p:pic>
      <p:sp>
        <p:nvSpPr>
          <p:cNvPr id="7" name="Copyright" descr="Copyright 2015, 2012, 2009"/>
          <p:cNvSpPr txBox="1">
            <a:spLocks noChangeArrowheads="1"/>
          </p:cNvSpPr>
          <p:nvPr/>
        </p:nvSpPr>
        <p:spPr bwMode="auto">
          <a:xfrm>
            <a:off x="1413669" y="6400800"/>
            <a:ext cx="6316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700" b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Copyright © 2018, 2015, 2011</a:t>
            </a:r>
            <a:r>
              <a:rPr lang="en-US" altLang="en-US" sz="700" b="0" baseline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700" b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Pearson Education, Inc.</a:t>
            </a:r>
            <a:r>
              <a:rPr lang="en-US" altLang="en-US" sz="700" b="0" baseline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700" b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All Rights Reserved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9" name="Title"/>
          <p:cNvSpPr>
            <a:spLocks noGrp="1" noChangeArrowheads="1"/>
          </p:cNvSpPr>
          <p:nvPr>
            <p:ph type="title"/>
          </p:nvPr>
        </p:nvSpPr>
        <p:spPr>
          <a:xfrm>
            <a:off x="228600" y="215372"/>
            <a:ext cx="8915400" cy="1097280"/>
          </a:xfrm>
        </p:spPr>
        <p:txBody>
          <a:bodyPr/>
          <a:lstStyle/>
          <a:p>
            <a:r>
              <a:rPr lang="en-US" altLang="en-US" sz="2400" b="1" dirty="0"/>
              <a:t>FIGURE </a:t>
            </a:r>
            <a:r>
              <a:rPr lang="en-US" altLang="en-US" sz="2400" dirty="0" smtClean="0"/>
              <a:t>21</a:t>
            </a:r>
            <a:r>
              <a:rPr lang="en-US" altLang="en-US" sz="2400" b="1" dirty="0" smtClean="0"/>
              <a:t>–3 </a:t>
            </a:r>
            <a:r>
              <a:rPr lang="en-US" altLang="en-US" sz="2400" dirty="0" smtClean="0"/>
              <a:t>form </a:t>
            </a:r>
            <a:r>
              <a:rPr lang="en-US" altLang="en-US" sz="2400" dirty="0"/>
              <a:t>that </a:t>
            </a:r>
            <a:r>
              <a:rPr lang="en-US" altLang="en-US" sz="2400" dirty="0" smtClean="0"/>
              <a:t>customer </a:t>
            </a:r>
            <a:r>
              <a:rPr lang="en-US" altLang="en-US" sz="2400" dirty="0"/>
              <a:t>should fill out if there is a </a:t>
            </a:r>
            <a:r>
              <a:rPr lang="en-US" altLang="en-US" sz="2400" dirty="0" err="1" smtClean="0"/>
              <a:t>drivablilty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concern to help </a:t>
            </a:r>
            <a:r>
              <a:rPr lang="en-US" altLang="en-US" sz="2400" dirty="0" smtClean="0"/>
              <a:t>service </a:t>
            </a:r>
            <a:r>
              <a:rPr lang="en-US" altLang="en-US" sz="2400" dirty="0"/>
              <a:t>technician more quickly find </a:t>
            </a:r>
            <a:r>
              <a:rPr lang="en-US" altLang="en-US" sz="2400" dirty="0" smtClean="0"/>
              <a:t>root </a:t>
            </a:r>
            <a:r>
              <a:rPr lang="en-US" altLang="en-US" sz="2400" dirty="0"/>
              <a:t>cause.</a:t>
            </a:r>
          </a:p>
        </p:txBody>
      </p:sp>
      <p:pic>
        <p:nvPicPr>
          <p:cNvPr id="3074" name="Picture 2" descr="A figure shows an engine performance diagnosis worksheet.&#10;The figure lists the following:&#10;Name:&#10;Mileage:&#10;Date:&#10;Make:&#10;Model:&#10;Year:&#10;Engine: &#10;&#10;(Please circle all that apply in all categories)&#10;Describe the problem or concern: &#10;When did the problem first occur?&#10;• Just started&#10;• Last week&#10;• Last month&#10;• Other&#10;List previous repairs in the last 6 months:&#10;Starting problems&#10;• Will not crank&#10;• Cranks, but will not start&#10;• Starts, but takes a long time&#10;Engine Quits or Stalls:&#10;• Right after starting&#10;• When put into gear&#10;• During steady speed driving&#10;• Right after vehicle comes to a stop&#10;• While idling&#10;• During acceleration&#10;• When parking&#10;Poor idling conditions:&#10;• Is too slow at all times&#10;• Is too fast&#10;• Intermittently too fast or too slow&#10;• Is rough or uneven&#10;• Fluctuates up and down&#10;Poor running conditions:&#10;• Runs rough&#10;• Lacks power&#10;• Bucks and jerks&#10;• Poor fuel economy&#10;• Hesitates or stumbles on acceleration&#10;• Backfires&#10;• Misfires or cuts out&#10;• Engine knocks, pings, rattles&#10;• Surges&#10;• Dieseling or run-on&#10;Auto. transmission problems:&#10;• Improper shifting (Early/Late)&#10;• Changes gear incorrectly&#10;• Vehicle does not move when in gear&#10;• Jerks or bucks&#10;Usually occurs:&#10;• Morning&#10;• Afternoon&#10;• Anytime&#10;Engine temperature:&#10;• Cold&#10;• Warm&#10;• Hot&#10;Driving conditions during occurrence:&#10;• Short—less than 2 miles&#10;• 2-10 miles&#10;• Long—more than 10 miles&#10;• Stop and go&#10;• While turning&#10;• While braking&#10;• At gear engagement&#10;• With A/C operating&#10;• With headlights on&#10;• During acceleration&#10;• During deceleration&#10;• Mostly downhill&#10;• Mostly uphill&#10;• Mostly level&#10;• Mostly curvy&#10;• Rough road&#10;Driving habits:&#10;• Mostly city driving&#10;• Highway&#10;• Park vehicle inside&#10;• Park vehicle outside &#10;Drive per day:&#10;• Less than 10 miles&#10;• 10-50 miles&#10;• More than 50 miles&#10;Fuel used:&#10;• Petrodiesel&#10;• B5 Biodiesel&#10;• B20 Biodiesel&#10;Temperature when problem occurs:&#10;• 32-55 degree Fahrenheit&#10;• Below Freezing (32 degree Fahrenheit)&#10;• Above 55 degree Fahrenheit&#10;Check engine light/dash warning light:&#10;• Light on sometimes&#10;• Light on always&#10;• Light never on&#10;Smells:&#10;• “Hot”&#10;• Gasoline&#10;• Oil Burning&#10;• Electrical&#10;Noises:&#10;• Rattle&#10;• Knock&#10;• Squeak&#10;• O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49864"/>
            <a:ext cx="3657600" cy="442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51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565" name="Title"/>
          <p:cNvSpPr>
            <a:spLocks noGrp="1" noChangeArrowheads="1"/>
          </p:cNvSpPr>
          <p:nvPr>
            <p:ph type="title"/>
          </p:nvPr>
        </p:nvSpPr>
        <p:spPr>
          <a:xfrm>
            <a:off x="457200" y="215372"/>
            <a:ext cx="8686800" cy="1097280"/>
          </a:xfrm>
        </p:spPr>
        <p:txBody>
          <a:bodyPr/>
          <a:lstStyle/>
          <a:p>
            <a:r>
              <a:rPr lang="en-US" altLang="en-US" sz="2400" b="1" dirty="0"/>
              <a:t>FIGURE </a:t>
            </a:r>
            <a:r>
              <a:rPr lang="en-US" altLang="en-US" sz="2400" dirty="0" smtClean="0"/>
              <a:t>21</a:t>
            </a:r>
            <a:r>
              <a:rPr lang="en-US" altLang="en-US" sz="2400" b="1" dirty="0" smtClean="0"/>
              <a:t>–4 </a:t>
            </a:r>
            <a:r>
              <a:rPr lang="en-US" altLang="en-US" sz="2400" dirty="0"/>
              <a:t>Step 3 in </a:t>
            </a:r>
            <a:r>
              <a:rPr lang="en-US" altLang="en-US" sz="2400" dirty="0" smtClean="0"/>
              <a:t>diagnostic </a:t>
            </a:r>
            <a:r>
              <a:rPr lang="en-US" altLang="en-US" sz="2400" dirty="0"/>
              <a:t>process is to retrieve any stored diagnostic trouble codes.</a:t>
            </a:r>
          </a:p>
        </p:txBody>
      </p:sp>
      <p:pic>
        <p:nvPicPr>
          <p:cNvPr id="4098" name="Picture 2" descr="A figure illustrates the third step of a diagnostic process in the shape of a funnel. The third step of a diagnostic process is retrieve DTCs.&#10;The figure shows the following from the top to bottom of the funnel with step 3 - Retrieve DTCs highlighted:&#10;• Verify the problem&#10;• Visual inspection and simple tests&#10;• Retrieve DTCs&#10;• Check TSBs&#10;• Check scan tool data&#10;• Narrow the fault&#10;• Find and fix root cause&#10;• Verify the repair&#10;Finally, the funnel leads to customer satisfacti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172" y="1662504"/>
            <a:ext cx="3461656" cy="452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67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21-1 </a:t>
            </a:r>
            <a:r>
              <a:rPr lang="en-US" dirty="0" smtClean="0"/>
              <a:t>Excessive Exhaust Smoke Colors &amp; Possible Causes</a:t>
            </a:r>
            <a:endParaRPr lang="en-US" dirty="0"/>
          </a:p>
        </p:txBody>
      </p:sp>
      <p:pic>
        <p:nvPicPr>
          <p:cNvPr id="5122" name="Picture 2" descr="A chart lists the possible causes of different colors of exhaust smoke. &#10;The various colors and the possible causes of exhaust smoke are as follows: &#10;Color of exhaust smoke: Black or Gray &#10;• Possible causes: Too much fuel consists of particles of carbon formed when fuel is heated in oxygen lean regions in the combustion chamber (leaking injectors); Not enough air (restricted air intake or exhaust system). &#10;Color of exhaust smoke: White &#10;• Possible causes: Diesel fuel not burning (large number of particles of fuel oil larger than 1.0 microns in diameter); Inoperative glow plugs; Low cylinder compression; Coolant entering combustion chamber (blown head gasket); Water in fuel (check fuel tank and filters). &#10;Color of exhaust smoke: Blue &#10;• Possible causes: Crankcase oil entering the combustion chamber (possible worn piston rings, scored cylinder wall, worn or defective valve guides, or valve stem seals); Defective turbocharg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958181"/>
            <a:ext cx="662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3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VISUAL </a:t>
            </a:r>
            <a:r>
              <a:rPr lang="en-US" sz="3600" dirty="0" smtClean="0"/>
              <a:t>INSPECTION (2 of 2)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Exhaust Color </a:t>
            </a:r>
          </a:p>
          <a:p>
            <a:pPr lvl="1"/>
            <a:r>
              <a:rPr lang="en-US" sz="2800" b="1" dirty="0" smtClean="0">
                <a:solidFill>
                  <a:srgbClr val="0000FF"/>
                </a:solidFill>
              </a:rPr>
              <a:t>SEE </a:t>
            </a:r>
            <a:r>
              <a:rPr lang="en-US" sz="2800" b="1" dirty="0">
                <a:solidFill>
                  <a:srgbClr val="0000FF"/>
                </a:solidFill>
              </a:rPr>
              <a:t>CHART 21–1</a:t>
            </a:r>
            <a:r>
              <a:rPr lang="en-US" dirty="0"/>
              <a:t>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General Tests</a:t>
            </a:r>
          </a:p>
          <a:p>
            <a:pPr lvl="1"/>
            <a:r>
              <a:rPr lang="en-US" dirty="0" smtClean="0"/>
              <a:t>Determine General Condition:</a:t>
            </a:r>
          </a:p>
          <a:p>
            <a:pPr lvl="2"/>
            <a:r>
              <a:rPr lang="en-US" dirty="0" smtClean="0"/>
              <a:t>Low-pressure Fuel System</a:t>
            </a:r>
          </a:p>
          <a:p>
            <a:pPr lvl="2"/>
            <a:r>
              <a:rPr lang="en-US" dirty="0" smtClean="0"/>
              <a:t>High-pressure Fuel System</a:t>
            </a:r>
          </a:p>
          <a:p>
            <a:pPr lvl="2"/>
            <a:r>
              <a:rPr lang="en-US" dirty="0" smtClean="0"/>
              <a:t>Intake Air System</a:t>
            </a:r>
          </a:p>
          <a:p>
            <a:pPr lvl="2"/>
            <a:r>
              <a:rPr lang="en-US" dirty="0" smtClean="0"/>
              <a:t>Engine Mechanical Condition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FOR </a:t>
            </a:r>
            <a:r>
              <a:rPr lang="en-US" dirty="0" smtClean="0"/>
              <a:t>ANY STORED DTCs (1 of 2)</a:t>
            </a:r>
            <a:endParaRPr lang="en-US" dirty="0"/>
          </a:p>
        </p:txBody>
      </p:sp>
      <p:sp>
        <p:nvSpPr>
          <p:cNvPr id="16386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Current &amp; Pending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DTC present signaled by MIL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Use service </a:t>
            </a:r>
            <a:r>
              <a:rPr lang="en-US" altLang="en-US" dirty="0">
                <a:latin typeface="Verdana" panose="020B0604030504040204" pitchFamily="34" charset="0"/>
              </a:rPr>
              <a:t>information </a:t>
            </a:r>
            <a:r>
              <a:rPr lang="en-US" altLang="en-US" dirty="0" smtClean="0">
                <a:latin typeface="Verdana" panose="020B0604030504040204" pitchFamily="34" charset="0"/>
              </a:rPr>
              <a:t>procedures </a:t>
            </a:r>
            <a:r>
              <a:rPr lang="en-US" altLang="en-US" dirty="0">
                <a:latin typeface="Verdana" panose="020B0604030504040204" pitchFamily="34" charset="0"/>
              </a:rPr>
              <a:t>for </a:t>
            </a:r>
            <a:r>
              <a:rPr lang="en-US" altLang="en-US" dirty="0" smtClean="0">
                <a:latin typeface="Verdana" panose="020B0604030504040204" pitchFamily="34" charset="0"/>
              </a:rPr>
              <a:t>stored DTC</a:t>
            </a:r>
            <a:endParaRPr lang="en-US" altLang="en-US" dirty="0">
              <a:latin typeface="Verdana" panose="020B0604030504040204" pitchFamily="34" charset="0"/>
            </a:endParaRPr>
          </a:p>
          <a:p>
            <a:pPr lvl="3"/>
            <a:r>
              <a:rPr lang="en-US" altLang="en-US" dirty="0" smtClean="0">
                <a:latin typeface="Verdana" panose="020B0604030504040204" pitchFamily="34" charset="0"/>
              </a:rPr>
              <a:t>FIGURE </a:t>
            </a:r>
            <a:r>
              <a:rPr lang="en-US" altLang="en-US" dirty="0">
                <a:latin typeface="Verdana" panose="020B0604030504040204" pitchFamily="34" charset="0"/>
              </a:rPr>
              <a:t>21–4.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DTC on scan tool, MIL not </a:t>
            </a:r>
            <a:r>
              <a:rPr lang="en-US" altLang="en-US" dirty="0">
                <a:latin typeface="Verdana" panose="020B0604030504040204" pitchFamily="34" charset="0"/>
              </a:rPr>
              <a:t>on </a:t>
            </a:r>
            <a:endParaRPr lang="en-US" altLang="en-US" dirty="0" smtClean="0">
              <a:latin typeface="Verdana" panose="020B0604030504040204" pitchFamily="34" charset="0"/>
            </a:endParaRP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Called pending code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Fault </a:t>
            </a:r>
            <a:r>
              <a:rPr lang="en-US" altLang="en-US" dirty="0">
                <a:latin typeface="Verdana" panose="020B0604030504040204" pitchFamily="34" charset="0"/>
              </a:rPr>
              <a:t>has not reoccurred, </a:t>
            </a:r>
            <a:r>
              <a:rPr lang="en-US" altLang="en-US" dirty="0" smtClean="0">
                <a:latin typeface="Verdana" panose="020B0604030504040204" pitchFamily="34" charset="0"/>
              </a:rPr>
              <a:t>causing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PCM </a:t>
            </a:r>
            <a:r>
              <a:rPr lang="en-US" altLang="en-US" dirty="0">
                <a:latin typeface="Verdana" panose="020B0604030504040204" pitchFamily="34" charset="0"/>
              </a:rPr>
              <a:t>to not turn on </a:t>
            </a:r>
            <a:r>
              <a:rPr lang="en-US" altLang="en-US" dirty="0" smtClean="0">
                <a:latin typeface="Verdana" panose="020B0604030504040204" pitchFamily="34" charset="0"/>
              </a:rPr>
              <a:t>MIL</a:t>
            </a:r>
          </a:p>
        </p:txBody>
      </p:sp>
    </p:spTree>
    <p:extLst>
      <p:ext uri="{BB962C8B-B14F-4D97-AF65-F5344CB8AC3E}">
        <p14:creationId xmlns:p14="http://schemas.microsoft.com/office/powerpoint/2010/main" val="13568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FOR </a:t>
            </a:r>
            <a:r>
              <a:rPr lang="en-US" dirty="0" smtClean="0"/>
              <a:t>ANY STORED DTCs (2 of 2)</a:t>
            </a:r>
            <a:endParaRPr lang="en-US" dirty="0"/>
          </a:p>
        </p:txBody>
      </p:sp>
      <p:sp>
        <p:nvSpPr>
          <p:cNvPr id="15362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Pinning Down Causes of Problem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Done by trying to set opposite code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If opposite code sets, indicates 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wiring and connector for sensor is okay </a:t>
            </a:r>
          </a:p>
          <a:p>
            <a:pPr lvl="2"/>
            <a:r>
              <a:rPr lang="en-US" altLang="en-US" dirty="0">
                <a:latin typeface="Verdana" panose="020B0604030504040204" pitchFamily="34" charset="0"/>
              </a:rPr>
              <a:t>S</a:t>
            </a:r>
            <a:r>
              <a:rPr lang="en-US" altLang="en-US" dirty="0" smtClean="0">
                <a:latin typeface="Verdana" panose="020B0604030504040204" pitchFamily="34" charset="0"/>
              </a:rPr>
              <a:t>ensor defective</a:t>
            </a:r>
          </a:p>
        </p:txBody>
      </p:sp>
    </p:spTree>
    <p:extLst>
      <p:ext uri="{BB962C8B-B14F-4D97-AF65-F5344CB8AC3E}">
        <p14:creationId xmlns:p14="http://schemas.microsoft.com/office/powerpoint/2010/main" val="161942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589" name="Title"/>
          <p:cNvSpPr>
            <a:spLocks noGrp="1" noChangeArrowheads="1"/>
          </p:cNvSpPr>
          <p:nvPr>
            <p:ph type="title"/>
          </p:nvPr>
        </p:nvSpPr>
        <p:spPr>
          <a:xfrm>
            <a:off x="-1" y="215372"/>
            <a:ext cx="4033837" cy="5652028"/>
          </a:xfrm>
          <a:solidFill>
            <a:srgbClr val="003057"/>
          </a:solidFill>
        </p:spPr>
        <p:txBody>
          <a:bodyPr anchor="t" anchorCtr="0"/>
          <a:lstStyle/>
          <a:p>
            <a:r>
              <a:rPr lang="en-US" sz="3600" dirty="0"/>
              <a:t>CHECK </a:t>
            </a:r>
            <a:r>
              <a:rPr lang="en-US" sz="3600" dirty="0" smtClean="0"/>
              <a:t>TSBs</a:t>
            </a:r>
            <a:r>
              <a:rPr lang="en-US" sz="2400" b="0" dirty="0" smtClean="0"/>
              <a:t/>
            </a:r>
            <a:br>
              <a:rPr lang="en-US" sz="2400" b="0" dirty="0" smtClean="0"/>
            </a:br>
            <a:r>
              <a:rPr lang="en-US" altLang="en-US" sz="2400" dirty="0" smtClean="0"/>
              <a:t>After </a:t>
            </a:r>
            <a:r>
              <a:rPr lang="en-US" altLang="en-US" sz="2400" dirty="0"/>
              <a:t>checking for stored diagnostic trouble codes (DTCs), </a:t>
            </a:r>
            <a:r>
              <a:rPr lang="en-US" altLang="en-US" sz="2400" dirty="0" smtClean="0"/>
              <a:t>check service </a:t>
            </a:r>
            <a:r>
              <a:rPr lang="en-US" altLang="en-US" sz="2400" dirty="0"/>
              <a:t>information for any technical service bulletins that may relate to </a:t>
            </a:r>
            <a:r>
              <a:rPr lang="en-US" altLang="en-US" sz="2400" dirty="0" smtClean="0"/>
              <a:t>vehicle </a:t>
            </a:r>
            <a:r>
              <a:rPr lang="en-US" altLang="en-US" sz="2400" dirty="0"/>
              <a:t>being </a:t>
            </a:r>
            <a:r>
              <a:rPr lang="en-US" altLang="en-US" sz="2400" dirty="0" smtClean="0"/>
              <a:t>serviced</a:t>
            </a:r>
            <a:endParaRPr lang="en-US" altLang="en-US" sz="2400" dirty="0"/>
          </a:p>
        </p:txBody>
      </p:sp>
      <p:pic>
        <p:nvPicPr>
          <p:cNvPr id="1603588" name="Picture 4" descr="A photo shows a technician checking information in a computer.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7" y="813957"/>
            <a:ext cx="5110163" cy="505344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613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/>
              <a:t>STEP 5 Looking </a:t>
            </a:r>
            <a:r>
              <a:rPr lang="en-US" altLang="en-US" sz="2800" dirty="0"/>
              <a:t>carefully at the scan tool data is very helpful in locating the source of a problem.</a:t>
            </a:r>
          </a:p>
        </p:txBody>
      </p:sp>
      <p:pic>
        <p:nvPicPr>
          <p:cNvPr id="1604612" name="Picture 4" descr="A funnel diagram shows various steps related to scan tool data. &#10;The details of the diagram are as follows: &#10;The mouth of the funnel reads, “Customer concern (vehicle problem).” It is followed by 8 steps. &#10;The conical portion of the funnel includes 6 steps and the stem includes the last two steps as follows: &#10;Step 1: Verify the problem &#10;Step 2: Thorough visual inspection and perform simple tests &#10;Step 3: Retrieve diagnostic trouble codes &#10;Step 4: Check for technical service bulletins &#10;Step 5: Look at scan tool data &#10;Step 6: Narrow problem to system or cylinder &#10;Step 7: Repair problem and determine root cause &#10;Step 8: Verify the repair and clear any stored diagnostic trouble codes &#10;The funnel results in customer satisfaction which is depicted as a liquid. &#10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40" y="1371600"/>
            <a:ext cx="3561542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91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SCAN TOOL DATA (1 of 4)</a:t>
            </a:r>
          </a:p>
        </p:txBody>
      </p:sp>
      <p:sp>
        <p:nvSpPr>
          <p:cNvPr id="12290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Two Basic Groups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Factory scan tools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General Motors—Tech 2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Ford—New Generation Star (NGS) and IDS (Integrated Diagnostic Software)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Chrysler—DRB-III or Star Scan (CAN-equipped vehicles)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Honda—HDS or Master Tech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Toyota—Master Tech</a:t>
            </a:r>
          </a:p>
        </p:txBody>
      </p:sp>
    </p:spTree>
    <p:extLst>
      <p:ext uri="{BB962C8B-B14F-4D97-AF65-F5344CB8AC3E}">
        <p14:creationId xmlns:p14="http://schemas.microsoft.com/office/powerpoint/2010/main" val="237320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SCAN TOOL DATA (2 </a:t>
            </a: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4)</a:t>
            </a:r>
            <a:endParaRPr lang="en-US" altLang="en-US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4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smtClean="0">
                <a:latin typeface="Verdana" panose="020B0604030504040204" pitchFamily="34" charset="0"/>
              </a:rPr>
              <a:t>All factory scan tools are bidirectional</a:t>
            </a:r>
          </a:p>
          <a:p>
            <a:pPr lvl="2"/>
            <a:r>
              <a:rPr lang="en-US" altLang="en-US" smtClean="0">
                <a:latin typeface="Verdana" panose="020B0604030504040204" pitchFamily="34" charset="0"/>
              </a:rPr>
              <a:t>Technician can operate components using the scan tool to confirm component will work when commanded</a:t>
            </a:r>
          </a:p>
          <a:p>
            <a:pPr lvl="1"/>
            <a:r>
              <a:rPr lang="en-US" altLang="en-US" smtClean="0">
                <a:latin typeface="Verdana" panose="020B0604030504040204" pitchFamily="34" charset="0"/>
              </a:rPr>
              <a:t>All factory scan tools can display all factory parameters</a:t>
            </a:r>
          </a:p>
          <a:p>
            <a:pPr lvl="1"/>
            <a:r>
              <a:rPr lang="en-US" altLang="en-US" smtClean="0">
                <a:latin typeface="Verdana" panose="020B0604030504040204" pitchFamily="34" charset="0"/>
              </a:rPr>
              <a:t>Aftermarket scan tools</a:t>
            </a:r>
          </a:p>
          <a:p>
            <a:pPr lvl="2"/>
            <a:r>
              <a:rPr lang="en-US" altLang="en-US" smtClean="0">
                <a:latin typeface="Verdana" panose="020B0604030504040204" pitchFamily="34" charset="0"/>
              </a:rPr>
              <a:t>Designed to function on more than one brand</a:t>
            </a:r>
          </a:p>
        </p:txBody>
      </p:sp>
    </p:spTree>
    <p:extLst>
      <p:ext uri="{BB962C8B-B14F-4D97-AF65-F5344CB8AC3E}">
        <p14:creationId xmlns:p14="http://schemas.microsoft.com/office/powerpoint/2010/main" val="200317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LEARNING OBJECTIVES (</a:t>
            </a:r>
            <a:r>
              <a:rPr lang="en-US" sz="3600" dirty="0" smtClean="0"/>
              <a:t>1 of 2)</a:t>
            </a:r>
            <a:endParaRPr lang="en-US" sz="3600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21.1</a:t>
            </a:r>
            <a:r>
              <a:rPr lang="en-US" dirty="0" smtClean="0"/>
              <a:t> </a:t>
            </a:r>
            <a:r>
              <a:rPr lang="en-US" dirty="0"/>
              <a:t>Prepare for the ASE </a:t>
            </a:r>
            <a:r>
              <a:rPr lang="en-US" dirty="0" smtClean="0"/>
              <a:t>Diesel engine </a:t>
            </a:r>
            <a:r>
              <a:rPr lang="en-US" dirty="0"/>
              <a:t>controls diagnosis (A9) certification test content area “A”(General Diagnosis).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21.2 </a:t>
            </a:r>
            <a:r>
              <a:rPr lang="en-US" dirty="0" smtClean="0"/>
              <a:t>List </a:t>
            </a:r>
            <a:r>
              <a:rPr lang="en-US" dirty="0"/>
              <a:t>the steps of the diagnostic process.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21.3 </a:t>
            </a:r>
            <a:r>
              <a:rPr lang="en-US" dirty="0"/>
              <a:t>Describe the simple preliminary tests that should be performed at the start of the diagnostic process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/>
              <a:t>21.4</a:t>
            </a:r>
            <a:r>
              <a:rPr lang="en-US" dirty="0" smtClean="0"/>
              <a:t> List </a:t>
            </a:r>
            <a:r>
              <a:rPr lang="en-US" dirty="0"/>
              <a:t>six </a:t>
            </a:r>
            <a:r>
              <a:rPr lang="en-US" dirty="0" smtClean="0"/>
              <a:t>items to </a:t>
            </a:r>
            <a:r>
              <a:rPr lang="en-US" dirty="0"/>
              <a:t>check as part of a thorough visual inspection.</a:t>
            </a:r>
          </a:p>
          <a:p>
            <a:pPr marL="0" indent="0">
              <a:buNone/>
            </a:pP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13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SCAN </a:t>
            </a: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TOOL DATA </a:t>
            </a:r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(3 </a:t>
            </a: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4)</a:t>
            </a:r>
            <a:endParaRPr lang="en-US" altLang="en-US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1379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>
              <a:buFont typeface="Arial" charset="0"/>
              <a:buChar char="•"/>
              <a:defRPr/>
            </a:pPr>
            <a:r>
              <a:rPr lang="en-US" dirty="0"/>
              <a:t>Examples:</a:t>
            </a:r>
          </a:p>
          <a:p>
            <a:pPr marL="1200150" lvl="3" indent="0">
              <a:buFont typeface="Arial" charset="0"/>
              <a:buNone/>
              <a:defRPr/>
            </a:pPr>
            <a:r>
              <a:rPr lang="en-US" dirty="0"/>
              <a:t>Snap-on</a:t>
            </a:r>
          </a:p>
          <a:p>
            <a:pPr lvl="3">
              <a:buFont typeface="Arial" charset="0"/>
              <a:buChar char="•"/>
              <a:defRPr/>
            </a:pPr>
            <a:r>
              <a:rPr lang="en-US" dirty="0" smtClean="0"/>
              <a:t>OTC</a:t>
            </a:r>
          </a:p>
          <a:p>
            <a:pPr lvl="3">
              <a:buFont typeface="Arial" charset="0"/>
              <a:buChar char="•"/>
              <a:defRPr/>
            </a:pPr>
            <a:r>
              <a:rPr lang="en-US" dirty="0" err="1" smtClean="0"/>
              <a:t>AutoEnginuity</a:t>
            </a:r>
            <a:endParaRPr lang="en-US" dirty="0" smtClean="0"/>
          </a:p>
          <a:p>
            <a:pPr lvl="1">
              <a:buFont typeface="Wingdings" charset="0"/>
              <a:buChar char="§"/>
              <a:defRPr/>
            </a:pPr>
            <a:r>
              <a:rPr lang="en-US" dirty="0" smtClean="0"/>
              <a:t>Many aftermarket scan tools can display most if not all parameters of factory scan tool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dirty="0" smtClean="0"/>
              <a:t>Aftermarket scan tools may not troubleshoot some faults</a:t>
            </a:r>
          </a:p>
        </p:txBody>
      </p:sp>
    </p:spTree>
    <p:extLst>
      <p:ext uri="{BB962C8B-B14F-4D97-AF65-F5344CB8AC3E}">
        <p14:creationId xmlns:p14="http://schemas.microsoft.com/office/powerpoint/2010/main" val="21228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839200" cy="1059679"/>
          </a:xfrm>
          <a:noFill/>
        </p:spPr>
        <p:txBody>
          <a:bodyPr/>
          <a:lstStyle/>
          <a:p>
            <a:r>
              <a:rPr lang="en-US" altLang="en-US" b="0" dirty="0">
                <a:latin typeface="Arial Black" panose="020B0A04020102020204" pitchFamily="34" charset="0"/>
              </a:rPr>
              <a:t>Why Check DTCs before Checking TSBs</a:t>
            </a:r>
            <a:r>
              <a:rPr lang="en-US" altLang="en-US" b="0" dirty="0" smtClean="0"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21507" name="Picture 3" descr="FA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3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7454" y="2133600"/>
            <a:ext cx="8587946" cy="3886200"/>
          </a:xfrm>
          <a:noFill/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solidFill>
                  <a:srgbClr val="0000FF"/>
                </a:solidFill>
              </a:rPr>
              <a:t>DTCs must be known before searching for </a:t>
            </a:r>
            <a:r>
              <a:rPr lang="en-US" altLang="en-US" sz="3600" b="1" dirty="0" smtClean="0">
                <a:solidFill>
                  <a:srgbClr val="0000FF"/>
                </a:solidFill>
              </a:rPr>
              <a:t>service bulletins </a:t>
            </a:r>
            <a:r>
              <a:rPr lang="en-US" altLang="en-US" sz="3600" b="1" dirty="0">
                <a:solidFill>
                  <a:srgbClr val="0000FF"/>
                </a:solidFill>
              </a:rPr>
              <a:t>because bulletins often include </a:t>
            </a:r>
            <a:r>
              <a:rPr lang="en-US" altLang="en-US" sz="3600" b="1" dirty="0" smtClean="0">
                <a:solidFill>
                  <a:srgbClr val="0000FF"/>
                </a:solidFill>
              </a:rPr>
              <a:t>information on </a:t>
            </a:r>
            <a:r>
              <a:rPr lang="en-US" altLang="en-US" sz="3600" b="1" dirty="0">
                <a:solidFill>
                  <a:srgbClr val="0000FF"/>
                </a:solidFill>
              </a:rPr>
              <a:t>solving problems that involve a stored </a:t>
            </a:r>
            <a:r>
              <a:rPr lang="en-US" altLang="en-US" sz="3600" b="1" dirty="0" smtClean="0">
                <a:solidFill>
                  <a:srgbClr val="0000FF"/>
                </a:solidFill>
              </a:rPr>
              <a:t>diagnostic trouble </a:t>
            </a:r>
            <a:r>
              <a:rPr lang="en-US" altLang="en-US" sz="3600" b="1" dirty="0">
                <a:solidFill>
                  <a:srgbClr val="0000FF"/>
                </a:solidFill>
              </a:rPr>
              <a:t>code (DTC).</a:t>
            </a:r>
            <a:endParaRPr lang="en-US" altLang="en-US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661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/>
              <a:t>FIGURE </a:t>
            </a:r>
            <a:r>
              <a:rPr lang="en-US" altLang="en-US" sz="2800" dirty="0" smtClean="0"/>
              <a:t>21</a:t>
            </a:r>
            <a:r>
              <a:rPr lang="en-US" altLang="en-US" sz="2800" b="1" dirty="0" smtClean="0"/>
              <a:t>–5 </a:t>
            </a:r>
            <a:r>
              <a:rPr lang="en-US" altLang="en-US" sz="2800" dirty="0" smtClean="0"/>
              <a:t>TECH </a:t>
            </a:r>
            <a:r>
              <a:rPr lang="en-US" altLang="en-US" sz="2800" dirty="0"/>
              <a:t>2 scan tool is </a:t>
            </a:r>
            <a:r>
              <a:rPr lang="en-US" altLang="en-US" sz="2800" dirty="0" smtClean="0"/>
              <a:t>factory </a:t>
            </a:r>
            <a:r>
              <a:rPr lang="en-US" altLang="en-US" sz="2800" dirty="0"/>
              <a:t>scan tool used on General Motors vehicles.</a:t>
            </a:r>
          </a:p>
        </p:txBody>
      </p:sp>
      <p:pic>
        <p:nvPicPr>
          <p:cNvPr id="1606660" name="Picture 4" descr="A photo shows a technician using a TECH 2 scan tool on General Motor vehicle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44" y="1371600"/>
            <a:ext cx="6764988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7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5372"/>
            <a:ext cx="8610600" cy="1097280"/>
          </a:xfrm>
        </p:spPr>
        <p:txBody>
          <a:bodyPr/>
          <a:lstStyle/>
          <a:p>
            <a:r>
              <a:rPr lang="en-US" sz="2400" dirty="0"/>
              <a:t>FIGURE 21–6 </a:t>
            </a:r>
            <a:r>
              <a:rPr lang="en-US" sz="2400" dirty="0" smtClean="0"/>
              <a:t>Bluetooth </a:t>
            </a:r>
            <a:r>
              <a:rPr lang="en-US" sz="2400" dirty="0"/>
              <a:t>adapter that plugs into </a:t>
            </a:r>
            <a:r>
              <a:rPr lang="en-US" sz="2400" dirty="0" smtClean="0"/>
              <a:t>DLC and </a:t>
            </a:r>
            <a:r>
              <a:rPr lang="en-US" sz="2400" dirty="0"/>
              <a:t>transmits global OBD-II information to a smart phone </a:t>
            </a:r>
            <a:r>
              <a:rPr lang="en-US" sz="2400" dirty="0" smtClean="0"/>
              <a:t>that has </a:t>
            </a:r>
            <a:r>
              <a:rPr lang="en-US" sz="2400" dirty="0"/>
              <a:t>a scan tool app installed.</a:t>
            </a:r>
          </a:p>
        </p:txBody>
      </p:sp>
      <p:pic>
        <p:nvPicPr>
          <p:cNvPr id="4" name="Picture 3" descr="A photo shows a Bluetooth adapter that plugs into the data link connector and transmits global on-board diagnostics 2 information to a smart phone that has a scan tool app installed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599"/>
            <a:ext cx="6858000" cy="506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610600" cy="1097280"/>
          </a:xfrm>
        </p:spPr>
        <p:txBody>
          <a:bodyPr/>
          <a:lstStyle/>
          <a:p>
            <a:r>
              <a:rPr lang="en-US" sz="3600" dirty="0"/>
              <a:t>CHART </a:t>
            </a:r>
            <a:r>
              <a:rPr lang="en-US" sz="3600" dirty="0" smtClean="0"/>
              <a:t>21-2 </a:t>
            </a:r>
            <a:r>
              <a:rPr lang="en-US" sz="2400" dirty="0" smtClean="0"/>
              <a:t>Cummins </a:t>
            </a:r>
            <a:r>
              <a:rPr lang="en-US" sz="2400" dirty="0"/>
              <a:t>5.9 </a:t>
            </a:r>
            <a:r>
              <a:rPr lang="en-US" sz="2400" dirty="0" smtClean="0"/>
              <a:t>&amp; 6.7 </a:t>
            </a:r>
            <a:r>
              <a:rPr lang="en-US" sz="2400" dirty="0"/>
              <a:t>liter. </a:t>
            </a:r>
            <a:r>
              <a:rPr lang="en-US" sz="2400" dirty="0" smtClean="0"/>
              <a:t>Values obtained </a:t>
            </a:r>
            <a:r>
              <a:rPr lang="en-US" sz="2400" dirty="0"/>
              <a:t>by using a scan tool and basic </a:t>
            </a:r>
            <a:r>
              <a:rPr lang="en-US" sz="2400" dirty="0" smtClean="0"/>
              <a:t>test equipment</a:t>
            </a:r>
            <a:r>
              <a:rPr lang="en-US" sz="2400" dirty="0"/>
              <a:t>. Always follow </a:t>
            </a:r>
            <a:r>
              <a:rPr lang="en-US" sz="2400" dirty="0" smtClean="0"/>
              <a:t>OEM  </a:t>
            </a:r>
            <a:r>
              <a:rPr lang="en-US" sz="2400" dirty="0"/>
              <a:t>recommended procedures.</a:t>
            </a:r>
          </a:p>
        </p:txBody>
      </p:sp>
      <p:pic>
        <p:nvPicPr>
          <p:cNvPr id="6146" name="Picture 2" descr=" A chart lists the Cummins 5.9 and 6.7-liter values obtained by using a scan tool and basic test equipment. &#10; The details of the chart are as follows: &#10;• Low-pressure pump: 8-12 PSI &#10;• Pump amperes: 4A &#10;• Pump volume: 45 oz. in 30 seconds &#10;• High-pressure pump: 5,000 to 23,000 &#10;• Pressure at idle: 5,600 to 5,700 &#10;• Minimum pressure to start: 5,000 &#10;• Electronic fuel control (EFC) maximum fuel pressure: Disconnect EFC to achieve maximum pressure &#10;• Fuel injector volts: 90V &#10;• Fuel injector amperes: 20A &#10;• Heater current: 120 to 160 A. 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2001044"/>
            <a:ext cx="79724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CHART </a:t>
            </a:r>
            <a:r>
              <a:rPr lang="en-US" sz="3600" dirty="0" smtClean="0"/>
              <a:t>21-3 </a:t>
            </a:r>
            <a:r>
              <a:rPr lang="en-US" sz="2400" dirty="0" smtClean="0"/>
              <a:t>GM </a:t>
            </a:r>
            <a:r>
              <a:rPr lang="en-US" sz="2400" dirty="0"/>
              <a:t>Duramax. </a:t>
            </a:r>
            <a:r>
              <a:rPr lang="en-US" sz="2400" dirty="0" smtClean="0"/>
              <a:t>Values obtained </a:t>
            </a:r>
            <a:r>
              <a:rPr lang="en-US" sz="2400" dirty="0"/>
              <a:t>by using </a:t>
            </a:r>
            <a:r>
              <a:rPr lang="en-US" sz="2400" dirty="0" smtClean="0"/>
              <a:t>scan </a:t>
            </a:r>
            <a:r>
              <a:rPr lang="en-US" sz="2400" dirty="0"/>
              <a:t>tool and basic test equipment</a:t>
            </a:r>
            <a:r>
              <a:rPr lang="en-US" sz="2400" dirty="0" smtClean="0"/>
              <a:t>. Always </a:t>
            </a:r>
            <a:r>
              <a:rPr lang="en-US" sz="2400" dirty="0"/>
              <a:t>follow </a:t>
            </a:r>
            <a:r>
              <a:rPr lang="en-US" sz="2400" dirty="0" smtClean="0"/>
              <a:t>OEM </a:t>
            </a:r>
            <a:r>
              <a:rPr lang="en-US" sz="2400" dirty="0"/>
              <a:t>recommended procedures</a:t>
            </a:r>
            <a:r>
              <a:rPr lang="en-US" sz="2000" dirty="0"/>
              <a:t>.</a:t>
            </a:r>
          </a:p>
        </p:txBody>
      </p:sp>
      <p:pic>
        <p:nvPicPr>
          <p:cNvPr id="7170" name="Picture 2" descr="A slide shows CHART 21-3 GM Duramax. Values obtained by using scan tool and basic test equipment. Always follow OEM recommended procedures.&#10;The details displayed in the table are as follows: &#10;Low-pressure pump vacuum: 2-10 in. Hg; Pump amperes: NA; Pump volume: NA; High-pressure pump: 5,000-23,000 PSI; Pressure at idle: 5,000-6,000 PSI (30-40 MPa); Minimum pressure to start: 1,500 PSI (10 MPa); Fuel rail pressure regulator (FRPR) maximum fuel pressure: Disconnect to achieve maximum pressure; Fuel injector volts: 48 V or 93 V; Fuel injector amperes: 20 A; Glow plug current: 160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005806"/>
            <a:ext cx="79343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82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CHART </a:t>
            </a:r>
            <a:r>
              <a:rPr lang="en-US" sz="3600" dirty="0" smtClean="0"/>
              <a:t>21-4 </a:t>
            </a:r>
            <a:r>
              <a:rPr lang="en-US" sz="2400" dirty="0" smtClean="0"/>
              <a:t>Ford </a:t>
            </a:r>
            <a:r>
              <a:rPr lang="en-US" sz="2400" dirty="0"/>
              <a:t>Power Stroke. </a:t>
            </a:r>
            <a:r>
              <a:rPr lang="en-US" sz="2400" dirty="0" smtClean="0"/>
              <a:t>Values </a:t>
            </a:r>
            <a:r>
              <a:rPr lang="en-US" sz="2400" dirty="0"/>
              <a:t>can be obtained by using </a:t>
            </a:r>
            <a:r>
              <a:rPr lang="en-US" sz="2400" dirty="0" smtClean="0"/>
              <a:t>scan </a:t>
            </a:r>
            <a:r>
              <a:rPr lang="en-US" sz="2400" dirty="0"/>
              <a:t>tool and basic </a:t>
            </a:r>
            <a:r>
              <a:rPr lang="en-US" sz="2400" dirty="0" smtClean="0"/>
              <a:t>test equipment</a:t>
            </a:r>
            <a:r>
              <a:rPr lang="en-US" sz="2400" dirty="0"/>
              <a:t>. Always follow </a:t>
            </a:r>
            <a:r>
              <a:rPr lang="en-US" sz="2400" dirty="0" smtClean="0"/>
              <a:t>OEM  </a:t>
            </a:r>
            <a:r>
              <a:rPr lang="en-US" sz="2400" dirty="0"/>
              <a:t>recommended procedures.</a:t>
            </a:r>
          </a:p>
        </p:txBody>
      </p:sp>
      <p:pic>
        <p:nvPicPr>
          <p:cNvPr id="8194" name="Picture 2" descr="A slide shows CHART 21-4 Ford Power Stroke. Values can be obtained by using scan tool and basic test equipment. Always follow OEM recommended procedures.&#10;The details depicted in the slide are as follows: &#10;Low-pressure pump: 50-60 PSI; High-pressure pump: 500-4,000 PSI; Idle PSI: 500 PSI plus; Minimum pressure to start: 500 PSI (0.85 V); Injection pressure regulator (IPR) maxi¬mum fuel pressure: Apply power and ground to IPR; Injector volts: 48 V; Injector amperes: 20 A; Glow plug amperes: 20-25 A each (160-200 A tota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301081"/>
            <a:ext cx="79057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4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SCAN </a:t>
            </a: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TOOL DATA </a:t>
            </a:r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(4 </a:t>
            </a: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4)</a:t>
            </a:r>
            <a:endParaRPr lang="en-US" altLang="en-US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763000" cy="4525963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GLOBAL OBD </a:t>
            </a:r>
            <a:r>
              <a:rPr lang="en-US" sz="3200" b="1" dirty="0" smtClean="0">
                <a:solidFill>
                  <a:srgbClr val="0000FF"/>
                </a:solidFill>
              </a:rPr>
              <a:t>II: </a:t>
            </a:r>
            <a:r>
              <a:rPr lang="en-US" sz="3200" b="1" dirty="0" smtClean="0">
                <a:solidFill>
                  <a:srgbClr val="FF0000"/>
                </a:solidFill>
              </a:rPr>
              <a:t>Page 245 of text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USING GLOBAL </a:t>
            </a:r>
            <a:r>
              <a:rPr lang="en-US" sz="3200" b="1" dirty="0" smtClean="0">
                <a:solidFill>
                  <a:srgbClr val="0000FF"/>
                </a:solidFill>
              </a:rPr>
              <a:t>MODE$06</a:t>
            </a:r>
            <a:r>
              <a:rPr lang="en-US" sz="3200" b="1" dirty="0">
                <a:solidFill>
                  <a:srgbClr val="FF0000"/>
                </a:solidFill>
              </a:rPr>
              <a:t>: Page 245 of text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SELECT </a:t>
            </a:r>
            <a:r>
              <a:rPr lang="en-US" sz="3200" b="1" dirty="0" smtClean="0">
                <a:solidFill>
                  <a:srgbClr val="0000FF"/>
                </a:solidFill>
              </a:rPr>
              <a:t>MONITOR</a:t>
            </a:r>
            <a:r>
              <a:rPr lang="en-US" sz="3200" b="1" dirty="0">
                <a:solidFill>
                  <a:srgbClr val="0000FF"/>
                </a:solidFill>
              </a:rPr>
              <a:t>: </a:t>
            </a:r>
            <a:r>
              <a:rPr lang="en-US" sz="3200" b="1" dirty="0">
                <a:solidFill>
                  <a:srgbClr val="FF0000"/>
                </a:solidFill>
              </a:rPr>
              <a:t>Page 245 of text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MODE $06 </a:t>
            </a:r>
            <a:r>
              <a:rPr lang="en-US" sz="3200" b="1" dirty="0" smtClean="0">
                <a:solidFill>
                  <a:srgbClr val="0000FF"/>
                </a:solidFill>
              </a:rPr>
              <a:t>EXAMPLE: </a:t>
            </a:r>
            <a:r>
              <a:rPr lang="en-US" sz="3600" b="1" dirty="0" smtClean="0">
                <a:solidFill>
                  <a:srgbClr val="FF0000"/>
                </a:solidFill>
              </a:rPr>
              <a:t>CHART 21-5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CHART </a:t>
            </a:r>
            <a:r>
              <a:rPr lang="en-US" sz="3600" dirty="0" smtClean="0"/>
              <a:t>21-5 </a:t>
            </a:r>
            <a:r>
              <a:rPr lang="en-US" sz="2400" dirty="0"/>
              <a:t>Check Mode $06 data if any of the DTCs are displayed to see limits and why the DTC was set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9218" name="Picture 2" descr="A slide shows CHART 21-5 Check Mode $06 data if any of the DTCs are displayed to see limits and why the DTC was set.&#10;The details displayed in the slide are as follows: &#10;MODE $06 TEST RESULT: HEGO; CONTROLLING MONITOR DTCs: P2201, P0139, P2A01&#10;MODE $06 TEST RESULT: Cat Bank 1; CONTROLLING MONITOR DTCs: P0420&#10;MODE $06 TEST RESULT: Diesel EGR; CONTROLLING MONITOR DTCs: P0401, P0402, P2457, P24A5&#10;MODE $06 TEST RESULT: Fuel System; CONTROLLING MONITOR DTCs: P02CD, P02D1, P02D9, P02CF, P0170 P02D7, P02D5, P02D3, P02DB&#10;MODE $06 TEST RESULT: Boost Pressure Control; CONTROLLING MONITOR DTCs: P026A, P132B, P0234, P0299, P1249, POOBC, POOBD&#10;MODE $06 TEST RESULT: NOx Catalyst; CONTROLLING MONITOR DTCs: P20EE, P207F&#10;MODE $06 TEST RESULT: Misfire; CONTROLLING MONITOR DTCs: P0301, P0302, P0303, P0304, P0305, P0306, P0307, P0308&#10;MODE $06 TEST RESULT: PM Catalyst; CONTROLLING MONITOR DTCs: P2459, P2002, P24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5" y="2329712"/>
            <a:ext cx="7870370" cy="30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0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PINPOINT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Pinpoint Test Is Diagnostic Procedure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esigned </a:t>
            </a:r>
            <a:r>
              <a:rPr lang="en-US" dirty="0"/>
              <a:t>to narrow </a:t>
            </a:r>
            <a:r>
              <a:rPr lang="en-US" dirty="0" smtClean="0"/>
              <a:t>root </a:t>
            </a:r>
            <a:r>
              <a:rPr lang="en-US" dirty="0"/>
              <a:t>cause </a:t>
            </a:r>
            <a:r>
              <a:rPr lang="en-US" dirty="0" smtClean="0"/>
              <a:t>to a </a:t>
            </a:r>
            <a:r>
              <a:rPr lang="en-US" dirty="0"/>
              <a:t>system or </a:t>
            </a:r>
            <a:r>
              <a:rPr lang="en-US" dirty="0" smtClean="0"/>
              <a:t>cylinder:</a:t>
            </a:r>
            <a:endParaRPr lang="en-US" dirty="0"/>
          </a:p>
          <a:p>
            <a:pPr lvl="2"/>
            <a:r>
              <a:rPr lang="en-US" dirty="0" smtClean="0"/>
              <a:t>Compression </a:t>
            </a:r>
            <a:r>
              <a:rPr lang="en-US" dirty="0"/>
              <a:t>test</a:t>
            </a:r>
          </a:p>
          <a:p>
            <a:pPr lvl="2"/>
            <a:r>
              <a:rPr lang="en-US" dirty="0" smtClean="0"/>
              <a:t>Cylinder </a:t>
            </a:r>
            <a:r>
              <a:rPr lang="en-US" dirty="0"/>
              <a:t>leakage test</a:t>
            </a:r>
          </a:p>
          <a:p>
            <a:pPr lvl="2"/>
            <a:r>
              <a:rPr lang="en-US" dirty="0" smtClean="0"/>
              <a:t>Cylinder </a:t>
            </a:r>
            <a:r>
              <a:rPr lang="en-US" dirty="0"/>
              <a:t>contribution (power balance) test</a:t>
            </a:r>
          </a:p>
          <a:p>
            <a:pPr lvl="2"/>
            <a:r>
              <a:rPr lang="en-US" dirty="0"/>
              <a:t>Exhaust backpressure test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See Chapter 6 for </a:t>
            </a:r>
            <a:r>
              <a:rPr lang="en-US" b="1" dirty="0" smtClean="0">
                <a:solidFill>
                  <a:srgbClr val="FF0000"/>
                </a:solidFill>
              </a:rPr>
              <a:t>details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LEARNING OBJECTIVES </a:t>
            </a:r>
            <a:r>
              <a:rPr lang="en-US" dirty="0" smtClean="0"/>
              <a:t>(2 of 2)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21.5 </a:t>
            </a:r>
            <a:r>
              <a:rPr lang="en-US" dirty="0"/>
              <a:t>Explain the troubleshooting procedures to follow if no diagnostic trouble code has been set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21.6</a:t>
            </a:r>
            <a:r>
              <a:rPr lang="en-US" dirty="0" smtClean="0"/>
              <a:t> Explain the troubleshooting procedures to follow if a diagnostic trouble code has been set.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21.7 </a:t>
            </a:r>
            <a:r>
              <a:rPr lang="en-US" dirty="0" smtClean="0"/>
              <a:t>Discuss </a:t>
            </a:r>
            <a:r>
              <a:rPr lang="en-US" dirty="0"/>
              <a:t>the </a:t>
            </a:r>
            <a:r>
              <a:rPr lang="en-US" dirty="0" smtClean="0"/>
              <a:t>type of </a:t>
            </a:r>
            <a:r>
              <a:rPr lang="en-US" dirty="0"/>
              <a:t>scan tools that are used to assess vehicle components.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21.8 </a:t>
            </a:r>
            <a:r>
              <a:rPr lang="en-US" dirty="0" smtClean="0"/>
              <a:t>Describe the methods that can be used to reprogram (reflash) a vehicle computer.</a:t>
            </a:r>
          </a:p>
          <a:p>
            <a:pPr marL="0" indent="0">
              <a:buNone/>
            </a:pP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 </a:t>
            </a:r>
            <a:r>
              <a:rPr lang="en-US" dirty="0" smtClean="0"/>
              <a:t>THE ROOT </a:t>
            </a:r>
            <a:r>
              <a:rPr lang="en-US" dirty="0"/>
              <a:t>CAUSE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Perform Same Conditions</a:t>
            </a:r>
          </a:p>
          <a:p>
            <a:pPr lvl="1"/>
            <a:r>
              <a:rPr lang="en-US" dirty="0" smtClean="0"/>
              <a:t>Vehicle operated </a:t>
            </a:r>
            <a:r>
              <a:rPr lang="en-US" dirty="0"/>
              <a:t>under </a:t>
            </a:r>
            <a:endParaRPr lang="en-US" dirty="0" smtClean="0"/>
          </a:p>
          <a:p>
            <a:pPr lvl="1"/>
            <a:r>
              <a:rPr lang="en-US" dirty="0"/>
              <a:t>R</a:t>
            </a:r>
            <a:r>
              <a:rPr lang="en-US" dirty="0" smtClean="0"/>
              <a:t>epair </a:t>
            </a:r>
            <a:r>
              <a:rPr lang="en-US" dirty="0"/>
              <a:t>or part replacement must be performed</a:t>
            </a:r>
          </a:p>
          <a:p>
            <a:pPr lvl="1"/>
            <a:r>
              <a:rPr lang="en-US" dirty="0" smtClean="0"/>
              <a:t>Following OEM recommendations</a:t>
            </a:r>
          </a:p>
          <a:p>
            <a:pPr lvl="1"/>
            <a:r>
              <a:rPr lang="en-US" dirty="0" smtClean="0"/>
              <a:t>Certain </a:t>
            </a:r>
            <a:r>
              <a:rPr lang="en-US" dirty="0"/>
              <a:t>that the root cause </a:t>
            </a:r>
            <a:r>
              <a:rPr lang="en-US" dirty="0" smtClean="0"/>
              <a:t>found</a:t>
            </a:r>
            <a:endParaRPr lang="en-US" dirty="0"/>
          </a:p>
          <a:p>
            <a:r>
              <a:rPr lang="en-US" sz="3200" b="1" dirty="0" smtClean="0">
                <a:solidFill>
                  <a:srgbClr val="0000FF"/>
                </a:solidFill>
              </a:rPr>
              <a:t>Final Actions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Test drive to verify that </a:t>
            </a:r>
            <a:r>
              <a:rPr lang="en-US" dirty="0" smtClean="0"/>
              <a:t>original concern </a:t>
            </a:r>
            <a:r>
              <a:rPr lang="en-US" dirty="0"/>
              <a:t>fixed</a:t>
            </a:r>
          </a:p>
        </p:txBody>
      </p:sp>
    </p:spTree>
    <p:extLst>
      <p:ext uri="{BB962C8B-B14F-4D97-AF65-F5344CB8AC3E}">
        <p14:creationId xmlns:p14="http://schemas.microsoft.com/office/powerpoint/2010/main" val="113368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637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/>
              <a:t>STEP 8 is </a:t>
            </a:r>
            <a:r>
              <a:rPr lang="en-US" altLang="en-US" sz="2800" dirty="0"/>
              <a:t>very important. Be sure that </a:t>
            </a:r>
            <a:r>
              <a:rPr lang="en-US" altLang="en-US" sz="2800" dirty="0" smtClean="0"/>
              <a:t>customer’s </a:t>
            </a:r>
            <a:r>
              <a:rPr lang="en-US" altLang="en-US" sz="2800" dirty="0"/>
              <a:t>concern has been corrected.</a:t>
            </a:r>
          </a:p>
        </p:txBody>
      </p:sp>
      <p:pic>
        <p:nvPicPr>
          <p:cNvPr id="1605636" name="Picture 4" descr="A figure shows the various steps in addressing customer concern in the form of a funnel.&#10;CUSTOMER CONCERN (VEHICLE PROBLEM) is at the mouth of the funnel. It then goes through the following:&#10;Step 1: verify the problem&#10;Step 2: thorough visual inspection and perform simple tests&#10;Step 3: retrieve diagnostic trouble codes&#10;Step 4: check for technical service bulletins&#10;Step 5: look at scan tool data&#10;Step 6: narrow problem to system or cylinder&#10;At the funnel stem are&#10;Step 7: Repair problem and determine root cause&#10;Step 8: Verify the repair and clear any stored diagnostic trouble codes&#10;&#10;The output of the funnel is Customer Satisfaction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3574257" cy="50773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3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FLASH PROGRAMMING (1 of 8)       </a:t>
            </a:r>
          </a:p>
        </p:txBody>
      </p:sp>
      <p:sp>
        <p:nvSpPr>
          <p:cNvPr id="19458" name="Rectangle 3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4525963"/>
          </a:xfrm>
        </p:spPr>
        <p:txBody>
          <a:bodyPr/>
          <a:lstStyle/>
          <a:p>
            <a:r>
              <a:rPr lang="en-US" altLang="en-US" dirty="0" smtClean="0">
                <a:latin typeface="Verdana" panose="020B0604030504040204" pitchFamily="34" charset="0"/>
              </a:rPr>
              <a:t>Periodic revisions to OBD-II software occurs</a:t>
            </a:r>
          </a:p>
          <a:p>
            <a:r>
              <a:rPr lang="en-US" altLang="en-US" dirty="0" smtClean="0">
                <a:latin typeface="Verdana" panose="020B0604030504040204" pitchFamily="34" charset="0"/>
              </a:rPr>
              <a:t>Reprogramming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Downloading new calibration files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From scan tool, PC, or modem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into PCM</a:t>
            </a:r>
            <a:r>
              <a:rPr lang="ja-JP" altLang="en-US" dirty="0" smtClean="0">
                <a:latin typeface="Verdana" panose="020B0604030504040204" pitchFamily="34" charset="0"/>
              </a:rPr>
              <a:t>’</a:t>
            </a:r>
            <a:r>
              <a:rPr lang="en-US" altLang="ja-JP" dirty="0" smtClean="0">
                <a:latin typeface="Verdana" panose="020B0604030504040204" pitchFamily="34" charset="0"/>
              </a:rPr>
              <a:t>s EEPROM  </a:t>
            </a:r>
          </a:p>
          <a:p>
            <a:r>
              <a:rPr lang="en-US" altLang="en-US" dirty="0" smtClean="0">
                <a:latin typeface="Verdana" panose="020B0604030504040204" pitchFamily="34" charset="0"/>
              </a:rPr>
              <a:t>Can be done on or off vehicle</a:t>
            </a:r>
          </a:p>
        </p:txBody>
      </p:sp>
    </p:spTree>
    <p:extLst>
      <p:ext uri="{BB962C8B-B14F-4D97-AF65-F5344CB8AC3E}">
        <p14:creationId xmlns:p14="http://schemas.microsoft.com/office/powerpoint/2010/main" val="28569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FLASH PROGRAMMING (2 of 8)       </a:t>
            </a:r>
          </a:p>
        </p:txBody>
      </p:sp>
      <p:sp>
        <p:nvSpPr>
          <p:cNvPr id="20482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latin typeface="Verdana" panose="020B0604030504040204" pitchFamily="34" charset="0"/>
              </a:rPr>
              <a:t>Reprogramming not OBD-II requirement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3 methods for reprogramming EEPROM</a:t>
            </a:r>
          </a:p>
          <a:p>
            <a:pPr lvl="2"/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Remote programming</a:t>
            </a:r>
          </a:p>
          <a:p>
            <a:pPr lvl="2"/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Direct programming</a:t>
            </a:r>
          </a:p>
          <a:p>
            <a:pPr lvl="2"/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Off-board programming</a:t>
            </a:r>
          </a:p>
        </p:txBody>
      </p:sp>
    </p:spTree>
    <p:extLst>
      <p:ext uri="{BB962C8B-B14F-4D97-AF65-F5344CB8AC3E}">
        <p14:creationId xmlns:p14="http://schemas.microsoft.com/office/powerpoint/2010/main" val="146241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5372"/>
            <a:ext cx="8915400" cy="1097280"/>
          </a:xfrm>
        </p:spPr>
        <p:txBody>
          <a:bodyPr/>
          <a:lstStyle/>
          <a:p>
            <a:r>
              <a:rPr lang="en-US" sz="2000" dirty="0"/>
              <a:t>FIGURE 21–7 </a:t>
            </a:r>
            <a:r>
              <a:rPr lang="en-US" sz="2000" dirty="0" smtClean="0"/>
              <a:t>first </a:t>
            </a:r>
            <a:r>
              <a:rPr lang="en-US" sz="2000" dirty="0"/>
              <a:t>step in </a:t>
            </a:r>
            <a:r>
              <a:rPr lang="en-US" sz="2000" dirty="0" smtClean="0"/>
              <a:t>reprogramming procedure is </a:t>
            </a:r>
            <a:r>
              <a:rPr lang="en-US" sz="2000" dirty="0"/>
              <a:t>to determine </a:t>
            </a:r>
            <a:r>
              <a:rPr lang="en-US" sz="2000" dirty="0" smtClean="0"/>
              <a:t>current </a:t>
            </a:r>
            <a:r>
              <a:rPr lang="en-US" sz="2000" dirty="0"/>
              <a:t>software installed, using a </a:t>
            </a:r>
            <a:r>
              <a:rPr lang="en-US" sz="2000" dirty="0" smtClean="0"/>
              <a:t>scan tool</a:t>
            </a:r>
            <a:r>
              <a:rPr lang="en-US" sz="2000" dirty="0"/>
              <a:t>. Not all scan tools can be used. In most cases using </a:t>
            </a:r>
            <a:r>
              <a:rPr lang="en-US" sz="2000" dirty="0" smtClean="0"/>
              <a:t>factory </a:t>
            </a:r>
            <a:r>
              <a:rPr lang="en-US" sz="2000" dirty="0"/>
              <a:t>scan tool is needed for reprogramming unless </a:t>
            </a:r>
            <a:r>
              <a:rPr lang="en-US" sz="2000" dirty="0" smtClean="0"/>
              <a:t>scan tool </a:t>
            </a:r>
            <a:r>
              <a:rPr lang="en-US" sz="2000" dirty="0"/>
              <a:t>is equipped to handle reprogramming</a:t>
            </a:r>
          </a:p>
        </p:txBody>
      </p:sp>
      <p:pic>
        <p:nvPicPr>
          <p:cNvPr id="1612804" name="Picture 4" descr="A photo shows a technician connecting a scan tool to a vehicle’s data link connector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6" y="1371600"/>
            <a:ext cx="6764988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9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829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/>
              <a:t>FIGURE </a:t>
            </a:r>
            <a:r>
              <a:rPr lang="en-US" altLang="en-US" sz="2800" dirty="0" smtClean="0"/>
              <a:t>21</a:t>
            </a:r>
            <a:r>
              <a:rPr lang="en-US" altLang="en-US" sz="2800" b="1" dirty="0" smtClean="0"/>
              <a:t>–8 </a:t>
            </a:r>
            <a:r>
              <a:rPr lang="en-US" altLang="en-US" sz="2800" dirty="0"/>
              <a:t>Follow </a:t>
            </a:r>
            <a:r>
              <a:rPr lang="en-US" altLang="en-US" sz="2800" dirty="0" smtClean="0"/>
              <a:t>on-screen instructions</a:t>
            </a:r>
            <a:r>
              <a:rPr lang="en-US" altLang="en-US" sz="2800" dirty="0"/>
              <a:t>.</a:t>
            </a:r>
          </a:p>
        </p:txBody>
      </p:sp>
      <p:pic>
        <p:nvPicPr>
          <p:cNvPr id="1613828" name="Picture 4" descr="A photo shows the screenshot of main menu of a scan tool.&#10;The screenshot shows the following:&#10;• F0: Diagnostics&#10;• F1: Service programming system&#10;• F2: View captured data&#10;• F3: Tool option&#10;• F4: Getting started&#10;F1: Service programming system is highlighted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9" y="1322949"/>
            <a:ext cx="6854031" cy="50953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5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FLASH PROGRAMMING (3 of 8)       </a:t>
            </a:r>
          </a:p>
        </p:txBody>
      </p:sp>
      <p:sp>
        <p:nvSpPr>
          <p:cNvPr id="21506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Remote Programming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Uses scan tool to transfer data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From </a:t>
            </a:r>
            <a:r>
              <a:rPr lang="en-US" altLang="ja-JP" dirty="0" smtClean="0">
                <a:latin typeface="Verdana" panose="020B0604030504040204" pitchFamily="34" charset="0"/>
              </a:rPr>
              <a:t>shop PC to vehicle</a:t>
            </a:r>
            <a:r>
              <a:rPr lang="ja-JP" altLang="en-US" dirty="0" smtClean="0">
                <a:latin typeface="Verdana" panose="020B0604030504040204" pitchFamily="34" charset="0"/>
              </a:rPr>
              <a:t>’</a:t>
            </a:r>
            <a:r>
              <a:rPr lang="en-US" altLang="ja-JP" dirty="0" smtClean="0">
                <a:latin typeface="Verdana" panose="020B0604030504040204" pitchFamily="34" charset="0"/>
              </a:rPr>
              <a:t>s PCMF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Connect scan tool to vehicle</a:t>
            </a:r>
            <a:r>
              <a:rPr lang="ja-JP" altLang="en-US" dirty="0" smtClean="0">
                <a:latin typeface="Verdana" panose="020B0604030504040204" pitchFamily="34" charset="0"/>
              </a:rPr>
              <a:t>’</a:t>
            </a:r>
            <a:r>
              <a:rPr lang="en-US" altLang="ja-JP" dirty="0" smtClean="0">
                <a:latin typeface="Verdana" panose="020B0604030504040204" pitchFamily="34" charset="0"/>
              </a:rPr>
              <a:t>s DLC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Enter vehicle information into scan tool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Through programming application software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Download VIN and current EEPROM calibration</a:t>
            </a:r>
          </a:p>
        </p:txBody>
      </p:sp>
    </p:spTree>
    <p:extLst>
      <p:ext uri="{BB962C8B-B14F-4D97-AF65-F5344CB8AC3E}">
        <p14:creationId xmlns:p14="http://schemas.microsoft.com/office/powerpoint/2010/main" val="214362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FLASH PROGRAMMING (4 of 8)       </a:t>
            </a:r>
          </a:p>
        </p:txBody>
      </p:sp>
      <p:sp>
        <p:nvSpPr>
          <p:cNvPr id="22530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rgbClr val="0000FF"/>
                </a:solidFill>
                <a:latin typeface="Verdana" panose="020B0604030504040204" pitchFamily="34" charset="0"/>
              </a:rPr>
              <a:t>Remote Programming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Disconnect scan tool from DLC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Connect to shop PC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Download new calibration from PC to scan tool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Reconnect scan tool to vehicle</a:t>
            </a:r>
            <a:r>
              <a:rPr lang="ja-JP" altLang="en-US" dirty="0" smtClean="0">
                <a:latin typeface="Verdana" panose="020B0604030504040204" pitchFamily="34" charset="0"/>
              </a:rPr>
              <a:t>’</a:t>
            </a:r>
            <a:r>
              <a:rPr lang="en-US" altLang="ja-JP" dirty="0" smtClean="0">
                <a:latin typeface="Verdana" panose="020B0604030504040204" pitchFamily="34" charset="0"/>
              </a:rPr>
              <a:t>s DLC</a:t>
            </a:r>
          </a:p>
          <a:p>
            <a:pPr lvl="1"/>
            <a:r>
              <a:rPr lang="en-US" altLang="ja-JP" dirty="0" smtClean="0">
                <a:latin typeface="Verdana" panose="020B0604030504040204" pitchFamily="34" charset="0"/>
              </a:rPr>
              <a:t>Download new calibration</a:t>
            </a:r>
          </a:p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Direct Programming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Uses connection between PC &amp; vehicle DLC</a:t>
            </a:r>
          </a:p>
        </p:txBody>
      </p:sp>
    </p:spTree>
    <p:extLst>
      <p:ext uri="{BB962C8B-B14F-4D97-AF65-F5344CB8AC3E}">
        <p14:creationId xmlns:p14="http://schemas.microsoft.com/office/powerpoint/2010/main" val="37948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21–9 </a:t>
            </a:r>
            <a:r>
              <a:rPr lang="en-US" dirty="0" smtClean="0"/>
              <a:t>Internet </a:t>
            </a:r>
            <a:r>
              <a:rPr lang="en-US" dirty="0"/>
              <a:t>connection is usually needed </a:t>
            </a:r>
            <a:r>
              <a:rPr lang="en-US" dirty="0" smtClean="0"/>
              <a:t>to perform </a:t>
            </a:r>
            <a:r>
              <a:rPr lang="en-US" dirty="0"/>
              <a:t>updates although some vehicle manufacturers </a:t>
            </a:r>
            <a:r>
              <a:rPr lang="en-US" dirty="0" smtClean="0"/>
              <a:t>use CDs</a:t>
            </a:r>
            <a:r>
              <a:rPr lang="en-US" dirty="0"/>
              <a:t>, which are updated regularly at a cost to the shop.</a:t>
            </a:r>
          </a:p>
        </p:txBody>
      </p:sp>
      <p:pic>
        <p:nvPicPr>
          <p:cNvPr id="3" name="Picture 2" descr="A photo shows the screenshot of a scan tool. The screenshot shows the menu to download update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37365"/>
            <a:ext cx="6781800" cy="50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FLASH PROGRAMMING (5 of 8)       </a:t>
            </a:r>
          </a:p>
        </p:txBody>
      </p:sp>
      <p:sp>
        <p:nvSpPr>
          <p:cNvPr id="23554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Off-Board Programming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Used if PCM programmed away from vehicle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Uses off-board programming adapter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J2534 compliant pass-through system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Standardized programming &amp; diagnostic system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Uses PC plus standard interface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To software device driver </a:t>
            </a:r>
          </a:p>
          <a:p>
            <a:pPr lvl="1"/>
            <a:endParaRPr lang="en-US" altLang="en-US" dirty="0" smtClean="0">
              <a:latin typeface="Verdana" panose="020B0604030504040204" pitchFamily="34" charset="0"/>
            </a:endParaRPr>
          </a:p>
          <a:p>
            <a:pPr lvl="1"/>
            <a:endParaRPr lang="en-US" altLang="en-US" dirty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DIESEL ENGINE DIAGNOSTIC PROCESS (1 of 5)</a:t>
            </a:r>
            <a:endParaRPr lang="en-US" dirty="0"/>
          </a:p>
        </p:txBody>
      </p:sp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4525963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8 steps to narrow possibilities to one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STEP 1: Verify Concern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STEP 2: Visual inspection &amp;basic tests</a:t>
            </a:r>
          </a:p>
          <a:p>
            <a:pPr lvl="1"/>
            <a:r>
              <a:rPr lang="en-US" altLang="en-US" dirty="0">
                <a:latin typeface="Verdana" panose="020B0604030504040204" pitchFamily="34" charset="0"/>
              </a:rPr>
              <a:t>STEP 3: Retrieve DTCs</a:t>
            </a:r>
          </a:p>
          <a:p>
            <a:pPr lvl="1"/>
            <a:r>
              <a:rPr lang="en-US" altLang="en-US" dirty="0">
                <a:latin typeface="Verdana" panose="020B0604030504040204" pitchFamily="34" charset="0"/>
              </a:rPr>
              <a:t>STEP </a:t>
            </a:r>
            <a:r>
              <a:rPr lang="en-US" altLang="en-US" dirty="0" smtClean="0">
                <a:latin typeface="Verdana" panose="020B0604030504040204" pitchFamily="34" charset="0"/>
              </a:rPr>
              <a:t>4: Check for TSBs</a:t>
            </a:r>
            <a:endParaRPr lang="en-US" altLang="en-US" dirty="0">
              <a:latin typeface="Verdana" panose="020B0604030504040204" pitchFamily="34" charset="0"/>
            </a:endParaRPr>
          </a:p>
          <a:p>
            <a:pPr lvl="1"/>
            <a:r>
              <a:rPr lang="en-US" altLang="en-US" dirty="0">
                <a:latin typeface="Verdana" panose="020B0604030504040204" pitchFamily="34" charset="0"/>
              </a:rPr>
              <a:t>STEP 5: Look carefully at scan tool </a:t>
            </a:r>
            <a:r>
              <a:rPr lang="en-US" altLang="en-US" dirty="0" smtClean="0">
                <a:latin typeface="Verdana" panose="020B0604030504040204" pitchFamily="34" charset="0"/>
              </a:rPr>
              <a:t>data</a:t>
            </a:r>
            <a:endParaRPr lang="en-US" altLang="en-US" dirty="0">
              <a:latin typeface="Verdana" panose="020B0604030504040204" pitchFamily="34" charset="0"/>
            </a:endParaRP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STEP </a:t>
            </a:r>
            <a:r>
              <a:rPr lang="en-US" altLang="en-US" dirty="0">
                <a:latin typeface="Verdana" panose="020B0604030504040204" pitchFamily="34" charset="0"/>
              </a:rPr>
              <a:t>6: Narrow </a:t>
            </a:r>
            <a:r>
              <a:rPr lang="en-US" altLang="en-US" dirty="0" smtClean="0">
                <a:latin typeface="Verdana" panose="020B0604030504040204" pitchFamily="34" charset="0"/>
              </a:rPr>
              <a:t>problem </a:t>
            </a:r>
            <a:r>
              <a:rPr lang="en-US" altLang="en-US" dirty="0">
                <a:latin typeface="Verdana" panose="020B0604030504040204" pitchFamily="34" charset="0"/>
              </a:rPr>
              <a:t>to </a:t>
            </a:r>
            <a:r>
              <a:rPr lang="en-US" altLang="en-US" dirty="0" smtClean="0">
                <a:latin typeface="Verdana" panose="020B0604030504040204" pitchFamily="34" charset="0"/>
              </a:rPr>
              <a:t>system/cylinder</a:t>
            </a:r>
          </a:p>
          <a:p>
            <a:pPr lvl="1"/>
            <a:r>
              <a:rPr lang="en-US" altLang="en-US" dirty="0">
                <a:latin typeface="Verdana" panose="020B0604030504040204" pitchFamily="34" charset="0"/>
              </a:rPr>
              <a:t>STEP 7: Repair </a:t>
            </a:r>
            <a:r>
              <a:rPr lang="en-US" altLang="en-US" dirty="0" smtClean="0">
                <a:latin typeface="Verdana" panose="020B0604030504040204" pitchFamily="34" charset="0"/>
              </a:rPr>
              <a:t>problem, determine root cause</a:t>
            </a:r>
            <a:endParaRPr lang="en-US" altLang="en-US" dirty="0">
              <a:latin typeface="Verdana" panose="020B0604030504040204" pitchFamily="34" charset="0"/>
            </a:endParaRP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STEP </a:t>
            </a:r>
            <a:r>
              <a:rPr lang="en-US" altLang="en-US" dirty="0">
                <a:latin typeface="Verdana" panose="020B0604030504040204" pitchFamily="34" charset="0"/>
              </a:rPr>
              <a:t>8: Verify </a:t>
            </a:r>
            <a:r>
              <a:rPr lang="en-US" altLang="en-US" dirty="0" smtClean="0">
                <a:latin typeface="Verdana" panose="020B0604030504040204" pitchFamily="34" charset="0"/>
              </a:rPr>
              <a:t>repair clear </a:t>
            </a:r>
            <a:r>
              <a:rPr lang="en-US" altLang="en-US" dirty="0">
                <a:latin typeface="Verdana" panose="020B0604030504040204" pitchFamily="34" charset="0"/>
              </a:rPr>
              <a:t>any stored </a:t>
            </a:r>
            <a:r>
              <a:rPr lang="en-US" altLang="en-US" dirty="0" smtClean="0">
                <a:latin typeface="Verdana" panose="020B0604030504040204" pitchFamily="34" charset="0"/>
              </a:rPr>
              <a:t>DTCs</a:t>
            </a:r>
            <a:endParaRPr lang="en-US" altLang="en-US" dirty="0">
              <a:latin typeface="Verdana" panose="020B0604030504040204" pitchFamily="34" charset="0"/>
            </a:endParaRPr>
          </a:p>
          <a:p>
            <a:pPr lvl="1"/>
            <a:endParaRPr lang="en-US" altLang="en-US" dirty="0" smtClean="0">
              <a:latin typeface="Verdana" panose="020B0604030504040204" pitchFamily="34" charset="0"/>
            </a:endParaRPr>
          </a:p>
          <a:p>
            <a:pPr lvl="1"/>
            <a:endParaRPr lang="en-US" altLang="en-US" dirty="0">
              <a:latin typeface="Verdana" panose="020B0604030504040204" pitchFamily="34" charset="0"/>
            </a:endParaRPr>
          </a:p>
          <a:p>
            <a:pPr lvl="1"/>
            <a:endParaRPr lang="en-US" altLang="en-US" dirty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458200" cy="1097280"/>
          </a:xfrm>
        </p:spPr>
        <p:txBody>
          <a:bodyPr/>
          <a:lstStyle/>
          <a:p>
            <a:r>
              <a:rPr lang="en-US" sz="2400" dirty="0"/>
              <a:t>FIGURE 21–10 </a:t>
            </a:r>
            <a:r>
              <a:rPr lang="en-US" sz="2400" dirty="0" smtClean="0"/>
              <a:t>battery </a:t>
            </a:r>
            <a:r>
              <a:rPr lang="en-US" sz="2400" dirty="0"/>
              <a:t>charger that does not </a:t>
            </a:r>
            <a:r>
              <a:rPr lang="en-US" sz="2400" dirty="0" smtClean="0"/>
              <a:t>introduce any </a:t>
            </a:r>
            <a:r>
              <a:rPr lang="en-US" sz="2400" dirty="0"/>
              <a:t>alternating current (AC) when charging </a:t>
            </a:r>
            <a:r>
              <a:rPr lang="en-US" sz="2400" dirty="0" smtClean="0"/>
              <a:t>battery is extremely </a:t>
            </a:r>
            <a:r>
              <a:rPr lang="en-US" sz="2400" dirty="0"/>
              <a:t>important when programming a PCM.</a:t>
            </a:r>
          </a:p>
        </p:txBody>
      </p:sp>
      <p:pic>
        <p:nvPicPr>
          <p:cNvPr id="4" name="Picture 3" descr="A photo shows a Midtronics PSC-550 (55 amp) battery charger connected to a vehicl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24" y="1349722"/>
            <a:ext cx="7609484" cy="505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7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5372"/>
            <a:ext cx="8534400" cy="1097280"/>
          </a:xfrm>
        </p:spPr>
        <p:txBody>
          <a:bodyPr/>
          <a:lstStyle/>
          <a:p>
            <a:r>
              <a:rPr lang="en-US" sz="2800"/>
              <a:t>FIGURE 21–11 Connecting cables and a computer to</a:t>
            </a:r>
            <a:br>
              <a:rPr lang="en-US" sz="2800"/>
            </a:br>
            <a:r>
              <a:rPr lang="en-US" sz="2800"/>
              <a:t>perform off-board programming.</a:t>
            </a:r>
          </a:p>
        </p:txBody>
      </p:sp>
      <p:pic>
        <p:nvPicPr>
          <p:cNvPr id="3" name="Picture 2" descr="A photo shows an off-board programming station. The station consists of a computer, keyboard, printer, and an off-board programming adapter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1"/>
            <a:ext cx="671118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21–12 </a:t>
            </a:r>
            <a:r>
              <a:rPr lang="en-US" dirty="0" smtClean="0"/>
              <a:t>J2534 </a:t>
            </a:r>
            <a:r>
              <a:rPr lang="en-US" dirty="0"/>
              <a:t>pass-through reprogramming</a:t>
            </a:r>
            <a:br>
              <a:rPr lang="en-US" dirty="0"/>
            </a:br>
            <a:r>
              <a:rPr lang="en-US" dirty="0"/>
              <a:t>system does not need a scan tool to reflash the PCM on most</a:t>
            </a:r>
            <a:br>
              <a:rPr lang="en-US" dirty="0"/>
            </a:br>
            <a:r>
              <a:rPr lang="en-US" dirty="0"/>
              <a:t>2004 and newer vehicles.</a:t>
            </a:r>
          </a:p>
        </p:txBody>
      </p:sp>
      <p:pic>
        <p:nvPicPr>
          <p:cNvPr id="4" name="Picture 3" descr="A figure shows the PCM of a vehicle connected to a J2534-compliant pass-through system.&#10;The figure shows the following:&#10;• The figure shows the data link connector of the vehicle connected to SAE J2534 pass through device through a vehicle cable.&#10;• The pass through device is connected to module programming of a PC through a PC cable.&#10;• The PC cable is connected to the interne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371600"/>
            <a:ext cx="4541914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7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21–13 A typical J2534 universal reprogrammer that</a:t>
            </a:r>
            <a:br>
              <a:rPr lang="en-US"/>
            </a:br>
            <a:r>
              <a:rPr lang="en-US"/>
              <a:t>uses the J2534 standards.</a:t>
            </a:r>
          </a:p>
        </p:txBody>
      </p:sp>
      <p:pic>
        <p:nvPicPr>
          <p:cNvPr id="4" name="Picture 3" descr="A photo shows a typical J2534 universal reprogrammer that uses the J2534 standards. The universal reprogrammer has an off-board key switch and various status light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94" y="1371600"/>
            <a:ext cx="676434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4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FLASH PROGRAMMING (6 of 8)       </a:t>
            </a:r>
          </a:p>
        </p:txBody>
      </p:sp>
      <p:sp>
        <p:nvSpPr>
          <p:cNvPr id="24578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Interface connects to PC and programmable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ECM on vehicle through J1962 DLC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Allows programming of all computers </a:t>
            </a:r>
          </a:p>
          <a:p>
            <a:pPr lvl="1"/>
            <a:r>
              <a:rPr lang="en-US" altLang="en-US" dirty="0">
                <a:latin typeface="Verdana" panose="020B0604030504040204" pitchFamily="34" charset="0"/>
              </a:rPr>
              <a:t>U</a:t>
            </a:r>
            <a:r>
              <a:rPr lang="en-US" altLang="en-US" dirty="0" smtClean="0">
                <a:latin typeface="Verdana" panose="020B0604030504040204" pitchFamily="34" charset="0"/>
              </a:rPr>
              <a:t>sing single set of programming hardware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Programming software from OEM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Must be functional with J2534 System</a:t>
            </a:r>
          </a:p>
        </p:txBody>
      </p:sp>
    </p:spTree>
    <p:extLst>
      <p:ext uri="{BB962C8B-B14F-4D97-AF65-F5344CB8AC3E}">
        <p14:creationId xmlns:p14="http://schemas.microsoft.com/office/powerpoint/2010/main" val="42044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FLASH PROGRAMMING (7 of 8)       </a:t>
            </a:r>
          </a:p>
        </p:txBody>
      </p:sp>
      <p:sp>
        <p:nvSpPr>
          <p:cNvPr id="25602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Software for typical pass-through application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2 major components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First part delivered by CO. furnishes hardware for J2534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Second part of pass-through enabling software 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Usually subset of software with OEM tools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Internet browser and connection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needed to access pass-through application</a:t>
            </a:r>
          </a:p>
        </p:txBody>
      </p:sp>
    </p:spTree>
    <p:extLst>
      <p:ext uri="{BB962C8B-B14F-4D97-AF65-F5344CB8AC3E}">
        <p14:creationId xmlns:p14="http://schemas.microsoft.com/office/powerpoint/2010/main" val="422758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FLASH PROGRAMMING (8 of 8)       </a:t>
            </a:r>
          </a:p>
        </p:txBody>
      </p:sp>
      <p:sp>
        <p:nvSpPr>
          <p:cNvPr id="26626" name="Rectangle 3"/>
          <p:cNvSpPr>
            <a:spLocks noGrp="1"/>
          </p:cNvSpPr>
          <p:nvPr>
            <p:ph idx="1"/>
          </p:nvPr>
        </p:nvSpPr>
        <p:spPr>
          <a:xfrm>
            <a:off x="76200" y="1524000"/>
            <a:ext cx="8686800" cy="4525963"/>
          </a:xfrm>
        </p:spPr>
        <p:txBody>
          <a:bodyPr/>
          <a:lstStyle/>
          <a:p>
            <a:r>
              <a:rPr lang="en-US" altLang="en-US" dirty="0" smtClean="0">
                <a:latin typeface="Verdana" panose="020B0604030504040204" pitchFamily="34" charset="0"/>
              </a:rPr>
              <a:t>PCM reset/cleared of previously set DTCs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Drive vehicle under circumstances similar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To those when problem occurred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If 3 passes cannot be achieved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Problem fixed and MIL will go out after a few days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Clear DTCs using scan tool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Battery disconnect</a:t>
            </a:r>
          </a:p>
        </p:txBody>
      </p:sp>
    </p:spTree>
    <p:extLst>
      <p:ext uri="{BB962C8B-B14F-4D97-AF65-F5344CB8AC3E}">
        <p14:creationId xmlns:p14="http://schemas.microsoft.com/office/powerpoint/2010/main" val="18741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(1 of 2)</a:t>
            </a:r>
            <a:endParaRPr lang="en-US" sz="3600" dirty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91600" cy="4525963"/>
          </a:xfrm>
        </p:spPr>
        <p:txBody>
          <a:bodyPr/>
          <a:lstStyle/>
          <a:p>
            <a:r>
              <a:rPr lang="en-US" dirty="0" smtClean="0"/>
              <a:t>Diagnostic </a:t>
            </a:r>
            <a:r>
              <a:rPr lang="en-US" dirty="0"/>
              <a:t>procedure includes </a:t>
            </a:r>
            <a:r>
              <a:rPr lang="en-US" dirty="0" smtClean="0"/>
              <a:t>following 8 steps</a:t>
            </a:r>
            <a:r>
              <a:rPr lang="en-US" sz="2000" dirty="0"/>
              <a:t>: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STEP 1 Verify </a:t>
            </a:r>
            <a:r>
              <a:rPr lang="en-US" b="1" dirty="0" smtClean="0">
                <a:solidFill>
                  <a:srgbClr val="0000FF"/>
                </a:solidFill>
              </a:rPr>
              <a:t>customer’s </a:t>
            </a:r>
            <a:r>
              <a:rPr lang="en-US" b="1" dirty="0">
                <a:solidFill>
                  <a:srgbClr val="0000FF"/>
                </a:solidFill>
              </a:rPr>
              <a:t>problem (concern).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STEP 2 Perform </a:t>
            </a:r>
            <a:r>
              <a:rPr lang="en-US" b="1" dirty="0" smtClean="0">
                <a:solidFill>
                  <a:srgbClr val="0000FF"/>
                </a:solidFill>
              </a:rPr>
              <a:t>thorough </a:t>
            </a:r>
            <a:r>
              <a:rPr lang="en-US" b="1" dirty="0">
                <a:solidFill>
                  <a:srgbClr val="0000FF"/>
                </a:solidFill>
              </a:rPr>
              <a:t>visual inspection and general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tests.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STEP 3 Retrieve </a:t>
            </a:r>
            <a:r>
              <a:rPr lang="en-US" b="1" dirty="0" smtClean="0">
                <a:solidFill>
                  <a:srgbClr val="0000FF"/>
                </a:solidFill>
              </a:rPr>
              <a:t>diagnostic </a:t>
            </a:r>
            <a:r>
              <a:rPr lang="en-US" b="1" dirty="0">
                <a:solidFill>
                  <a:srgbClr val="0000FF"/>
                </a:solidFill>
              </a:rPr>
              <a:t>trouble codes (DTCs).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STEP 4 Check for technical service bulletins (TSBs).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STEP 5 Look carefully at scan tool data.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STEP 6 Narrow </a:t>
            </a:r>
            <a:r>
              <a:rPr lang="en-US" b="1" dirty="0" smtClean="0">
                <a:solidFill>
                  <a:srgbClr val="0000FF"/>
                </a:solidFill>
              </a:rPr>
              <a:t>problem </a:t>
            </a:r>
            <a:r>
              <a:rPr lang="en-US" b="1" dirty="0">
                <a:solidFill>
                  <a:srgbClr val="0000FF"/>
                </a:solidFill>
              </a:rPr>
              <a:t>to a system or cylinder.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STEP 7 Repair </a:t>
            </a:r>
            <a:r>
              <a:rPr lang="en-US" b="1" dirty="0" smtClean="0">
                <a:solidFill>
                  <a:srgbClr val="0000FF"/>
                </a:solidFill>
              </a:rPr>
              <a:t>problem &amp; determine root cause</a:t>
            </a:r>
            <a:r>
              <a:rPr lang="en-US" b="1" dirty="0">
                <a:solidFill>
                  <a:srgbClr val="0000FF"/>
                </a:solidFill>
              </a:rPr>
              <a:t>.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STEP 8 Verify the repair and check for any stored DTCs.</a:t>
            </a:r>
          </a:p>
        </p:txBody>
      </p:sp>
    </p:spTree>
    <p:extLst>
      <p:ext uri="{BB962C8B-B14F-4D97-AF65-F5344CB8AC3E}">
        <p14:creationId xmlns:p14="http://schemas.microsoft.com/office/powerpoint/2010/main" val="29554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(2 of 2)</a:t>
            </a:r>
            <a:endParaRPr lang="en-US" sz="3600" dirty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800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Global OBD II can be used by a service technician to </a:t>
            </a:r>
            <a:r>
              <a:rPr lang="en-US" dirty="0" smtClean="0"/>
              <a:t>do the </a:t>
            </a:r>
            <a:r>
              <a:rPr lang="en-US" dirty="0"/>
              <a:t>following:</a:t>
            </a:r>
          </a:p>
          <a:p>
            <a:pPr lvl="1">
              <a:spcBef>
                <a:spcPts val="0"/>
              </a:spcBef>
            </a:pPr>
            <a:r>
              <a:rPr lang="en-US" dirty="0"/>
              <a:t>a. Check </a:t>
            </a:r>
            <a:r>
              <a:rPr lang="en-US" dirty="0" smtClean="0"/>
              <a:t>PCM </a:t>
            </a:r>
            <a:r>
              <a:rPr lang="en-US" dirty="0"/>
              <a:t>regarding what it has detected as a fault.</a:t>
            </a:r>
          </a:p>
          <a:p>
            <a:pPr lvl="1">
              <a:spcBef>
                <a:spcPts val="0"/>
              </a:spcBef>
            </a:pPr>
            <a:r>
              <a:rPr lang="en-US" dirty="0"/>
              <a:t>b. Verify </a:t>
            </a:r>
            <a:r>
              <a:rPr lang="en-US" dirty="0" smtClean="0"/>
              <a:t>repair</a:t>
            </a:r>
            <a:r>
              <a:rPr lang="en-US" dirty="0"/>
              <a:t>.</a:t>
            </a:r>
          </a:p>
          <a:p>
            <a:pPr lvl="1">
              <a:spcBef>
                <a:spcPts val="0"/>
              </a:spcBef>
            </a:pPr>
            <a:r>
              <a:rPr lang="en-US" dirty="0"/>
              <a:t>c. Check if </a:t>
            </a:r>
            <a:r>
              <a:rPr lang="en-US" dirty="0" smtClean="0"/>
              <a:t>test </a:t>
            </a:r>
            <a:r>
              <a:rPr lang="en-US" dirty="0"/>
              <a:t>results are close to failure, </a:t>
            </a:r>
            <a:r>
              <a:rPr lang="en-US" dirty="0" smtClean="0"/>
              <a:t>which could </a:t>
            </a:r>
            <a:r>
              <a:rPr lang="en-US" dirty="0"/>
              <a:t>trigger </a:t>
            </a:r>
            <a:r>
              <a:rPr lang="en-US" dirty="0" smtClean="0"/>
              <a:t>MIL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Mode </a:t>
            </a:r>
            <a:r>
              <a:rPr lang="en-US" dirty="0"/>
              <a:t>$06 is </a:t>
            </a:r>
            <a:r>
              <a:rPr lang="en-US" dirty="0" smtClean="0"/>
              <a:t>most </a:t>
            </a:r>
            <a:r>
              <a:rPr lang="en-US" dirty="0"/>
              <a:t>commonly used mode of global</a:t>
            </a:r>
          </a:p>
          <a:p>
            <a:pPr>
              <a:spcBef>
                <a:spcPts val="0"/>
              </a:spcBef>
            </a:pPr>
            <a:r>
              <a:rPr lang="en-US" dirty="0"/>
              <a:t>OBD II because it includes data on the </a:t>
            </a:r>
            <a:r>
              <a:rPr lang="en-US" dirty="0" smtClean="0"/>
              <a:t>non-continuous monitored system.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Most </a:t>
            </a:r>
            <a:r>
              <a:rPr lang="en-US" dirty="0"/>
              <a:t>aftermarket scan tools and some original equipment</a:t>
            </a:r>
          </a:p>
          <a:p>
            <a:pPr>
              <a:spcBef>
                <a:spcPts val="0"/>
              </a:spcBef>
            </a:pPr>
            <a:r>
              <a:rPr lang="en-US" dirty="0"/>
              <a:t>scan tools can access global OBD-II data.</a:t>
            </a:r>
          </a:p>
        </p:txBody>
      </p:sp>
    </p:spTree>
    <p:extLst>
      <p:ext uri="{BB962C8B-B14F-4D97-AF65-F5344CB8AC3E}">
        <p14:creationId xmlns:p14="http://schemas.microsoft.com/office/powerpoint/2010/main" val="18438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421" name="Title"/>
          <p:cNvSpPr>
            <a:spLocks noGrp="1" noChangeArrowheads="1"/>
          </p:cNvSpPr>
          <p:nvPr>
            <p:ph type="title"/>
          </p:nvPr>
        </p:nvSpPr>
        <p:spPr>
          <a:xfrm>
            <a:off x="457200" y="215372"/>
            <a:ext cx="8534400" cy="1097280"/>
          </a:xfrm>
        </p:spPr>
        <p:txBody>
          <a:bodyPr/>
          <a:lstStyle/>
          <a:p>
            <a:r>
              <a:rPr lang="en-US" altLang="en-US" sz="2400" b="1" dirty="0"/>
              <a:t>FIGURE </a:t>
            </a:r>
            <a:r>
              <a:rPr lang="en-US" altLang="en-US" sz="2400" dirty="0" smtClean="0"/>
              <a:t>21</a:t>
            </a:r>
            <a:r>
              <a:rPr lang="en-US" altLang="en-US" sz="2400" b="1" dirty="0" smtClean="0"/>
              <a:t>–1 </a:t>
            </a:r>
            <a:r>
              <a:rPr lang="en-US" altLang="en-US" sz="2400" dirty="0" smtClean="0"/>
              <a:t>funnel </a:t>
            </a:r>
            <a:r>
              <a:rPr lang="en-US" altLang="en-US" sz="2400" dirty="0"/>
              <a:t>is one way to visualize </a:t>
            </a:r>
            <a:r>
              <a:rPr lang="en-US" altLang="en-US" sz="2400" dirty="0" smtClean="0"/>
              <a:t>diagnostic </a:t>
            </a:r>
            <a:r>
              <a:rPr lang="en-US" altLang="en-US" sz="2400" dirty="0"/>
              <a:t>process. The purpose is to narrow </a:t>
            </a:r>
            <a:r>
              <a:rPr lang="en-US" altLang="en-US" sz="2400" dirty="0" smtClean="0"/>
              <a:t>possible </a:t>
            </a:r>
            <a:r>
              <a:rPr lang="en-US" altLang="en-US" sz="2400" dirty="0"/>
              <a:t>causes of a concern until </a:t>
            </a:r>
            <a:r>
              <a:rPr lang="en-US" altLang="en-US" sz="2400" dirty="0" smtClean="0"/>
              <a:t>root </a:t>
            </a:r>
            <a:r>
              <a:rPr lang="en-US" altLang="en-US" sz="2400" dirty="0"/>
              <a:t>cause is determined and corrected.</a:t>
            </a:r>
          </a:p>
        </p:txBody>
      </p:sp>
      <p:pic>
        <p:nvPicPr>
          <p:cNvPr id="1026" name="Picture 2" descr="A figure illustrates the steps to a diagnostic process in the shape of a funnel.&#10;The figure shows the following from the top to bottom of the funnel:&#10;• Customer concern&#10;• Diagnostic steps to locate root cause of problem&#10;• Repairs completed&#10;• Repairs confirmed&#10;• Codes cleared&#10;Finally, the funnel leads to customer satisfacti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653381"/>
            <a:ext cx="32766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0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THE CUSTOMER</a:t>
            </a:r>
            <a:br>
              <a:rPr lang="en-US" dirty="0"/>
            </a:br>
            <a:r>
              <a:rPr lang="en-US" dirty="0"/>
              <a:t>CONCERN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Before Diagnosis, Ask Questions:</a:t>
            </a:r>
          </a:p>
          <a:p>
            <a:pPr lvl="1"/>
            <a:r>
              <a:rPr lang="en-US" dirty="0" smtClean="0"/>
              <a:t>Are </a:t>
            </a:r>
            <a:r>
              <a:rPr lang="en-US" dirty="0"/>
              <a:t>there any warning lights </a:t>
            </a:r>
            <a:r>
              <a:rPr lang="en-US" dirty="0" smtClean="0"/>
              <a:t>on? 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was the temperature </a:t>
            </a:r>
            <a:r>
              <a:rPr lang="en-US" dirty="0" smtClean="0"/>
              <a:t>outside?</a:t>
            </a:r>
            <a:endParaRPr lang="en-US" dirty="0"/>
          </a:p>
          <a:p>
            <a:pPr lvl="1"/>
            <a:r>
              <a:rPr lang="en-US" dirty="0" smtClean="0"/>
              <a:t>Was </a:t>
            </a:r>
            <a:r>
              <a:rPr lang="en-US" dirty="0"/>
              <a:t>the engine warm or cold?</a:t>
            </a:r>
          </a:p>
          <a:p>
            <a:pPr lvl="1"/>
            <a:r>
              <a:rPr lang="en-US" dirty="0" smtClean="0"/>
              <a:t>Was </a:t>
            </a:r>
            <a:r>
              <a:rPr lang="en-US" dirty="0"/>
              <a:t>the problem during starting, acceleration, </a:t>
            </a:r>
            <a:r>
              <a:rPr lang="en-US" dirty="0" smtClean="0"/>
              <a:t>cruise?</a:t>
            </a:r>
            <a:endParaRPr lang="en-US" dirty="0"/>
          </a:p>
          <a:p>
            <a:pPr lvl="1"/>
            <a:r>
              <a:rPr lang="en-US" dirty="0" smtClean="0"/>
              <a:t>How </a:t>
            </a:r>
            <a:r>
              <a:rPr lang="en-US" dirty="0"/>
              <a:t>far had the vehicle been driven?</a:t>
            </a:r>
          </a:p>
          <a:p>
            <a:pPr lvl="1"/>
            <a:r>
              <a:rPr lang="en-US" dirty="0" smtClean="0"/>
              <a:t>Has </a:t>
            </a:r>
            <a:r>
              <a:rPr lang="en-US" dirty="0"/>
              <a:t>there been </a:t>
            </a:r>
            <a:r>
              <a:rPr lang="en-US" dirty="0" smtClean="0"/>
              <a:t>service </a:t>
            </a:r>
            <a:r>
              <a:rPr lang="en-US" dirty="0"/>
              <a:t>or repair work </a:t>
            </a:r>
            <a:r>
              <a:rPr lang="en-US" dirty="0" smtClean="0"/>
              <a:t>done lately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55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45" name="Title"/>
          <p:cNvSpPr>
            <a:spLocks noGrp="1" noChangeArrowheads="1"/>
          </p:cNvSpPr>
          <p:nvPr>
            <p:ph type="title"/>
          </p:nvPr>
        </p:nvSpPr>
        <p:spPr>
          <a:xfrm>
            <a:off x="228600" y="215372"/>
            <a:ext cx="8839200" cy="1097280"/>
          </a:xfrm>
        </p:spPr>
        <p:txBody>
          <a:bodyPr/>
          <a:lstStyle/>
          <a:p>
            <a:r>
              <a:rPr lang="en-US" altLang="en-US" sz="2400" b="1" dirty="0"/>
              <a:t>FIGURE </a:t>
            </a:r>
            <a:r>
              <a:rPr lang="en-US" altLang="en-US" sz="2400" dirty="0" smtClean="0"/>
              <a:t>21</a:t>
            </a:r>
            <a:r>
              <a:rPr lang="en-US" altLang="en-US" sz="2400" b="1" dirty="0" smtClean="0"/>
              <a:t>–2 </a:t>
            </a:r>
            <a:r>
              <a:rPr lang="en-US" altLang="en-US" sz="2400" dirty="0"/>
              <a:t>Step #1 is to verify </a:t>
            </a:r>
            <a:r>
              <a:rPr lang="en-US" altLang="en-US" sz="2400" dirty="0" smtClean="0"/>
              <a:t>customer </a:t>
            </a:r>
            <a:r>
              <a:rPr lang="en-US" altLang="en-US" sz="2400" dirty="0"/>
              <a:t>concern or problem. If </a:t>
            </a:r>
            <a:r>
              <a:rPr lang="en-US" altLang="en-US" sz="2400" dirty="0" smtClean="0"/>
              <a:t>problem </a:t>
            </a:r>
            <a:r>
              <a:rPr lang="en-US" altLang="en-US" sz="2400" dirty="0"/>
              <a:t>cannot be verified, then </a:t>
            </a:r>
            <a:r>
              <a:rPr lang="en-US" altLang="en-US" sz="2400" dirty="0" smtClean="0"/>
              <a:t>repair </a:t>
            </a:r>
            <a:r>
              <a:rPr lang="en-US" altLang="en-US" sz="2400" dirty="0"/>
              <a:t>cannot be verified.</a:t>
            </a:r>
          </a:p>
        </p:txBody>
      </p:sp>
      <p:pic>
        <p:nvPicPr>
          <p:cNvPr id="2050" name="Picture 2" descr="A figure illustrates the first step of a diagnostic process in the shape of a funnel. The first step of a diagnostic process is verify the problem.&#10;The figure shows the following from the top to bottom of the funnel with step 1 - Verify the problem highlighted:&#10;• Verify the problem&#10;• Visual inspection and simple tests&#10;• Retrieve DTCs&#10;• Check TSBs&#10;• Check scan tool data&#10;• Narrow the fault&#10;• Find and fix root cause&#10;• Verify the repair&#10;Finally, the funnel leads to customer satisfacti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241" y="1505744"/>
            <a:ext cx="368551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46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VISUAL </a:t>
            </a:r>
            <a:r>
              <a:rPr lang="en-US" sz="3600" dirty="0" smtClean="0"/>
              <a:t>INSPECTION (1 of 2)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Inspection Should Include:</a:t>
            </a:r>
          </a:p>
          <a:p>
            <a:pPr lvl="1"/>
            <a:r>
              <a:rPr lang="en-US" sz="2800" dirty="0" smtClean="0"/>
              <a:t>Check </a:t>
            </a:r>
            <a:r>
              <a:rPr lang="en-US" sz="2800" dirty="0"/>
              <a:t>the oil level, color of the oil, and </a:t>
            </a:r>
            <a:r>
              <a:rPr lang="en-US" sz="2800" dirty="0" smtClean="0"/>
              <a:t>smell</a:t>
            </a:r>
          </a:p>
          <a:p>
            <a:pPr lvl="2"/>
            <a:r>
              <a:rPr lang="en-US" sz="2400" dirty="0"/>
              <a:t>D</a:t>
            </a:r>
            <a:r>
              <a:rPr lang="en-US" sz="2400" dirty="0" smtClean="0"/>
              <a:t>etermine if </a:t>
            </a:r>
            <a:r>
              <a:rPr lang="en-US" sz="2400" dirty="0"/>
              <a:t>there may be diesel fuel in </a:t>
            </a:r>
            <a:r>
              <a:rPr lang="en-US" sz="2400" dirty="0" smtClean="0"/>
              <a:t>oil</a:t>
            </a:r>
            <a:endParaRPr lang="en-US" sz="2400" dirty="0"/>
          </a:p>
          <a:p>
            <a:pPr lvl="1"/>
            <a:r>
              <a:rPr lang="en-US" sz="2800" dirty="0" smtClean="0"/>
              <a:t>Unusual </a:t>
            </a:r>
            <a:r>
              <a:rPr lang="en-US" sz="2800" dirty="0"/>
              <a:t>noises, smoke, or smell </a:t>
            </a:r>
          </a:p>
          <a:p>
            <a:pPr lvl="1"/>
            <a:r>
              <a:rPr lang="en-US" sz="2800" dirty="0" smtClean="0"/>
              <a:t>Check </a:t>
            </a:r>
            <a:r>
              <a:rPr lang="en-US" sz="2800" dirty="0"/>
              <a:t>the air cleaner and air </a:t>
            </a:r>
            <a:r>
              <a:rPr lang="en-US" sz="2800" dirty="0" smtClean="0"/>
              <a:t>duct</a:t>
            </a:r>
          </a:p>
          <a:p>
            <a:pPr lvl="1"/>
            <a:r>
              <a:rPr lang="en-US" sz="2800" dirty="0" smtClean="0"/>
              <a:t>Check </a:t>
            </a:r>
            <a:r>
              <a:rPr lang="en-US" sz="2800" dirty="0"/>
              <a:t>for oil or fuel </a:t>
            </a:r>
            <a:r>
              <a:rPr lang="en-US" sz="2800" dirty="0" smtClean="0"/>
              <a:t>leaks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15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"/>
          <p:cNvSpPr>
            <a:spLocks noGrp="1" noChangeArrowheads="1"/>
          </p:cNvSpPr>
          <p:nvPr>
            <p:ph type="title"/>
          </p:nvPr>
        </p:nvSpPr>
        <p:spPr>
          <a:xfrm>
            <a:off x="304800" y="754879"/>
            <a:ext cx="8382000" cy="533400"/>
          </a:xfrm>
          <a:noFill/>
        </p:spPr>
        <p:txBody>
          <a:bodyPr/>
          <a:lstStyle/>
          <a:p>
            <a:r>
              <a:rPr lang="en-US" altLang="en-US" b="0" dirty="0">
                <a:latin typeface="Arial Black" panose="020B0A04020102020204" pitchFamily="34" charset="0"/>
              </a:rPr>
              <a:t>Why Check the Oil First</a:t>
            </a:r>
            <a:r>
              <a:rPr lang="en-US" altLang="en-US" b="0" dirty="0" smtClean="0"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21507" name="Picture 3" descr="FA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3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7454" y="2133600"/>
            <a:ext cx="8587946" cy="3886200"/>
          </a:xfrm>
          <a:noFill/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400" b="1" dirty="0" smtClean="0">
                <a:solidFill>
                  <a:srgbClr val="0000FF"/>
                </a:solidFill>
              </a:rPr>
              <a:t>Oil </a:t>
            </a:r>
            <a:r>
              <a:rPr lang="en-US" altLang="en-US" sz="2400" b="1" dirty="0">
                <a:solidFill>
                  <a:srgbClr val="0000FF"/>
                </a:solidFill>
              </a:rPr>
              <a:t>condition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&amp; level </a:t>
            </a:r>
            <a:r>
              <a:rPr lang="en-US" altLang="en-US" sz="2400" b="1" dirty="0">
                <a:solidFill>
                  <a:srgbClr val="0000FF"/>
                </a:solidFill>
              </a:rPr>
              <a:t>issues include:</a:t>
            </a:r>
          </a:p>
          <a:p>
            <a:pPr>
              <a:spcBef>
                <a:spcPts val="0"/>
              </a:spcBef>
            </a:pPr>
            <a:r>
              <a:rPr lang="en-US" altLang="en-US" sz="2000" b="1" dirty="0"/>
              <a:t>If </a:t>
            </a:r>
            <a:r>
              <a:rPr lang="en-US" altLang="en-US" sz="2000" b="1" dirty="0" smtClean="0"/>
              <a:t>engine </a:t>
            </a:r>
            <a:r>
              <a:rPr lang="en-US" altLang="en-US" sz="2000" b="1" dirty="0"/>
              <a:t>oil level </a:t>
            </a:r>
            <a:r>
              <a:rPr lang="en-US" altLang="en-US" sz="2000" b="1" dirty="0" smtClean="0"/>
              <a:t>low</a:t>
            </a:r>
            <a:endParaRPr lang="en-US" altLang="en-US" sz="2000" b="1" dirty="0"/>
          </a:p>
          <a:p>
            <a:pPr lvl="1">
              <a:spcBef>
                <a:spcPts val="0"/>
              </a:spcBef>
            </a:pPr>
            <a:r>
              <a:rPr lang="en-US" altLang="en-US" sz="1600" dirty="0" smtClean="0"/>
              <a:t>Engine </a:t>
            </a:r>
            <a:r>
              <a:rPr lang="en-US" altLang="en-US" sz="1600" dirty="0"/>
              <a:t>oil consumption</a:t>
            </a:r>
          </a:p>
          <a:p>
            <a:pPr lvl="1">
              <a:spcBef>
                <a:spcPts val="0"/>
              </a:spcBef>
            </a:pPr>
            <a:r>
              <a:rPr lang="en-US" altLang="en-US" sz="1600" dirty="0" smtClean="0"/>
              <a:t>Incorrect </a:t>
            </a:r>
            <a:r>
              <a:rPr lang="en-US" altLang="en-US" sz="1600" dirty="0"/>
              <a:t>service or repair</a:t>
            </a:r>
          </a:p>
          <a:p>
            <a:pPr lvl="1">
              <a:spcBef>
                <a:spcPts val="0"/>
              </a:spcBef>
            </a:pPr>
            <a:r>
              <a:rPr lang="en-US" altLang="en-US" sz="1600" dirty="0" smtClean="0"/>
              <a:t>Engine </a:t>
            </a:r>
            <a:r>
              <a:rPr lang="en-US" altLang="en-US" sz="1600" dirty="0"/>
              <a:t>oil leaks</a:t>
            </a:r>
          </a:p>
          <a:p>
            <a:pPr>
              <a:spcBef>
                <a:spcPts val="0"/>
              </a:spcBef>
            </a:pPr>
            <a:r>
              <a:rPr lang="en-US" altLang="en-US" sz="2000" b="1" dirty="0"/>
              <a:t>If </a:t>
            </a:r>
            <a:r>
              <a:rPr lang="en-US" altLang="en-US" sz="2000" b="1" dirty="0" smtClean="0"/>
              <a:t>engine </a:t>
            </a:r>
            <a:r>
              <a:rPr lang="en-US" altLang="en-US" sz="2000" b="1" dirty="0"/>
              <a:t>oil level </a:t>
            </a:r>
            <a:r>
              <a:rPr lang="en-US" altLang="en-US" sz="2000" b="1" dirty="0" smtClean="0"/>
              <a:t>high</a:t>
            </a:r>
            <a:endParaRPr lang="en-US" altLang="en-US" sz="2000" b="1" dirty="0"/>
          </a:p>
          <a:p>
            <a:pPr lvl="1">
              <a:spcBef>
                <a:spcPts val="0"/>
              </a:spcBef>
            </a:pPr>
            <a:r>
              <a:rPr lang="en-US" altLang="en-US" sz="1600" dirty="0" smtClean="0"/>
              <a:t>Fuel </a:t>
            </a:r>
            <a:r>
              <a:rPr lang="en-US" altLang="en-US" sz="1600" dirty="0"/>
              <a:t>in the oil (fuel dilution)</a:t>
            </a:r>
          </a:p>
          <a:p>
            <a:pPr lvl="1">
              <a:spcBef>
                <a:spcPts val="0"/>
              </a:spcBef>
            </a:pPr>
            <a:r>
              <a:rPr lang="en-US" altLang="en-US" sz="1600" dirty="0" smtClean="0"/>
              <a:t>Incorrect </a:t>
            </a:r>
            <a:r>
              <a:rPr lang="en-US" altLang="en-US" sz="1600" dirty="0"/>
              <a:t>service or repair</a:t>
            </a:r>
          </a:p>
          <a:p>
            <a:pPr lvl="1">
              <a:spcBef>
                <a:spcPts val="0"/>
              </a:spcBef>
            </a:pPr>
            <a:r>
              <a:rPr lang="en-US" altLang="en-US" sz="1600" dirty="0" smtClean="0"/>
              <a:t>If engine </a:t>
            </a:r>
            <a:r>
              <a:rPr lang="en-US" altLang="en-US" sz="1600" dirty="0"/>
              <a:t>oil is contaminated with diesel fuel</a:t>
            </a:r>
          </a:p>
          <a:p>
            <a:pPr lvl="1">
              <a:spcBef>
                <a:spcPts val="0"/>
              </a:spcBef>
            </a:pPr>
            <a:r>
              <a:rPr lang="en-US" altLang="en-US" sz="1600" dirty="0" smtClean="0"/>
              <a:t>HP </a:t>
            </a:r>
            <a:r>
              <a:rPr lang="en-US" altLang="en-US" sz="1600" dirty="0"/>
              <a:t>fuel injection pump leaking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 smtClean="0"/>
              <a:t>Fuel </a:t>
            </a:r>
            <a:r>
              <a:rPr lang="en-US" altLang="en-US" sz="1800" dirty="0"/>
              <a:t>injector(s) leaking</a:t>
            </a:r>
          </a:p>
          <a:p>
            <a:pPr>
              <a:spcBef>
                <a:spcPts val="0"/>
              </a:spcBef>
            </a:pPr>
            <a:r>
              <a:rPr lang="en-US" altLang="en-US" sz="2000" b="1" dirty="0"/>
              <a:t>If </a:t>
            </a:r>
            <a:r>
              <a:rPr lang="en-US" altLang="en-US" sz="2000" b="1" dirty="0" smtClean="0"/>
              <a:t>engine </a:t>
            </a:r>
            <a:r>
              <a:rPr lang="en-US" altLang="en-US" sz="2000" b="1" dirty="0"/>
              <a:t>oil is contaminated with coolant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 smtClean="0"/>
              <a:t>Defective </a:t>
            </a:r>
            <a:r>
              <a:rPr lang="en-US" altLang="en-US" sz="1800" dirty="0"/>
              <a:t>head gasket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 smtClean="0"/>
              <a:t>Leaking </a:t>
            </a:r>
            <a:r>
              <a:rPr lang="en-US" altLang="en-US" sz="1800" dirty="0"/>
              <a:t>engine oil cooler</a:t>
            </a:r>
            <a:endParaRPr lang="en-US" altLang="en-US" sz="18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5398</TotalTime>
  <Words>1737</Words>
  <Application>Microsoft Office PowerPoint</Application>
  <PresentationFormat>On-screen Show (4:3)</PresentationFormat>
  <Paragraphs>230</Paragraphs>
  <Slides>48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508 Lecture</vt:lpstr>
      <vt:lpstr>Light Vehicle Diesel Engines</vt:lpstr>
      <vt:lpstr>LEARNING OBJECTIVES (1 of 2)</vt:lpstr>
      <vt:lpstr>LEARNING OBJECTIVES (2 of 2)</vt:lpstr>
      <vt:lpstr>DIESEL ENGINE DIAGNOSTIC PROCESS (1 of 5)</vt:lpstr>
      <vt:lpstr>FIGURE 21–1 funnel is one way to visualize diagnostic process. The purpose is to narrow possible causes of a concern until root cause is determined and corrected.</vt:lpstr>
      <vt:lpstr>VERIFY THE CUSTOMER CONCERN</vt:lpstr>
      <vt:lpstr>FIGURE 21–2 Step #1 is to verify customer concern or problem. If problem cannot be verified, then repair cannot be verified.</vt:lpstr>
      <vt:lpstr>VISUAL INSPECTION (1 of 2)</vt:lpstr>
      <vt:lpstr>Why Check the Oil First?</vt:lpstr>
      <vt:lpstr>FIGURE 21–3 form that customer should fill out if there is a drivablilty concern to help service technician more quickly find root cause.</vt:lpstr>
      <vt:lpstr>FIGURE 21–4 Step 3 in diagnostic process is to retrieve any stored diagnostic trouble codes.</vt:lpstr>
      <vt:lpstr>CHART 21-1 Excessive Exhaust Smoke Colors &amp; Possible Causes</vt:lpstr>
      <vt:lpstr>VISUAL INSPECTION (2 of 2)</vt:lpstr>
      <vt:lpstr>CHECK FOR ANY STORED DTCs (1 of 2)</vt:lpstr>
      <vt:lpstr>CHECK FOR ANY STORED DTCs (2 of 2)</vt:lpstr>
      <vt:lpstr>CHECK TSBs After checking for stored diagnostic trouble codes (DTCs), check service information for any technical service bulletins that may relate to vehicle being serviced</vt:lpstr>
      <vt:lpstr>STEP 5 Looking carefully at the scan tool data is very helpful in locating the source of a problem.</vt:lpstr>
      <vt:lpstr>SCAN TOOL DATA (1 of 4)</vt:lpstr>
      <vt:lpstr>SCAN TOOL DATA (2 of 4)</vt:lpstr>
      <vt:lpstr>SCAN TOOL DATA (3 of 4)</vt:lpstr>
      <vt:lpstr>Why Check DTCs before Checking TSBs?</vt:lpstr>
      <vt:lpstr>FIGURE 21–5 TECH 2 scan tool is factory scan tool used on General Motors vehicles.</vt:lpstr>
      <vt:lpstr>FIGURE 21–6 Bluetooth adapter that plugs into DLC and transmits global OBD-II information to a smart phone that has a scan tool app installed.</vt:lpstr>
      <vt:lpstr>CHART 21-2 Cummins 5.9 &amp; 6.7 liter. Values obtained by using a scan tool and basic test equipment. Always follow OEM  recommended procedures.</vt:lpstr>
      <vt:lpstr>CHART 21-3 GM Duramax. Values obtained by using scan tool and basic test equipment. Always follow OEM recommended procedures.</vt:lpstr>
      <vt:lpstr>CHART 21-4 Ford Power Stroke. Values can be obtained by using scan tool and basic test equipment. Always follow OEM  recommended procedures.</vt:lpstr>
      <vt:lpstr>SCAN TOOL DATA (4 of 4)</vt:lpstr>
      <vt:lpstr>CHART 21-5 Check Mode $06 data if any of the DTCs are displayed to see limits and why the DTC was set.</vt:lpstr>
      <vt:lpstr>PINPOINT TESTS</vt:lpstr>
      <vt:lpstr>DETERMINE THE ROOT CAUSE</vt:lpstr>
      <vt:lpstr>STEP 8 is very important. Be sure that customer’s concern has been corrected.</vt:lpstr>
      <vt:lpstr>FLASH PROGRAMMING (1 of 8)       </vt:lpstr>
      <vt:lpstr>FLASH PROGRAMMING (2 of 8)       </vt:lpstr>
      <vt:lpstr>FIGURE 21–7 first step in reprogramming procedure is to determine current software installed, using a scan tool. Not all scan tools can be used. In most cases using factory scan tool is needed for reprogramming unless scan tool is equipped to handle reprogramming</vt:lpstr>
      <vt:lpstr>FIGURE 21–8 Follow on-screen instructions.</vt:lpstr>
      <vt:lpstr>FLASH PROGRAMMING (3 of 8)       </vt:lpstr>
      <vt:lpstr>FLASH PROGRAMMING (4 of 8)       </vt:lpstr>
      <vt:lpstr>FIGURE 21–9 Internet connection is usually needed to perform updates although some vehicle manufacturers use CDs, which are updated regularly at a cost to the shop.</vt:lpstr>
      <vt:lpstr>FLASH PROGRAMMING (5 of 8)       </vt:lpstr>
      <vt:lpstr>FIGURE 21–10 battery charger that does not introduce any alternating current (AC) when charging battery is extremely important when programming a PCM.</vt:lpstr>
      <vt:lpstr>FIGURE 21–11 Connecting cables and a computer to perform off-board programming.</vt:lpstr>
      <vt:lpstr>FIGURE 21–12 J2534 pass-through reprogramming system does not need a scan tool to reflash the PCM on most 2004 and newer vehicles.</vt:lpstr>
      <vt:lpstr>FIGURE 21–13 A typical J2534 universal reprogrammer that uses the J2534 standards.</vt:lpstr>
      <vt:lpstr>FLASH PROGRAMMING (6 of 8)       </vt:lpstr>
      <vt:lpstr>FLASH PROGRAMMING (7 of 8)       </vt:lpstr>
      <vt:lpstr>FLASH PROGRAMMING (8 of 8)       </vt:lpstr>
      <vt:lpstr>Summary (1 of 2)</vt:lpstr>
      <vt:lpstr>Summary (2 of 2)</vt:lpstr>
    </vt:vector>
  </TitlesOfParts>
  <Manager/>
  <Company>echosvoice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Heating and Air-Conditioning Principles</dc:title>
  <dc:subject>Automotive Heating And Air Conditioning</dc:subject>
  <dc:creator>James D. Halderman</dc:creator>
  <cp:keywords>Automotive</cp:keywords>
  <dc:description/>
  <cp:lastModifiedBy> </cp:lastModifiedBy>
  <cp:revision>257</cp:revision>
  <dcterms:created xsi:type="dcterms:W3CDTF">2014-07-14T20:04:21Z</dcterms:created>
  <dcterms:modified xsi:type="dcterms:W3CDTF">2018-04-13T11:50:53Z</dcterms:modified>
  <cp:category/>
</cp:coreProperties>
</file>