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76" r:id="rId2"/>
    <p:sldId id="395" r:id="rId3"/>
    <p:sldId id="431" r:id="rId4"/>
    <p:sldId id="432" r:id="rId5"/>
    <p:sldId id="433" r:id="rId6"/>
    <p:sldId id="434" r:id="rId7"/>
    <p:sldId id="435" r:id="rId8"/>
    <p:sldId id="436" r:id="rId9"/>
    <p:sldId id="437" r:id="rId10"/>
    <p:sldId id="438" r:id="rId11"/>
    <p:sldId id="439" r:id="rId12"/>
    <p:sldId id="440" r:id="rId13"/>
    <p:sldId id="441" r:id="rId14"/>
    <p:sldId id="442" r:id="rId15"/>
    <p:sldId id="443" r:id="rId16"/>
    <p:sldId id="444" r:id="rId17"/>
    <p:sldId id="445" r:id="rId18"/>
    <p:sldId id="446" r:id="rId19"/>
    <p:sldId id="447" r:id="rId20"/>
    <p:sldId id="448" r:id="rId21"/>
    <p:sldId id="449" r:id="rId22"/>
    <p:sldId id="450" r:id="rId23"/>
    <p:sldId id="458" r:id="rId24"/>
    <p:sldId id="459" r:id="rId25"/>
    <p:sldId id="460" r:id="rId26"/>
    <p:sldId id="461" r:id="rId27"/>
    <p:sldId id="451" r:id="rId28"/>
    <p:sldId id="462" r:id="rId29"/>
    <p:sldId id="452" r:id="rId30"/>
    <p:sldId id="463" r:id="rId31"/>
    <p:sldId id="464" r:id="rId32"/>
    <p:sldId id="465" r:id="rId33"/>
    <p:sldId id="453" r:id="rId34"/>
    <p:sldId id="454" r:id="rId35"/>
    <p:sldId id="455" r:id="rId36"/>
    <p:sldId id="456" r:id="rId37"/>
    <p:sldId id="417" r:id="rId38"/>
    <p:sldId id="41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7FA3"/>
    <a:srgbClr val="005A70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1" autoAdjust="0"/>
    <p:restoredTop sz="83272" autoAdjust="0"/>
  </p:normalViewPr>
  <p:slideViewPr>
    <p:cSldViewPr>
      <p:cViewPr varScale="1">
        <p:scale>
          <a:sx n="84" d="100"/>
          <a:sy n="84" d="100"/>
        </p:scale>
        <p:origin x="-72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912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-4662"/>
    </p:cViewPr>
  </p:sorter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t>Figure 68-1(a) </a:t>
            </a:r>
            <a:r>
              <a:rPr lang="en-US" altLang="en-US" smtClean="0"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Regular diesel fuel on the left has a clear or greenish tint, whereas fuel for off-road use is tinted red for identification.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9A9943-E234-42F1-A220-7BF838F33D24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6896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1100" b="1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t>Figure 68-1(b) </a:t>
            </a:r>
            <a:r>
              <a:rPr lang="en-US" altLang="en-US" sz="1100" smtClean="0"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A fuel pump in a farming area that clearly states the red diesel fuel is for off-road use only.</a:t>
            </a:r>
            <a:endParaRPr lang="en-US" altLang="en-US" sz="1100" smtClean="0">
              <a:ea typeface="ＭＳ Ｐゴシック" panose="020B0600070205080204" pitchFamily="3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13CB89E-FDE4-475F-B70E-8DCF8253BB1F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38127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t>Figure 68-2   </a:t>
            </a:r>
            <a:r>
              <a:rPr lang="en-US" altLang="en-US" smtClean="0"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Testing the API viscosity of a diesel fuel sample using a hydrometer.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B431E2D-ECFA-4B1B-B6A9-BEBE8FC0EEB4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62010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t>Chart 68-1   </a:t>
            </a:r>
            <a:r>
              <a:rPr lang="en-US" altLang="en-US" smtClean="0"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The API gravity scale is based on the specific gravity of the fuel.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683498F-0F43-4880-BE01-8FB211385AE2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81432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t>Chart 68-1 (continued) </a:t>
            </a:r>
            <a:r>
              <a:rPr lang="en-US" altLang="en-US" smtClean="0"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The API gravity scale is based on the specific gravity of the fuel.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60EE5E-5600-491E-8861-C7F2D4B00BDA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35492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t>Chart 68-1 (continued) </a:t>
            </a:r>
            <a:r>
              <a:rPr lang="en-US" altLang="en-US" smtClean="0"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The API gravity scale is based on the specific gravity of the fuel.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DB9A359-434A-4071-ADAB-AF214F98EBA6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24633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Add edition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 smtClean="0"/>
              <a:t>Chapter ##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34137"/>
            <a:ext cx="9156700" cy="431800"/>
            <a:chOff x="33338" y="6442075"/>
            <a:chExt cx="9156700" cy="431800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Click to add Learning Objective(s)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add figure number and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Vehicle Diesel Engines</a:t>
            </a: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First Edition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mtClean="0"/>
              <a:t>Chapter 11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3600" b="1" dirty="0">
                <a:solidFill>
                  <a:srgbClr val="0000FF"/>
                </a:solidFill>
              </a:rPr>
              <a:t>DIESEL </a:t>
            </a:r>
            <a:r>
              <a:rPr lang="de-DE" sz="3600" b="1" dirty="0" smtClean="0">
                <a:solidFill>
                  <a:srgbClr val="0000FF"/>
                </a:solidFill>
              </a:rPr>
              <a:t>&amp; BIODIESEL </a:t>
            </a:r>
            <a:r>
              <a:rPr lang="de-DE" sz="3600" b="1" dirty="0">
                <a:solidFill>
                  <a:srgbClr val="0000FF"/>
                </a:solidFill>
              </a:rPr>
              <a:t>FUELS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Front Cover:Light Vehicle Diesel Engines First Edition by James D.HAlderman and curt wa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10426"/>
            <a:ext cx="3886200" cy="4972812"/>
          </a:xfrm>
          <a:prstGeom prst="rect">
            <a:avLst/>
          </a:prstGeom>
        </p:spPr>
      </p:pic>
      <p:sp>
        <p:nvSpPr>
          <p:cNvPr id="7" name="Copyright" descr="Copyright 2015, 2012, 2009"/>
          <p:cNvSpPr txBox="1">
            <a:spLocks noChangeArrowheads="1"/>
          </p:cNvSpPr>
          <p:nvPr/>
        </p:nvSpPr>
        <p:spPr bwMode="auto">
          <a:xfrm>
            <a:off x="1413669" y="6400800"/>
            <a:ext cx="6316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700" b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Copyright © 2018, 2015, 2011</a:t>
            </a:r>
            <a:r>
              <a:rPr lang="en-US" altLang="en-US" sz="700" b="0" baseline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700" b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Pearson Education, Inc.</a:t>
            </a:r>
            <a:r>
              <a:rPr lang="en-US" altLang="en-US" sz="700" b="0" baseline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700" b="0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All Rights Reserved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214C9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14C9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400" b="1" dirty="0" smtClean="0"/>
              <a:t>Figure </a:t>
            </a:r>
            <a:r>
              <a:rPr lang="en-US" altLang="en-US" sz="2400" dirty="0" smtClean="0"/>
              <a:t>11</a:t>
            </a:r>
            <a:r>
              <a:rPr lang="en-US" altLang="en-US" sz="2400" b="1" dirty="0" smtClean="0"/>
              <a:t>-1(a) </a:t>
            </a:r>
            <a:r>
              <a:rPr lang="en-US" altLang="en-US" sz="2400" dirty="0" smtClean="0"/>
              <a:t>Regular diesel fuel on the left has a clear or greenish tint, whereas fuel for off-road use is tinted red for identification.</a:t>
            </a:r>
          </a:p>
        </p:txBody>
      </p:sp>
      <p:pic>
        <p:nvPicPr>
          <p:cNvPr id="31747" name="AAJPQLS0.jpg" descr="Two photos show the difference between red diesel and regular fuel&#10;The photo on top shows two cans. The can on the left has regular diesel fuel that has a clear or greenish tint and the can on the right has fuel for off-road use and is tinted red for identification.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523999"/>
            <a:ext cx="6448420" cy="481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3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214C9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14C9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400" b="1" dirty="0" smtClean="0"/>
              <a:t>Figure </a:t>
            </a:r>
            <a:r>
              <a:rPr lang="en-US" altLang="en-US" sz="2400" dirty="0" smtClean="0"/>
              <a:t>11</a:t>
            </a:r>
            <a:r>
              <a:rPr lang="en-US" altLang="en-US" sz="2400" b="1" dirty="0" smtClean="0"/>
              <a:t>-1(b) </a:t>
            </a:r>
            <a:r>
              <a:rPr lang="en-US" altLang="en-US" sz="2400" dirty="0" smtClean="0"/>
              <a:t>A fuel pump in a farming area that clearly states the red diesel fuel is for off-road use only.</a:t>
            </a:r>
          </a:p>
        </p:txBody>
      </p:sp>
      <p:pic>
        <p:nvPicPr>
          <p:cNvPr id="33795" name="AAJPQLT0.jpg" descr="Two photos show the difference between red diesel and regular fuel and a fuel pump.&#10;Another photo shows a fuel pump in a farming area that clearly states the red diesel fuel is for off-road use only (non-taxed)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40481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44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(8 of 14)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6629400" cy="4525963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0000FF"/>
                </a:solidFill>
                <a:latin typeface="Verdana" panose="020B0604030504040204" pitchFamily="34" charset="0"/>
              </a:rPr>
              <a:t>Grade </a:t>
            </a:r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#1</a:t>
            </a:r>
            <a:endParaRPr lang="en-US" altLang="en-US" sz="3200" b="1" dirty="0">
              <a:solidFill>
                <a:srgbClr val="0000FF"/>
              </a:solidFill>
              <a:latin typeface="Verdana" panose="020B0604030504040204" pitchFamily="34" charset="0"/>
            </a:endParaRPr>
          </a:p>
          <a:p>
            <a:pPr lvl="1"/>
            <a:r>
              <a:rPr lang="en-US" altLang="en-US" sz="28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Lower BTU content</a:t>
            </a:r>
            <a:r>
              <a:rPr lang="en-US" altLang="en-US" dirty="0" smtClean="0">
                <a:latin typeface="Verdana" panose="020B0604030504040204" pitchFamily="34" charset="0"/>
              </a:rPr>
              <a:t>—</a:t>
            </a:r>
          </a:p>
          <a:p>
            <a:pPr lvl="1"/>
            <a:r>
              <a:rPr lang="en-US" altLang="en-US" dirty="0">
                <a:latin typeface="Verdana" panose="020B0604030504040204" pitchFamily="34" charset="0"/>
              </a:rPr>
              <a:t>L</a:t>
            </a:r>
            <a:r>
              <a:rPr lang="en-US" altLang="en-US" dirty="0" smtClean="0">
                <a:latin typeface="Verdana" panose="020B0604030504040204" pitchFamily="34" charset="0"/>
              </a:rPr>
              <a:t>ess heat per pound of fuel </a:t>
            </a:r>
          </a:p>
          <a:p>
            <a:pPr lvl="1"/>
            <a:r>
              <a:rPr lang="en-US" altLang="en-US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Use during low-temperature (winter) operation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Produces less heat per pound of fuel </a:t>
            </a:r>
          </a:p>
          <a:p>
            <a:pPr lvl="2"/>
            <a:r>
              <a:rPr lang="en-US" altLang="en-US" dirty="0">
                <a:latin typeface="Verdana" panose="020B0604030504040204" pitchFamily="34" charset="0"/>
              </a:rPr>
              <a:t>C</a:t>
            </a:r>
            <a:r>
              <a:rPr lang="en-US" altLang="en-US" dirty="0" smtClean="0">
                <a:latin typeface="Verdana" panose="020B0604030504040204" pitchFamily="34" charset="0"/>
              </a:rPr>
              <a:t>ompared to Grade #2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May be specified for use in engines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With frequent changes in load and speed</a:t>
            </a:r>
          </a:p>
          <a:p>
            <a:pPr lvl="2"/>
            <a:endParaRPr lang="en-US" altLang="en-US" dirty="0" smtClean="0">
              <a:latin typeface="Verdana" panose="020B0604030504040204" pitchFamily="34" charset="0"/>
            </a:endParaRPr>
          </a:p>
        </p:txBody>
      </p:sp>
      <p:pic>
        <p:nvPicPr>
          <p:cNvPr id="5" name="Picture 4" descr="Two photos show the difference between red diesel and regular fuel and a fuel pump.&#10;Another photo shows a fuel pump in a farming area that clearly states the red diesel fuel is for off-road use only (non-taxed)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600200"/>
            <a:ext cx="2324534" cy="288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8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(9 of 14)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800600" cy="4525963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Grade #2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Higher boiling point, cloud point, pour point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Usually specified with constant speed and high loads 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Long-haul trucking and automotive diesel applications</a:t>
            </a:r>
          </a:p>
        </p:txBody>
      </p:sp>
      <p:pic>
        <p:nvPicPr>
          <p:cNvPr id="4" name="Picture 3" descr="Two photos show the difference between red diesel and regular fuel and a fuel pump.&#10;Another photo shows a fuel pump in a farming area that clearly states the red diesel fuel is for off-road use only (non-taxed)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644537"/>
            <a:ext cx="3326027" cy="413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(10 of 14)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Diesel Fuel Specific Gravity Testing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Density should be tested whenever a driveability concern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Measured in units of API gravity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Arbitrary scale expressing gravity or density of liquid petroleum products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Scale calibrated in terms of degrees API</a:t>
            </a:r>
          </a:p>
        </p:txBody>
      </p:sp>
      <p:pic>
        <p:nvPicPr>
          <p:cNvPr id="4" name="Picture 3" descr="A photo shows a hydrometer being used to test the API viscosity of a diesel fuel sample. The hydrometer is calibrated in API gravity units and resembles a hollow transparent tube with a bulb inside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348363"/>
            <a:ext cx="1761897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2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(11 of 14)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6553200" cy="4525963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Diesel Fuel Specific Gravity Testing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Fuel with least specific gravity has highest API gravity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Normal API gravity for #1 diesel fuel 39 to 44 (typically 40)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Normal API gravity for #2 diesel fuel 30 to 39 (typically 35)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Hydrometer calibrated in API gravity units used to test diesel fuel</a:t>
            </a:r>
          </a:p>
        </p:txBody>
      </p:sp>
      <p:pic>
        <p:nvPicPr>
          <p:cNvPr id="4" name="Picture 3" descr="A photo shows a hydrometer being used to test the API viscosity of a diesel fuel sample. The hydrometer is calibrated in API gravity units and resembles a hollow transparent tube with a bulb inside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371600"/>
            <a:ext cx="1761897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214C9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14C9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400" b="1" dirty="0" smtClean="0"/>
              <a:t>Figure </a:t>
            </a:r>
            <a:r>
              <a:rPr lang="en-US" altLang="en-US" sz="2400" dirty="0" smtClean="0"/>
              <a:t>11</a:t>
            </a:r>
            <a:r>
              <a:rPr lang="en-US" altLang="en-US" sz="2400" b="1" dirty="0" smtClean="0"/>
              <a:t>-2   </a:t>
            </a:r>
            <a:r>
              <a:rPr lang="en-US" altLang="en-US" sz="2400" dirty="0" smtClean="0"/>
              <a:t>Testing the API viscosity of a diesel fuel sample using a hydrometer.</a:t>
            </a:r>
          </a:p>
        </p:txBody>
      </p:sp>
      <p:pic>
        <p:nvPicPr>
          <p:cNvPr id="39939" name="AAJPQLU0.jpg" descr="A photo shows a hydrometer being used to test the API viscosity of a diesel fuel sample. The hydrometer is calibrated in API gravity units and resembles a hollow transparent tube with a bulb inside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49722"/>
            <a:ext cx="17653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5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/>
          <p:cNvSpPr>
            <a:spLocks noGrp="1"/>
          </p:cNvSpPr>
          <p:nvPr>
            <p:ph type="title"/>
          </p:nvPr>
        </p:nvSpPr>
        <p:spPr>
          <a:xfrm>
            <a:off x="457200" y="215372"/>
            <a:ext cx="8534400" cy="10972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214C9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14C9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400" b="1" dirty="0" smtClean="0"/>
              <a:t>Chart </a:t>
            </a:r>
            <a:r>
              <a:rPr lang="en-US" altLang="en-US" sz="2400" dirty="0" smtClean="0"/>
              <a:t>11</a:t>
            </a:r>
            <a:r>
              <a:rPr lang="en-US" altLang="en-US" sz="2400" b="1" dirty="0" smtClean="0"/>
              <a:t>-1  </a:t>
            </a:r>
            <a:r>
              <a:rPr lang="en-US" altLang="en-US" sz="2400" dirty="0" smtClean="0"/>
              <a:t>API gravity scale is based on specific gravity of fuel.</a:t>
            </a:r>
          </a:p>
        </p:txBody>
      </p:sp>
      <p:pic>
        <p:nvPicPr>
          <p:cNvPr id="41987" name="68_CH_1A.jpg" descr="A slide shows “Chart 11-1 API gravity scale is based on specific gravity of fuel.”&#10;The details displayed in the slide are as follows: &#10;API GRAVITY COMPARISON CHART: Values for API Scale Oil:&#10;API Gravity Scale: 0; Specific Gravity: No entry; Weight Density, Lb/Ft: No entry; Pounds Per Gallon: No entry&#10;API Gravity Scale: 2; Specific Gravity: No entry; Weight Density, Lb/Ft: No entry; Pounds Per Gallon: No entry&#10;API Gravity Scale: 4; Specific Gravity: No entry; Weight Density, Lb/Ft: No entry; Pounds Per Gallon: No entry&#10;API Gravity Scale: 6; Specific Gravity: No entry; Weight Density, Lb/Ft: No entry; Pounds Per Gallon: No entry&#10;API Gravity Scale: 8; Specific Gravity: No entry; Weight Density, Lb/Ft: No entry; Pounds Per Gallon: No entry&#10;API Gravity Scale: 10; Specific Gravity: 1.0000; Weight Density, Lb/Ft: 62.36; Pounds Per Gallon: 8.337&#10;API Gravity Scale: 12; Specific Gravity: 0.9861; Weight Density, Lb/Ft: 61.50; Pounds Per Gallon: 8.221&#10;API Gravity Scale: 14; Specific Gravity: 0.9725; Weight Density, Lb/Ft: 60.65; Pounds Per Gallon: 8.108&#10;API Gravity Scale: 16; Specific Gravity: 0.9593; Weight Density, Lb/Ft: 59.83; Pounds Per Gallon: 7.998&#10;API Gravity Scale: 18; Specific Gravity: 0.9465; Weight Density, Lb/Ft: 59.03; Pounds Per Gallon: 7.891&#10;API Gravity Scale: 20; Specific Gravity: 0.9340; Weight Density, Lb/Ft: 58.25; Pounds Per Gallon: 7.787&#10;API Gravity Scale: 22; Specific Gravity: 0.9218; Weight Density, Lb/Ft: 57.87; Pounds Per Gallon: 7.736&#10;API Gravity Scale: 24; Specific Gravity: 0.9100; Weight Density, Lb/Ft: 56.75; Pounds Per Gallon: 7.587&#10;API Gravity Scale: 26; Specific Gravity: 0.8984; Weight Density, Lb/Ft: 56.03; Pounds Per Gallon: 7.490&#10;API Gravity Scale: 28; Specific Gravity: 0.8871; Weight Density, Lb/Ft: 55.32; Pounds Per Gallon: 7.396&#10;API Gravity Scale: 30; Specific Gravity: 0.8762; Weight Density, Lb/Ft: 54.64; Pounds Per Gallon: 7.30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51435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214C9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14C9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dirty="0" smtClean="0"/>
              <a:t>Chart </a:t>
            </a:r>
            <a:r>
              <a:rPr lang="en-US" altLang="en-US" dirty="0" smtClean="0"/>
              <a:t>11</a:t>
            </a:r>
            <a:r>
              <a:rPr lang="en-US" altLang="en-US" b="1" dirty="0" smtClean="0"/>
              <a:t>-1 (continued) </a:t>
            </a:r>
            <a:r>
              <a:rPr lang="en-US" altLang="en-US" dirty="0" smtClean="0"/>
              <a:t>API gravity scale is based on specific gravity of fuel</a:t>
            </a:r>
            <a:r>
              <a:rPr lang="en-US" altLang="en-US" dirty="0" smtClean="0"/>
              <a:t>. (1 of 2)</a:t>
            </a:r>
            <a:endParaRPr lang="en-US" altLang="en-US" dirty="0" smtClean="0"/>
          </a:p>
        </p:txBody>
      </p:sp>
      <p:pic>
        <p:nvPicPr>
          <p:cNvPr id="44035" name="68_CH_1B.jpg" descr="A slide shows “Chart 11-1 (continued) API gravity scale is based on specific gravity of fuel.”&#10;The details displayed in the slide are as follows: &#10;API Gravity Scale: 32; Specific Gravity: 0.8654; Weight Density, Lb/Ft: 53.97; Pounds Per Gallon: 7.215&#10;API Gravity Scale: 34; Specific Gravity: 0.8550; Weight Density, Lb/Ft: 53.32; Pounds Per Gallon: 7.128&#10;API Gravity Scale: 36; Specific Gravity: 0.8448; Weight Density, Lb/Ft: 52.69; Pounds Per Gallon: 7.043&#10;API Gravity Scale: 38; Specific Gravity: 0.8348; Weight Density, Lb/Ft: 51.06; Pounds Per Gallon: 6.960&#10;API Gravity Scale: 40; Specific Gravity: 0.8251; Weight Density, Lb/Ft: 50.96; Pounds Per Gallon: 6.879&#10;API Gravity Scale: 42; Specific Gravity: 0.8155; Weight Density, Lb/Ft: 50.86; Pounds Per Gallon: 6.799&#10;API Gravity Scale: 44; Specific Gravity: 0.8030; Weight Density, Lb/Ft: 50.28; Pounds Per Gallon: 6.722&#10;API Gravity Scale: 46; Specific Gravity: 0.7972; Weight Density, Lb/Ft: 49.72; Pounds Per Gallon: 6.646&#10;API Gravity Scale: 48; Specific Gravity: 0.7883; Weight Density, Lb/Ft: 49.16; Pounds Per Gallon: 6.572&#10;API Gravity Scale: 50; Specific Gravity: 0.7796; Weight Density, Lb/Ft: 48.62; Pounds Per Gallon: 6.499&#10;API Gravity Scale: 52; Specific Gravity: 0.7711; Weight Density, Lb/Ft: 48.09; Pounds Per Gallon: 6.429&#10;API Gravity Scale: 54; Specific Gravity: 0.7628; Weight Density, Lb/Ft: 47.57; Pounds Per Gallon: 6.359&#10;API Gravity Scale: 56; Specific Gravity: 0.7547; Weight Density, Lb/Ft: 47.07; Pounds Per Gallon: 6.292&#10;API Gravity Scale: 58; Specific Gravity: 0.7467; Weight Density, Lb/Ft: 46.57; Pounds Per Gallon: 6.225&#10;API Gravity Scale: 60; Specific Gravity: 0.7389; Weight Density, Lb/Ft: 46.08; Pounds Per Gallon: 6.160&#10;API Gravity Scale: 62; Specific Gravity: 0.7313; Weight Density, Lb/Ft: 45.61; Pounds Per Gallon: 6.097&#10;API Gravity Scale: 64; Specific Gravity: 0.7238; Weight Density, Lb/Ft: 45.14; Pounds Per Gallon: 6.034&#10;API Gravity Scale: 66; Specific Gravity: 0.7165; Weight Density, Lb/Ft: 44.68; Pounds Per Gallon: 5.973&#10;API Gravity Scale: 68; Specific Gravity: 0.7093; Weight Density, Lb/Ft: 44.23; Pounds Per Gallon: 5.913&#10;API Gravity Scale: 70; Specific Gravity: 0.7022; Weight Density, Lb/Ft: 43.79; Pounds Per Gallon: 5.8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082377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0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214C9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14C9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400" b="1" dirty="0" smtClean="0"/>
              <a:t>Chart </a:t>
            </a:r>
            <a:r>
              <a:rPr lang="en-US" altLang="en-US" sz="2400" dirty="0" smtClean="0"/>
              <a:t>11</a:t>
            </a:r>
            <a:r>
              <a:rPr lang="en-US" altLang="en-US" sz="2400" b="1" dirty="0" smtClean="0"/>
              <a:t>-1 (continued) </a:t>
            </a:r>
            <a:r>
              <a:rPr lang="en-US" altLang="en-US" sz="2400" dirty="0" smtClean="0"/>
              <a:t>API gravity scale is based on specific gravity of fuel</a:t>
            </a:r>
            <a:r>
              <a:rPr lang="en-US" altLang="en-US" sz="2400" dirty="0"/>
              <a:t>. </a:t>
            </a:r>
            <a:r>
              <a:rPr lang="en-US" altLang="en-US" sz="2400" dirty="0" smtClean="0"/>
              <a:t>(2 </a:t>
            </a:r>
            <a:r>
              <a:rPr lang="en-US" altLang="en-US" sz="2400" dirty="0"/>
              <a:t>of 2)</a:t>
            </a:r>
            <a:endParaRPr lang="en-US" altLang="en-US" sz="2400" dirty="0" smtClean="0"/>
          </a:p>
        </p:txBody>
      </p:sp>
      <p:pic>
        <p:nvPicPr>
          <p:cNvPr id="46083" name="68_CH_1C.jpg" descr="A slide shows “Chart 11-1 (continued) API gravity scale is based on specific gravity of fuel.”&#10;API Gravity Scale: 72; Specific Gravity: 0.6953; Weight Density, Lb/Ft: 43.36; Pounds Per Gallon: 5.797&#10;API Gravity Scale: 74; Specific Gravity: 0.6886; Weight Density, Lb/Ft: 42.94; Pounds Per Gallon: 5.741&#10;API Gravity Scale: 76; Specific Gravity: 0.6819; Weight Density, Lb/Ft: 42.53; Pounds Per Gallon: 5.685&#10;API Gravity Scale: 78; Specific Gravity: 0.6754; Weight Density, Lb/Ft: 41.12; Pounds Per Gallon: 5.631&#10;API Gravity Scale: 80; Specific Gravity: 0.6690; Weight Density, Lb/Ft: 41.72; Pounds Per Gallon: 5.577&#10;API Gravity Scale: 82; Specific Gravity: 0.6628; Weight Density, Lb/Ft: 41.33; Pounds Per Gallon: 5.526&#10;API Gravity Scale: 84; Specific Gravity: 0.6566; Weight Density, Lb/Ft: 40.95; Pounds Per Gallon: 5.474&#10;API Gravity Scale: 86; Specific Gravity: 0.6506; Weight Density, Lb/Ft: 40.57; Pounds Per Gallon: 5.424&#10;API Gravity Scale: 88; Specific Gravity: 0.6446; Weight Density, Lb/Ft: 40.20; Pounds Per Gallon: 5.374&#10;API Gravity Scale: 90; Specific Gravity: 0.6388; Weight Density, Lb/Ft: 39.84; Pounds Per Gallon: 5.326&#10;API Gravity Scale: 92; Specific Gravity: 0.6331; Weight Density, Lb/Ft: 39.48; Pounds Per Gallon: 5.278&#10;API Gravity Scale: 94; Specific Gravity: 0.6275; Weight Density, Lb/Ft: 39.13; Pounds Per Gallon: 5.231&#10;API Gravity Scale: 96; Specific Gravity: 0.6220; Weight Density, Lb/Ft: 38.79; Pounds Per Gallon: 5.186&#10;API Gravity Scale: 98; Specific Gravity: 0.6116; Weight Density, Lb/Ft: 38.45; Pounds Per Gallon: 5.141&#10;API Gravity Scale: 100; Specific Gravity: 0.6112; Weight Density, Lb/Ft: 38.12; Pounds Per Gallon: 5.0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308725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0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LEARNING OBJECTIVES (</a:t>
            </a:r>
            <a:r>
              <a:rPr lang="en-US" sz="3600" dirty="0" smtClean="0"/>
              <a:t>1 of 1)</a:t>
            </a:r>
            <a:endParaRPr lang="en-US" sz="3600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11.1 Explain </a:t>
            </a:r>
            <a:r>
              <a:rPr lang="en-US" b="1" dirty="0"/>
              <a:t>diesel fuel specifications.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11.2 List </a:t>
            </a:r>
            <a:r>
              <a:rPr lang="en-US" b="1" dirty="0"/>
              <a:t>the advantages and disadvantages of biodiesel.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11.3 Discuss </a:t>
            </a:r>
            <a:r>
              <a:rPr lang="en-US" b="1" dirty="0"/>
              <a:t>API gravity.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11.4 Explain </a:t>
            </a:r>
            <a:r>
              <a:rPr lang="en-US" b="1" dirty="0"/>
              <a:t>E-diesel specifications.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13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(12 of 14)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229600" cy="4525963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Diesel Fuel Heaters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Help prevent power loss and stalling in cold weather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Placed in fuel line between tank and primary filter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Some heaters thermostatically controlled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Fuel can bypass heater once operating temperature reached</a:t>
            </a:r>
          </a:p>
        </p:txBody>
      </p:sp>
    </p:spTree>
    <p:extLst>
      <p:ext uri="{BB962C8B-B14F-4D97-AF65-F5344CB8AC3E}">
        <p14:creationId xmlns:p14="http://schemas.microsoft.com/office/powerpoint/2010/main" val="40702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(13 of 14)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Ultra-Low-Sulfur Diesel Fuel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Diesel engines manufactured to 2007 or newer standards must use ultra-low-sulfur diesel fuel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Contains less than 15 ppm of sulfur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Older, low-sulfur specification was 500 ppm</a:t>
            </a:r>
          </a:p>
        </p:txBody>
      </p:sp>
    </p:spTree>
    <p:extLst>
      <p:ext uri="{BB962C8B-B14F-4D97-AF65-F5344CB8AC3E}">
        <p14:creationId xmlns:p14="http://schemas.microsoft.com/office/powerpoint/2010/main" val="286710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(14 of 14)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rgbClr val="0000FF"/>
                </a:solidFill>
                <a:latin typeface="Verdana" panose="020B0604030504040204" pitchFamily="34" charset="0"/>
              </a:rPr>
              <a:t>Ultra-Low-Sulfur Diesel Fuel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Purpose to reduce emissions of sulfur oxides and particulate matter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Emission controls on newer engines require ultra-low-sulfur diesel (ULSD) for reliable operation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ULSD will eventually replace all low-sulfur diesel fuel</a:t>
            </a:r>
          </a:p>
        </p:txBody>
      </p:sp>
    </p:spTree>
    <p:extLst>
      <p:ext uri="{BB962C8B-B14F-4D97-AF65-F5344CB8AC3E}">
        <p14:creationId xmlns:p14="http://schemas.microsoft.com/office/powerpoint/2010/main" val="12737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Tell If Gasoline Has Been Added to </a:t>
            </a:r>
            <a:r>
              <a:rPr lang="en-US" dirty="0" smtClean="0"/>
              <a:t>Diesel </a:t>
            </a:r>
            <a:r>
              <a:rPr lang="en-US" dirty="0"/>
              <a:t>Fuel by Mistake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 descr="FA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599"/>
            <a:ext cx="9067800" cy="504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57200" y="2160372"/>
            <a:ext cx="8534400" cy="42499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56032" indent="-256032" algn="l" defTabSz="914400" rtl="0" eaLnBrk="1" latinLnBrk="0" hangingPunct="1">
              <a:spcBef>
                <a:spcPts val="1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en-US" sz="2500" b="1" dirty="0"/>
              <a:t>If gasoline has been accidentally added to diesel fuel and is burned in </a:t>
            </a:r>
            <a:r>
              <a:rPr lang="en-US" altLang="en-US" sz="2500" b="1" dirty="0" smtClean="0"/>
              <a:t>diesel </a:t>
            </a:r>
            <a:r>
              <a:rPr lang="en-US" altLang="en-US" sz="2500" b="1" dirty="0"/>
              <a:t>engine, </a:t>
            </a:r>
            <a:r>
              <a:rPr lang="en-US" altLang="en-US" sz="2500" b="1" dirty="0" smtClean="0"/>
              <a:t>result </a:t>
            </a:r>
            <a:r>
              <a:rPr lang="en-US" altLang="en-US" sz="2500" b="1" dirty="0"/>
              <a:t>can be very </a:t>
            </a:r>
            <a:r>
              <a:rPr lang="en-US" altLang="en-US" sz="2500" b="1" dirty="0" smtClean="0"/>
              <a:t>damaging to engine</a:t>
            </a:r>
            <a:r>
              <a:rPr lang="en-US" altLang="en-US" sz="2500" b="1" dirty="0"/>
              <a:t>. </a:t>
            </a:r>
            <a:r>
              <a:rPr lang="en-US" altLang="en-US" sz="2500" b="1" dirty="0" smtClean="0"/>
              <a:t>Gasoline </a:t>
            </a:r>
            <a:r>
              <a:rPr lang="en-US" altLang="en-US" sz="2500" b="1" dirty="0"/>
              <a:t>can ignite faster than diesel fuel, which would tend to increase </a:t>
            </a:r>
            <a:r>
              <a:rPr lang="en-US" altLang="en-US" sz="2500" b="1" dirty="0" smtClean="0"/>
              <a:t>temperature </a:t>
            </a:r>
            <a:r>
              <a:rPr lang="en-US" altLang="en-US" sz="2500" b="1" dirty="0"/>
              <a:t>of combustion</a:t>
            </a:r>
            <a:r>
              <a:rPr lang="en-US" altLang="en-US" sz="2500" b="1" dirty="0" smtClean="0"/>
              <a:t>. High </a:t>
            </a:r>
            <a:r>
              <a:rPr lang="en-US" altLang="en-US" sz="2500" b="1" dirty="0"/>
              <a:t>temperature can harm injectors and glow plugs, as well as pistons, head gaskets, </a:t>
            </a:r>
            <a:r>
              <a:rPr lang="en-US" altLang="en-US" sz="2500" b="1" dirty="0" smtClean="0"/>
              <a:t>&amp;other </a:t>
            </a:r>
            <a:r>
              <a:rPr lang="en-US" altLang="en-US" sz="2500" b="1" dirty="0"/>
              <a:t>major </a:t>
            </a:r>
            <a:r>
              <a:rPr lang="en-US" altLang="en-US" sz="2500" b="1" dirty="0" smtClean="0"/>
              <a:t>components</a:t>
            </a:r>
            <a:r>
              <a:rPr lang="en-US" altLang="en-US" sz="2500" b="1" dirty="0"/>
              <a:t>. If contaminated fuel is suspected, first smell </a:t>
            </a:r>
            <a:r>
              <a:rPr lang="en-US" altLang="en-US" sz="2500" b="1" dirty="0" smtClean="0"/>
              <a:t>fuel </a:t>
            </a:r>
            <a:r>
              <a:rPr lang="en-US" altLang="en-US" sz="2500" b="1" dirty="0"/>
              <a:t>at </a:t>
            </a:r>
            <a:r>
              <a:rPr lang="en-US" altLang="en-US" sz="2500" b="1" dirty="0" smtClean="0"/>
              <a:t>filler </a:t>
            </a:r>
            <a:r>
              <a:rPr lang="en-US" altLang="en-US" sz="2500" b="1" dirty="0"/>
              <a:t>neck. If </a:t>
            </a:r>
            <a:r>
              <a:rPr lang="en-US" altLang="en-US" sz="2500" b="1" dirty="0" smtClean="0"/>
              <a:t>fuel </a:t>
            </a:r>
            <a:r>
              <a:rPr lang="en-US" altLang="en-US" sz="2500" b="1" dirty="0"/>
              <a:t>smells like gasoline</a:t>
            </a:r>
            <a:r>
              <a:rPr lang="en-US" altLang="en-US" sz="2500" b="1" dirty="0" smtClean="0"/>
              <a:t>, then tank </a:t>
            </a:r>
            <a:r>
              <a:rPr lang="en-US" altLang="en-US" sz="2500" b="1" dirty="0"/>
              <a:t>should be drained and refilled with diesel fuel. If </a:t>
            </a:r>
            <a:r>
              <a:rPr lang="en-US" altLang="en-US" sz="2500" b="1" dirty="0" smtClean="0"/>
              <a:t>smell </a:t>
            </a:r>
            <a:r>
              <a:rPr lang="en-US" altLang="en-US" sz="2500" b="1" dirty="0"/>
              <a:t>test does not indicate a gasoline smell (or </a:t>
            </a:r>
            <a:r>
              <a:rPr lang="en-US" altLang="en-US" sz="2500" b="1" dirty="0" smtClean="0"/>
              <a:t>any rancid </a:t>
            </a:r>
            <a:r>
              <a:rPr lang="en-US" altLang="en-US" sz="2500" b="1" dirty="0"/>
              <a:t>smell), then test a sample for proper API gravity</a:t>
            </a:r>
            <a:r>
              <a:rPr lang="en-US" altLang="en-US" sz="25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289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Tell If Gasoline Has Been Added to </a:t>
            </a:r>
            <a:r>
              <a:rPr lang="en-US" dirty="0" smtClean="0"/>
              <a:t>Diesel </a:t>
            </a:r>
            <a:r>
              <a:rPr lang="en-US" dirty="0"/>
              <a:t>Fuel by Mistake</a:t>
            </a:r>
            <a:r>
              <a:rPr lang="en-US" dirty="0" smtClean="0"/>
              <a:t>? </a:t>
            </a:r>
            <a:r>
              <a:rPr lang="en-US" u="sng" dirty="0" smtClean="0"/>
              <a:t>NOTE:</a:t>
            </a:r>
            <a:endParaRPr lang="en-US" u="sng" dirty="0"/>
          </a:p>
        </p:txBody>
      </p:sp>
      <p:pic>
        <p:nvPicPr>
          <p:cNvPr id="4" name="Picture 3" descr="FA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599"/>
            <a:ext cx="9067800" cy="504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4800" y="2209800"/>
            <a:ext cx="8534400" cy="33528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56032" indent="-256032" algn="l" defTabSz="914400" rtl="0" eaLnBrk="1" latinLnBrk="0" hangingPunct="1">
              <a:spcBef>
                <a:spcPts val="1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en-US" sz="4000" b="1" u="sng" dirty="0">
                <a:solidFill>
                  <a:srgbClr val="0000FF"/>
                </a:solidFill>
              </a:rPr>
              <a:t>NOTE: </a:t>
            </a:r>
            <a:r>
              <a:rPr lang="en-US" altLang="en-US" sz="4000" b="1" dirty="0">
                <a:solidFill>
                  <a:srgbClr val="0000FF"/>
                </a:solidFill>
              </a:rPr>
              <a:t>Diesel fuel designed for on-road use should be </a:t>
            </a:r>
            <a:r>
              <a:rPr lang="en-US" altLang="en-US" sz="4400" b="1" dirty="0" smtClean="0">
                <a:solidFill>
                  <a:srgbClr val="007FA3"/>
                </a:solidFill>
              </a:rPr>
              <a:t>GREEN</a:t>
            </a:r>
            <a:r>
              <a:rPr lang="en-US" altLang="en-US" sz="4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in </a:t>
            </a:r>
            <a:r>
              <a:rPr lang="en-US" altLang="en-US" sz="4000" b="1" dirty="0">
                <a:solidFill>
                  <a:srgbClr val="0000FF"/>
                </a:solidFill>
              </a:rPr>
              <a:t>color. 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RED</a:t>
            </a:r>
            <a:r>
              <a:rPr lang="en-US" altLang="en-US" sz="4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diesel </a:t>
            </a:r>
            <a:r>
              <a:rPr lang="en-US" altLang="en-US" sz="4000" b="1" dirty="0">
                <a:solidFill>
                  <a:srgbClr val="0000FF"/>
                </a:solidFill>
              </a:rPr>
              <a:t>fuel (high sulfur) </a:t>
            </a:r>
            <a:r>
              <a:rPr lang="en-US" altLang="en-US" sz="4000" b="1" dirty="0" smtClean="0">
                <a:solidFill>
                  <a:srgbClr val="0000FF"/>
                </a:solidFill>
              </a:rPr>
              <a:t>should only </a:t>
            </a:r>
            <a:r>
              <a:rPr lang="en-US" altLang="en-US" sz="4000" b="1" dirty="0">
                <a:solidFill>
                  <a:srgbClr val="0000FF"/>
                </a:solidFill>
              </a:rPr>
              <a:t>be found in off-road or farm equipment.</a:t>
            </a:r>
            <a:endParaRPr lang="en-US" altLang="en-US" sz="40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Diesel Fuel Additives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 descr="FA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599"/>
            <a:ext cx="9067800" cy="504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4800" y="2160372"/>
            <a:ext cx="8686800" cy="42499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56032" indent="-256032" algn="l" defTabSz="914400" rtl="0" eaLnBrk="1" latinLnBrk="0" hangingPunct="1">
              <a:spcBef>
                <a:spcPts val="1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en-US" sz="1800" b="1" dirty="0" smtClean="0"/>
              <a:t>Several </a:t>
            </a:r>
            <a:r>
              <a:rPr lang="en-US" altLang="en-US" sz="1800" b="1" dirty="0"/>
              <a:t>types and many brands of </a:t>
            </a:r>
            <a:r>
              <a:rPr lang="en-US" altLang="en-US" sz="1800" b="1" dirty="0" smtClean="0"/>
              <a:t>additives that </a:t>
            </a:r>
            <a:r>
              <a:rPr lang="en-US" altLang="en-US" sz="1800" b="1" dirty="0"/>
              <a:t>are designed to be added to diesel fuel. </a:t>
            </a:r>
            <a:r>
              <a:rPr lang="en-US" altLang="en-US" sz="1800" b="1" dirty="0" smtClean="0"/>
              <a:t>These types </a:t>
            </a:r>
            <a:r>
              <a:rPr lang="en-US" altLang="en-US" sz="1800" b="1" dirty="0"/>
              <a:t>of additives include: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altLang="en-US" sz="1800" b="1" dirty="0" smtClean="0"/>
              <a:t>Winter </a:t>
            </a:r>
            <a:r>
              <a:rPr lang="en-US" altLang="en-US" sz="1800" b="1" dirty="0"/>
              <a:t>Conditioners—Winter conditioners </a:t>
            </a:r>
            <a:r>
              <a:rPr lang="en-US" altLang="en-US" sz="1800" b="1" dirty="0" smtClean="0"/>
              <a:t>designed </a:t>
            </a:r>
            <a:r>
              <a:rPr lang="en-US" altLang="en-US" sz="1800" b="1" dirty="0"/>
              <a:t>to reduce </a:t>
            </a:r>
            <a:r>
              <a:rPr lang="en-US" altLang="en-US" sz="1800" b="1" dirty="0" smtClean="0"/>
              <a:t>Cold </a:t>
            </a:r>
            <a:r>
              <a:rPr lang="en-US" altLang="en-US" sz="1800" b="1" dirty="0"/>
              <a:t>Filter Plugging </a:t>
            </a:r>
            <a:r>
              <a:rPr lang="en-US" altLang="en-US" sz="1800" b="1" dirty="0" smtClean="0"/>
              <a:t>Point (</a:t>
            </a:r>
            <a:r>
              <a:rPr lang="en-US" altLang="en-US" sz="1800" b="1" dirty="0"/>
              <a:t>CFPP). CFPP is the lowest temperature at </a:t>
            </a:r>
            <a:r>
              <a:rPr lang="en-US" altLang="en-US" sz="1800" b="1" dirty="0" smtClean="0"/>
              <a:t>which a </a:t>
            </a:r>
            <a:r>
              <a:rPr lang="en-US" altLang="en-US" sz="1800" b="1" dirty="0"/>
              <a:t>specified volume of diesel type of fuel can </a:t>
            </a:r>
            <a:r>
              <a:rPr lang="en-US" altLang="en-US" sz="1800" b="1" dirty="0" smtClean="0"/>
              <a:t>pass through </a:t>
            </a:r>
            <a:r>
              <a:rPr lang="en-US" altLang="en-US" sz="1800" b="1" dirty="0"/>
              <a:t>a standardized filtration </a:t>
            </a:r>
            <a:r>
              <a:rPr lang="en-US" altLang="en-US" sz="1800" b="1" dirty="0" smtClean="0"/>
              <a:t>device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altLang="en-US" sz="1800" b="1" dirty="0" smtClean="0"/>
              <a:t>Multi-functional </a:t>
            </a:r>
            <a:r>
              <a:rPr lang="en-US" altLang="en-US" sz="1800" b="1" dirty="0"/>
              <a:t>Conditioners—Many </a:t>
            </a:r>
            <a:r>
              <a:rPr lang="en-US" altLang="en-US" sz="1800" b="1" dirty="0" smtClean="0"/>
              <a:t>multifunctional additives </a:t>
            </a:r>
            <a:r>
              <a:rPr lang="en-US" altLang="en-US" sz="1800" b="1" dirty="0"/>
              <a:t>increase </a:t>
            </a:r>
            <a:r>
              <a:rPr lang="en-US" altLang="en-US" sz="1800" b="1" dirty="0" smtClean="0"/>
              <a:t>Cetane </a:t>
            </a:r>
            <a:r>
              <a:rPr lang="en-US" altLang="en-US" sz="1800" b="1" dirty="0"/>
              <a:t>rating </a:t>
            </a:r>
            <a:r>
              <a:rPr lang="en-US" altLang="en-US" sz="1800" b="1" dirty="0" smtClean="0"/>
              <a:t>helps </a:t>
            </a:r>
            <a:r>
              <a:rPr lang="en-US" altLang="en-US" sz="1800" b="1" dirty="0"/>
              <a:t>keep injectors clean. </a:t>
            </a:r>
            <a:r>
              <a:rPr lang="en-US" altLang="en-US" sz="1800" b="1" dirty="0" smtClean="0"/>
              <a:t>Raising </a:t>
            </a:r>
            <a:r>
              <a:rPr lang="en-US" altLang="en-US" sz="1800" b="1" dirty="0"/>
              <a:t>C</a:t>
            </a:r>
            <a:r>
              <a:rPr lang="en-US" altLang="en-US" sz="1800" b="1" dirty="0" smtClean="0"/>
              <a:t>etane </a:t>
            </a:r>
            <a:r>
              <a:rPr lang="en-US" altLang="en-US" sz="1800" b="1" dirty="0"/>
              <a:t>rating </a:t>
            </a:r>
            <a:r>
              <a:rPr lang="en-US" altLang="en-US" sz="1800" b="1" dirty="0" smtClean="0"/>
              <a:t>power &amp; economy Improved</a:t>
            </a:r>
            <a:r>
              <a:rPr lang="en-US" altLang="en-US" sz="1800" b="1" dirty="0"/>
              <a:t>. </a:t>
            </a:r>
            <a:endParaRPr lang="en-US" altLang="en-US" sz="1800" b="1" dirty="0" smtClean="0"/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altLang="en-US" sz="1800" b="1" dirty="0" smtClean="0"/>
              <a:t>Microbicide—Microbes </a:t>
            </a:r>
            <a:r>
              <a:rPr lang="en-US" altLang="en-US" sz="1800" b="1" dirty="0"/>
              <a:t>can grow in diesel fuel </a:t>
            </a:r>
            <a:r>
              <a:rPr lang="en-US" altLang="en-US" sz="1800" b="1" dirty="0" smtClean="0"/>
              <a:t>at the </a:t>
            </a:r>
            <a:r>
              <a:rPr lang="en-US" altLang="en-US" sz="1800" b="1" dirty="0"/>
              <a:t>junction between the water and the diesel</a:t>
            </a:r>
            <a:r>
              <a:rPr lang="en-US" altLang="en-US" sz="1800" b="1" dirty="0" smtClean="0"/>
              <a:t>. Water heavier near bottom </a:t>
            </a:r>
            <a:r>
              <a:rPr lang="en-US" altLang="en-US" sz="1800" b="1" dirty="0"/>
              <a:t>of the tank. </a:t>
            </a:r>
            <a:r>
              <a:rPr lang="en-US" altLang="en-US" sz="1800" b="1" dirty="0" smtClean="0"/>
              <a:t>Microbicide kills </a:t>
            </a:r>
            <a:r>
              <a:rPr lang="en-US" altLang="en-US" sz="1800" b="1" dirty="0"/>
              <a:t>microorganisms including </a:t>
            </a:r>
            <a:r>
              <a:rPr lang="en-US" altLang="en-US" sz="1800" b="1" dirty="0" smtClean="0"/>
              <a:t>bacteria and </a:t>
            </a:r>
            <a:r>
              <a:rPr lang="en-US" altLang="en-US" sz="1800" b="1" dirty="0"/>
              <a:t>fungi.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800" b="1" dirty="0"/>
              <a:t>Always follow </a:t>
            </a:r>
            <a:r>
              <a:rPr lang="en-US" altLang="en-US" sz="1800" b="1" dirty="0" smtClean="0"/>
              <a:t>OEM recommended service </a:t>
            </a:r>
            <a:r>
              <a:rPr lang="en-US" altLang="en-US" sz="1800" b="1" dirty="0"/>
              <a:t>procedures and for best results</a:t>
            </a:r>
            <a:endParaRPr lang="en-US" alt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30705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11–3 Many diesel fuel additives increase the </a:t>
            </a:r>
            <a:r>
              <a:rPr lang="en-US" dirty="0" err="1"/>
              <a:t>cetane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rating which results in improved fuel economy.</a:t>
            </a:r>
          </a:p>
        </p:txBody>
      </p:sp>
      <p:pic>
        <p:nvPicPr>
          <p:cNvPr id="4" name="Picture 3" descr="A photo shows a can of diesel fuel supplement with cetane boost that prevents fuel gelling, boosts cetane, and keeps injectors clean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599"/>
            <a:ext cx="5964028" cy="505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Biodiesel (1 of 2)</a:t>
            </a:r>
          </a:p>
        </p:txBody>
      </p:sp>
      <p:sp>
        <p:nvSpPr>
          <p:cNvPr id="51203" name="Content Placeholder 4"/>
          <p:cNvSpPr>
            <a:spLocks noGrp="1"/>
          </p:cNvSpPr>
          <p:nvPr>
            <p:ph idx="1"/>
          </p:nvPr>
        </p:nvSpPr>
        <p:spPr>
          <a:xfrm>
            <a:off x="228600" y="1447800"/>
            <a:ext cx="5181600" cy="4525963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Features of Biodiesel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Purchasing in bulk quantities decreases cost of fuel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Maintains similar horsepower, torque, fuel economy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Has higher </a:t>
            </a:r>
            <a:r>
              <a:rPr lang="en-US" altLang="en-US" dirty="0">
                <a:latin typeface="Verdana" panose="020B0604030504040204" pitchFamily="34" charset="0"/>
              </a:rPr>
              <a:t>C</a:t>
            </a:r>
            <a:r>
              <a:rPr lang="en-US" altLang="en-US" dirty="0" smtClean="0">
                <a:latin typeface="Verdana" panose="020B0604030504040204" pitchFamily="34" charset="0"/>
              </a:rPr>
              <a:t>etane number than conventional diesel, increasing engine performance</a:t>
            </a:r>
          </a:p>
        </p:txBody>
      </p:sp>
      <p:pic>
        <p:nvPicPr>
          <p:cNvPr id="2" name="Picture 1" descr="A photo shows a biodiesel pump with a decal that indicates that the biodiesel fuel is ultra-low-sulfur diesel (ULSD) and must be used in 2007 and newer diesel vehicles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605" y="2514600"/>
            <a:ext cx="3407920" cy="290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1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</a:t>
            </a:r>
            <a:r>
              <a:rPr lang="en-US" dirty="0"/>
              <a:t>11–4 A pump decal indicating that the biodiesel </a:t>
            </a:r>
            <a:r>
              <a:rPr lang="en-US" dirty="0" smtClean="0"/>
              <a:t>fuel is </a:t>
            </a:r>
            <a:r>
              <a:rPr lang="en-US" dirty="0"/>
              <a:t>ultra-low-sulfur diesel (ULSD) and must be used in 2007 </a:t>
            </a:r>
            <a:r>
              <a:rPr lang="en-US" dirty="0" smtClean="0"/>
              <a:t>and newer </a:t>
            </a:r>
            <a:r>
              <a:rPr lang="en-US" dirty="0"/>
              <a:t>diesel vehicles.</a:t>
            </a:r>
          </a:p>
        </p:txBody>
      </p:sp>
      <p:pic>
        <p:nvPicPr>
          <p:cNvPr id="2" name="Picture 1" descr="A photo shows a biodiesel pump with a decal that indicates that the biodiesel fuel is ultra-low-sulfur diesel (ULSD) and must be used in 2007 and newer diesel vehicles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332" y="1371601"/>
            <a:ext cx="589566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9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Biodiesel</a:t>
            </a:r>
            <a:endParaRPr lang="en-US" altLang="en-US" sz="3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0000FF"/>
                </a:solidFill>
                <a:latin typeface="Verdana" panose="020B0604030504040204" pitchFamily="34" charset="0"/>
              </a:rPr>
              <a:t>Features of Biodiesel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Nontoxic; safe to handle, transport, and store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Maintenance requirements for B20 and petrodiesel vehicles are same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Acts as a lubricant; can add to life of fuel system components</a:t>
            </a:r>
          </a:p>
        </p:txBody>
      </p:sp>
      <p:pic>
        <p:nvPicPr>
          <p:cNvPr id="4" name="Picture 3" descr="A photo shows a biodiesel pump with a decal that indicates that the biodiesel fuel is ultra-low-sulfur diesel (ULSD) and must be used in 2007 and newer diesel vehicles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752600"/>
            <a:ext cx="3407959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(1 of 14)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</a:rPr>
              <a:t>Features of Diesel Fuel</a:t>
            </a:r>
          </a:p>
          <a:p>
            <a:pPr lvl="1"/>
            <a:r>
              <a:rPr lang="en-US" altLang="en-US" dirty="0" smtClean="0"/>
              <a:t>Contains 12% more heat energy </a:t>
            </a:r>
          </a:p>
          <a:p>
            <a:pPr lvl="1"/>
            <a:r>
              <a:rPr lang="en-US" altLang="en-US" dirty="0" smtClean="0"/>
              <a:t>Than same amount of gasoline</a:t>
            </a:r>
          </a:p>
          <a:p>
            <a:pPr lvl="1"/>
            <a:r>
              <a:rPr lang="en-US" altLang="en-US" dirty="0" smtClean="0"/>
              <a:t>Fuel in a diesel engine not ignited with spark</a:t>
            </a:r>
          </a:p>
          <a:p>
            <a:pPr lvl="1"/>
            <a:r>
              <a:rPr lang="en-US" altLang="en-US" dirty="0" smtClean="0"/>
              <a:t>Heat generated by high compression</a:t>
            </a:r>
          </a:p>
        </p:txBody>
      </p:sp>
      <p:pic>
        <p:nvPicPr>
          <p:cNvPr id="3" name="Picture 2" descr="Two photos show the difference between red diesel and regular fuel&#10;The photo on top shows two cans. The can on the left has regular diesel fuel that has a clear or greenish tint and the can on the right has fuel for off-road use and is tinted red for identification.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795721"/>
            <a:ext cx="315800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Thought Biodiesel Was Vegetable Oil</a:t>
            </a:r>
            <a:r>
              <a:rPr lang="en-US" dirty="0" smtClean="0"/>
              <a:t>? 1</a:t>
            </a:r>
            <a:endParaRPr lang="en-US" dirty="0"/>
          </a:p>
        </p:txBody>
      </p:sp>
      <p:pic>
        <p:nvPicPr>
          <p:cNvPr id="4" name="Picture 3" descr="FA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65421"/>
            <a:ext cx="9067800" cy="504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4800" y="2160372"/>
            <a:ext cx="8686800" cy="42499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56032" indent="-256032" algn="l" defTabSz="914400" rtl="0" eaLnBrk="1" latinLnBrk="0" hangingPunct="1">
              <a:spcBef>
                <a:spcPts val="1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Clr>
                <a:srgbClr val="3C1581"/>
              </a:buClr>
              <a:buNone/>
            </a:pPr>
            <a:r>
              <a:rPr lang="en-US" altLang="en-US" sz="3200" b="1" dirty="0">
                <a:solidFill>
                  <a:srgbClr val="0000FF"/>
                </a:solidFill>
              </a:rPr>
              <a:t>Biodiesel</a:t>
            </a:r>
            <a:r>
              <a:rPr lang="en-US" altLang="en-US" sz="3200" b="1" dirty="0">
                <a:solidFill>
                  <a:srgbClr val="003057"/>
                </a:solidFill>
              </a:rPr>
              <a:t> </a:t>
            </a:r>
            <a:r>
              <a:rPr lang="en-US" altLang="en-US" b="1" dirty="0">
                <a:solidFill>
                  <a:srgbClr val="003057"/>
                </a:solidFill>
              </a:rPr>
              <a:t>is vegetable oil with </a:t>
            </a:r>
            <a:r>
              <a:rPr lang="en-US" altLang="en-US" b="1" dirty="0" smtClean="0">
                <a:solidFill>
                  <a:srgbClr val="003057"/>
                </a:solidFill>
              </a:rPr>
              <a:t>glycerin component removed </a:t>
            </a:r>
            <a:r>
              <a:rPr lang="en-US" altLang="en-US" b="1" dirty="0">
                <a:solidFill>
                  <a:srgbClr val="003057"/>
                </a:solidFill>
              </a:rPr>
              <a:t>by means of reacting </a:t>
            </a:r>
            <a:r>
              <a:rPr lang="en-US" altLang="en-US" b="1" dirty="0" smtClean="0">
                <a:solidFill>
                  <a:srgbClr val="003057"/>
                </a:solidFill>
              </a:rPr>
              <a:t>vegetable oil </a:t>
            </a:r>
            <a:r>
              <a:rPr lang="en-US" altLang="en-US" b="1" dirty="0">
                <a:solidFill>
                  <a:srgbClr val="003057"/>
                </a:solidFill>
              </a:rPr>
              <a:t>with a catalyst. The resulting hydrocarbon </a:t>
            </a:r>
            <a:r>
              <a:rPr lang="en-US" altLang="en-US" b="1" dirty="0" smtClean="0">
                <a:solidFill>
                  <a:srgbClr val="003057"/>
                </a:solidFill>
              </a:rPr>
              <a:t>esters are </a:t>
            </a:r>
            <a:r>
              <a:rPr lang="en-US" altLang="en-US" b="1" dirty="0">
                <a:solidFill>
                  <a:srgbClr val="003057"/>
                </a:solidFill>
              </a:rPr>
              <a:t>16 to 18 carbon atoms in length, </a:t>
            </a:r>
            <a:r>
              <a:rPr lang="en-US" altLang="en-US" b="1" dirty="0" smtClean="0">
                <a:solidFill>
                  <a:srgbClr val="003057"/>
                </a:solidFill>
              </a:rPr>
              <a:t>almost identical </a:t>
            </a:r>
            <a:r>
              <a:rPr lang="en-US" altLang="en-US" b="1" dirty="0">
                <a:solidFill>
                  <a:srgbClr val="003057"/>
                </a:solidFill>
              </a:rPr>
              <a:t>to </a:t>
            </a:r>
            <a:r>
              <a:rPr lang="en-US" altLang="en-US" b="1" dirty="0" smtClean="0">
                <a:solidFill>
                  <a:srgbClr val="003057"/>
                </a:solidFill>
              </a:rPr>
              <a:t>petroleum </a:t>
            </a:r>
            <a:r>
              <a:rPr lang="en-US" altLang="en-US" b="1" dirty="0">
                <a:solidFill>
                  <a:srgbClr val="003057"/>
                </a:solidFill>
              </a:rPr>
              <a:t>diesel fuel atoms. </a:t>
            </a:r>
            <a:r>
              <a:rPr lang="en-US" altLang="en-US" b="1" dirty="0" smtClean="0">
                <a:solidFill>
                  <a:srgbClr val="003057"/>
                </a:solidFill>
              </a:rPr>
              <a:t>This allows </a:t>
            </a:r>
            <a:r>
              <a:rPr lang="en-US" altLang="en-US" b="1" dirty="0">
                <a:solidFill>
                  <a:srgbClr val="003057"/>
                </a:solidFill>
              </a:rPr>
              <a:t>the use of biodiesel fuel in a diesel </a:t>
            </a:r>
            <a:r>
              <a:rPr lang="en-US" altLang="en-US" b="1" dirty="0" smtClean="0">
                <a:solidFill>
                  <a:srgbClr val="003057"/>
                </a:solidFill>
              </a:rPr>
              <a:t>engine with </a:t>
            </a:r>
            <a:r>
              <a:rPr lang="en-US" altLang="en-US" b="1" dirty="0">
                <a:solidFill>
                  <a:srgbClr val="003057"/>
                </a:solidFill>
              </a:rPr>
              <a:t>no modifications needed. </a:t>
            </a:r>
            <a:r>
              <a:rPr lang="en-US" altLang="en-US" b="1" dirty="0" smtClean="0">
                <a:solidFill>
                  <a:srgbClr val="003057"/>
                </a:solidFill>
              </a:rPr>
              <a:t>Biodiesel-powered vehicles </a:t>
            </a:r>
            <a:r>
              <a:rPr lang="en-US" altLang="en-US" b="1" dirty="0">
                <a:solidFill>
                  <a:srgbClr val="003057"/>
                </a:solidFill>
              </a:rPr>
              <a:t>do not need a </a:t>
            </a:r>
            <a:r>
              <a:rPr lang="en-US" altLang="en-US" b="1" dirty="0" smtClean="0">
                <a:solidFill>
                  <a:srgbClr val="003057"/>
                </a:solidFill>
              </a:rPr>
              <a:t>2</a:t>
            </a:r>
            <a:r>
              <a:rPr lang="en-US" altLang="en-US" b="1" baseline="30000" dirty="0" smtClean="0">
                <a:solidFill>
                  <a:srgbClr val="003057"/>
                </a:solidFill>
              </a:rPr>
              <a:t>nd</a:t>
            </a:r>
            <a:r>
              <a:rPr lang="en-US" altLang="en-US" b="1" dirty="0" smtClean="0">
                <a:solidFill>
                  <a:srgbClr val="003057"/>
                </a:solidFill>
              </a:rPr>
              <a:t> fuel </a:t>
            </a:r>
            <a:r>
              <a:rPr lang="en-US" altLang="en-US" b="1" dirty="0">
                <a:solidFill>
                  <a:srgbClr val="003057"/>
                </a:solidFill>
              </a:rPr>
              <a:t>tank, </a:t>
            </a:r>
            <a:r>
              <a:rPr lang="en-US" altLang="en-US" b="1" dirty="0" smtClean="0">
                <a:solidFill>
                  <a:srgbClr val="003057"/>
                </a:solidFill>
              </a:rPr>
              <a:t>whereas vegetable-oil-powered </a:t>
            </a:r>
            <a:r>
              <a:rPr lang="en-US" altLang="en-US" b="1" dirty="0">
                <a:solidFill>
                  <a:srgbClr val="003057"/>
                </a:solidFill>
              </a:rPr>
              <a:t>vehicles do.</a:t>
            </a:r>
            <a:endParaRPr lang="en-US" altLang="en-US" b="1" dirty="0" smtClean="0">
              <a:solidFill>
                <a:srgbClr val="0030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Thought Biodiesel Was Vegetable Oil</a:t>
            </a:r>
            <a:r>
              <a:rPr lang="en-US" dirty="0" smtClean="0"/>
              <a:t>? 2</a:t>
            </a:r>
            <a:endParaRPr lang="en-US" dirty="0"/>
          </a:p>
        </p:txBody>
      </p:sp>
      <p:pic>
        <p:nvPicPr>
          <p:cNvPr id="4" name="Picture 3" descr="FA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65421"/>
            <a:ext cx="9067800" cy="504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4800" y="2160372"/>
            <a:ext cx="8686800" cy="42499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56032" indent="-256032" algn="l" defTabSz="914400" rtl="0" eaLnBrk="1" latinLnBrk="0" hangingPunct="1">
              <a:spcBef>
                <a:spcPts val="1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Clr>
                <a:srgbClr val="3C1581"/>
              </a:buClr>
              <a:buNone/>
            </a:pPr>
            <a:r>
              <a:rPr lang="en-US" altLang="en-US" sz="2500" b="1" dirty="0" smtClean="0">
                <a:solidFill>
                  <a:srgbClr val="003057"/>
                </a:solidFill>
              </a:rPr>
              <a:t>3 main </a:t>
            </a:r>
            <a:r>
              <a:rPr lang="en-US" altLang="en-US" sz="2500" b="1" dirty="0">
                <a:solidFill>
                  <a:srgbClr val="003057"/>
                </a:solidFill>
              </a:rPr>
              <a:t>types of fuel used 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in diesel engines: • </a:t>
            </a:r>
            <a:r>
              <a:rPr lang="en-US" altLang="en-US" sz="2500" b="1" dirty="0">
                <a:solidFill>
                  <a:srgbClr val="0000FF"/>
                </a:solidFill>
              </a:rPr>
              <a:t>Petroleum</a:t>
            </a:r>
            <a:r>
              <a:rPr lang="en-US" altLang="en-US" sz="2500" b="1" dirty="0">
                <a:solidFill>
                  <a:srgbClr val="003057"/>
                </a:solidFill>
              </a:rPr>
              <a:t> diesel, 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fossil </a:t>
            </a:r>
            <a:r>
              <a:rPr lang="en-US" altLang="en-US" sz="2500" b="1" dirty="0">
                <a:solidFill>
                  <a:srgbClr val="003057"/>
                </a:solidFill>
              </a:rPr>
              <a:t>hydrocarbon 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16 carbon </a:t>
            </a:r>
            <a:r>
              <a:rPr lang="en-US" altLang="en-US" sz="2500" b="1" dirty="0">
                <a:solidFill>
                  <a:srgbClr val="003057"/>
                </a:solidFill>
              </a:rPr>
              <a:t>atoms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. </a:t>
            </a:r>
            <a:r>
              <a:rPr lang="en-US" altLang="en-US" sz="2500" b="1" dirty="0" smtClean="0">
                <a:solidFill>
                  <a:srgbClr val="0000FF"/>
                </a:solidFill>
              </a:rPr>
              <a:t>Biodiesel</a:t>
            </a:r>
            <a:r>
              <a:rPr lang="en-US" altLang="en-US" sz="2500" b="1" dirty="0">
                <a:solidFill>
                  <a:srgbClr val="003057"/>
                </a:solidFill>
              </a:rPr>
              <a:t>, a hydrocarbon with a carbon 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chain length 16 </a:t>
            </a:r>
            <a:r>
              <a:rPr lang="en-US" altLang="en-US" sz="2500" b="1" dirty="0">
                <a:solidFill>
                  <a:srgbClr val="003057"/>
                </a:solidFill>
              </a:rPr>
              <a:t>to 18 carbon atoms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. </a:t>
            </a:r>
            <a:r>
              <a:rPr lang="en-US" altLang="en-US" sz="2500" b="1" dirty="0" smtClean="0">
                <a:solidFill>
                  <a:srgbClr val="0000FF"/>
                </a:solidFill>
              </a:rPr>
              <a:t>Vegetable </a:t>
            </a:r>
            <a:r>
              <a:rPr lang="en-US" altLang="en-US" sz="2500" b="1" dirty="0">
                <a:solidFill>
                  <a:srgbClr val="0000FF"/>
                </a:solidFill>
              </a:rPr>
              <a:t>oil </a:t>
            </a:r>
            <a:r>
              <a:rPr lang="en-US" altLang="en-US" sz="2500" b="1" dirty="0">
                <a:solidFill>
                  <a:srgbClr val="003057"/>
                </a:solidFill>
              </a:rPr>
              <a:t>is a triglyceride with a 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glycerin component </a:t>
            </a:r>
            <a:r>
              <a:rPr lang="en-US" altLang="en-US" sz="2500" b="1" dirty="0">
                <a:solidFill>
                  <a:srgbClr val="003057"/>
                </a:solidFill>
              </a:rPr>
              <a:t>joining 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3 hydrocarbon chains of </a:t>
            </a:r>
            <a:r>
              <a:rPr lang="en-US" altLang="en-US" sz="2500" b="1" dirty="0">
                <a:solidFill>
                  <a:srgbClr val="003057"/>
                </a:solidFill>
              </a:rPr>
              <a:t>16 to 18 carbon atoms each, called 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straight vegetable </a:t>
            </a:r>
            <a:r>
              <a:rPr lang="en-US" altLang="en-US" sz="2500" b="1" dirty="0">
                <a:solidFill>
                  <a:srgbClr val="003057"/>
                </a:solidFill>
              </a:rPr>
              <a:t>oil (SVO). </a:t>
            </a:r>
            <a:r>
              <a:rPr lang="en-US" altLang="en-US" sz="2500" b="1" dirty="0" smtClean="0">
                <a:solidFill>
                  <a:srgbClr val="0000FF"/>
                </a:solidFill>
              </a:rPr>
              <a:t>Pure </a:t>
            </a:r>
            <a:r>
              <a:rPr lang="en-US" altLang="en-US" sz="2500" b="1" dirty="0">
                <a:solidFill>
                  <a:srgbClr val="0000FF"/>
                </a:solidFill>
              </a:rPr>
              <a:t>plant oil (PPO</a:t>
            </a:r>
            <a:r>
              <a:rPr lang="en-US" altLang="en-US" sz="2500" b="1" dirty="0" smtClean="0">
                <a:solidFill>
                  <a:srgbClr val="0000FF"/>
                </a:solidFill>
              </a:rPr>
              <a:t>)—most </a:t>
            </a:r>
            <a:r>
              <a:rPr lang="en-US" altLang="en-US" sz="2500" b="1" dirty="0">
                <a:solidFill>
                  <a:srgbClr val="0000FF"/>
                </a:solidFill>
              </a:rPr>
              <a:t>often used </a:t>
            </a:r>
            <a:r>
              <a:rPr lang="en-US" altLang="en-US" sz="2500" b="1" dirty="0" smtClean="0">
                <a:solidFill>
                  <a:srgbClr val="0000FF"/>
                </a:solidFill>
              </a:rPr>
              <a:t>in Europe </a:t>
            </a:r>
            <a:r>
              <a:rPr lang="en-US" altLang="en-US" sz="2500" b="1" dirty="0">
                <a:solidFill>
                  <a:srgbClr val="0000FF"/>
                </a:solidFill>
              </a:rPr>
              <a:t>to describe </a:t>
            </a:r>
            <a:r>
              <a:rPr lang="en-US" altLang="en-US" sz="2500" b="1" dirty="0" smtClean="0">
                <a:solidFill>
                  <a:srgbClr val="0000FF"/>
                </a:solidFill>
              </a:rPr>
              <a:t>SVO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.  </a:t>
            </a:r>
            <a:r>
              <a:rPr lang="en-US" altLang="en-US" sz="2500" b="1" dirty="0" smtClean="0">
                <a:solidFill>
                  <a:srgbClr val="0000FF"/>
                </a:solidFill>
              </a:rPr>
              <a:t>Waste </a:t>
            </a:r>
            <a:r>
              <a:rPr lang="en-US" altLang="en-US" sz="2500" b="1" dirty="0">
                <a:solidFill>
                  <a:srgbClr val="0000FF"/>
                </a:solidFill>
              </a:rPr>
              <a:t>vegetable oil (WVO)—</a:t>
            </a:r>
            <a:r>
              <a:rPr lang="en-US" altLang="en-US" sz="2500" b="1" dirty="0">
                <a:solidFill>
                  <a:srgbClr val="003057"/>
                </a:solidFill>
              </a:rPr>
              <a:t>this oil could 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include animal </a:t>
            </a:r>
            <a:r>
              <a:rPr lang="en-US" altLang="en-US" sz="2500" b="1" dirty="0">
                <a:solidFill>
                  <a:srgbClr val="003057"/>
                </a:solidFill>
              </a:rPr>
              <a:t>or fish oils from 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cooking.  </a:t>
            </a:r>
            <a:r>
              <a:rPr lang="en-US" altLang="en-US" sz="2500" b="1" dirty="0" smtClean="0">
                <a:solidFill>
                  <a:srgbClr val="0000FF"/>
                </a:solidFill>
              </a:rPr>
              <a:t>Used </a:t>
            </a:r>
            <a:r>
              <a:rPr lang="en-US" altLang="en-US" sz="2500" b="1" dirty="0">
                <a:solidFill>
                  <a:srgbClr val="0000FF"/>
                </a:solidFill>
              </a:rPr>
              <a:t>cooking oil (UCO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)—used </a:t>
            </a:r>
            <a:r>
              <a:rPr lang="en-US" altLang="en-US" sz="2500" b="1" dirty="0">
                <a:solidFill>
                  <a:srgbClr val="003057"/>
                </a:solidFill>
              </a:rPr>
              <a:t>when </a:t>
            </a:r>
            <a:r>
              <a:rPr lang="en-US" altLang="en-US" sz="2500" b="1" dirty="0" smtClean="0">
                <a:solidFill>
                  <a:srgbClr val="003057"/>
                </a:solidFill>
              </a:rPr>
              <a:t>oil </a:t>
            </a:r>
            <a:r>
              <a:rPr lang="en-US" altLang="en-US" sz="2500" b="1" dirty="0">
                <a:solidFill>
                  <a:srgbClr val="003057"/>
                </a:solidFill>
              </a:rPr>
              <a:t>may or may not be pure vegetable oil</a:t>
            </a:r>
            <a:endParaRPr lang="en-US" altLang="en-US" sz="2500" b="1" dirty="0" smtClean="0">
              <a:solidFill>
                <a:srgbClr val="0030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Thought Biodiesel Was Vegetable Oil</a:t>
            </a:r>
            <a:r>
              <a:rPr lang="en-US" dirty="0" smtClean="0"/>
              <a:t>? 3</a:t>
            </a:r>
            <a:endParaRPr lang="en-US" dirty="0"/>
          </a:p>
        </p:txBody>
      </p:sp>
      <p:pic>
        <p:nvPicPr>
          <p:cNvPr id="4" name="Picture 3" descr="FA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65421"/>
            <a:ext cx="9067800" cy="504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4800" y="2160372"/>
            <a:ext cx="8686800" cy="42499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56032" indent="-256032" algn="l" defTabSz="914400" rtl="0" eaLnBrk="1" latinLnBrk="0" hangingPunct="1">
              <a:spcBef>
                <a:spcPts val="1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Clr>
                <a:srgbClr val="3C1581"/>
              </a:buClr>
              <a:buNone/>
            </a:pPr>
            <a:r>
              <a:rPr lang="en-US" altLang="en-US" sz="2000" b="1" dirty="0">
                <a:solidFill>
                  <a:srgbClr val="003057"/>
                </a:solidFill>
              </a:rPr>
              <a:t>Vegetable oil is not liquid enough at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common ambient </a:t>
            </a:r>
            <a:r>
              <a:rPr lang="en-US" altLang="en-US" sz="2000" b="1" dirty="0">
                <a:solidFill>
                  <a:srgbClr val="003057"/>
                </a:solidFill>
              </a:rPr>
              <a:t>temperatures for use in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diesel fuel </a:t>
            </a:r>
            <a:r>
              <a:rPr lang="en-US" altLang="en-US" sz="2000" b="1" dirty="0">
                <a:solidFill>
                  <a:srgbClr val="003057"/>
                </a:solidFill>
              </a:rPr>
              <a:t>delivery system designed for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lower-viscosity petroleum diesel </a:t>
            </a:r>
            <a:r>
              <a:rPr lang="en-US" altLang="en-US" sz="2000" b="1" dirty="0">
                <a:solidFill>
                  <a:srgbClr val="003057"/>
                </a:solidFill>
              </a:rPr>
              <a:t>fuel. Vegetable oil needs to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be heated </a:t>
            </a:r>
            <a:r>
              <a:rPr lang="en-US" altLang="en-US" sz="2000" b="1" dirty="0">
                <a:solidFill>
                  <a:srgbClr val="003057"/>
                </a:solidFill>
              </a:rPr>
              <a:t>to obtain a similar viscosity to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biodiesel/petroleum </a:t>
            </a:r>
            <a:r>
              <a:rPr lang="en-US" altLang="en-US" sz="2000" b="1" dirty="0">
                <a:solidFill>
                  <a:srgbClr val="003057"/>
                </a:solidFill>
              </a:rPr>
              <a:t>diesel. This means that a heat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source needs </a:t>
            </a:r>
            <a:r>
              <a:rPr lang="en-US" altLang="en-US" sz="2000" b="1" dirty="0">
                <a:solidFill>
                  <a:srgbClr val="003057"/>
                </a:solidFill>
              </a:rPr>
              <a:t>to be provided before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fuel </a:t>
            </a:r>
            <a:r>
              <a:rPr lang="en-US" altLang="en-US" sz="2000" b="1" dirty="0">
                <a:solidFill>
                  <a:srgbClr val="003057"/>
                </a:solidFill>
              </a:rPr>
              <a:t>can be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used in </a:t>
            </a:r>
            <a:r>
              <a:rPr lang="en-US" altLang="en-US" sz="2000" b="1" dirty="0">
                <a:solidFill>
                  <a:srgbClr val="003057"/>
                </a:solidFill>
              </a:rPr>
              <a:t>a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diesel. </a:t>
            </a:r>
            <a:r>
              <a:rPr lang="en-US" altLang="en-US" sz="2000" b="1" dirty="0">
                <a:solidFill>
                  <a:srgbClr val="003057"/>
                </a:solidFill>
              </a:rPr>
              <a:t>This is achieved by starting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on petroleum </a:t>
            </a:r>
            <a:r>
              <a:rPr lang="en-US" altLang="en-US" sz="2000" b="1" dirty="0">
                <a:solidFill>
                  <a:srgbClr val="003057"/>
                </a:solidFill>
              </a:rPr>
              <a:t>diesel or biodiesel fuel until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engine heat </a:t>
            </a:r>
            <a:r>
              <a:rPr lang="en-US" altLang="en-US" sz="2000" b="1" dirty="0">
                <a:solidFill>
                  <a:srgbClr val="003057"/>
                </a:solidFill>
              </a:rPr>
              <a:t>can be used to sufficiently warm a tank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containing vegetable </a:t>
            </a:r>
            <a:r>
              <a:rPr lang="en-US" altLang="en-US" sz="2000" b="1" dirty="0">
                <a:solidFill>
                  <a:srgbClr val="003057"/>
                </a:solidFill>
              </a:rPr>
              <a:t>oil. It also requires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purging fuel </a:t>
            </a:r>
            <a:r>
              <a:rPr lang="en-US" altLang="en-US" sz="2000" b="1" dirty="0">
                <a:solidFill>
                  <a:srgbClr val="003057"/>
                </a:solidFill>
              </a:rPr>
              <a:t>system of vegetable oil with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petroleum diesel </a:t>
            </a:r>
            <a:r>
              <a:rPr lang="en-US" altLang="en-US" sz="2000" b="1" dirty="0">
                <a:solidFill>
                  <a:srgbClr val="003057"/>
                </a:solidFill>
              </a:rPr>
              <a:t>or biodiesel fuel prior to stopping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engine to </a:t>
            </a:r>
            <a:r>
              <a:rPr lang="en-US" altLang="en-US" sz="2000" b="1" dirty="0">
                <a:solidFill>
                  <a:srgbClr val="003057"/>
                </a:solidFill>
              </a:rPr>
              <a:t>avoid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vegetable </a:t>
            </a:r>
            <a:r>
              <a:rPr lang="en-US" altLang="en-US" sz="2000" b="1" dirty="0">
                <a:solidFill>
                  <a:srgbClr val="003057"/>
                </a:solidFill>
              </a:rPr>
              <a:t>oil thickening and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solidifying in fuel </a:t>
            </a:r>
            <a:r>
              <a:rPr lang="en-US" altLang="en-US" sz="2000" b="1" dirty="0">
                <a:solidFill>
                  <a:srgbClr val="003057"/>
                </a:solidFill>
              </a:rPr>
              <a:t>system away from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heated </a:t>
            </a:r>
            <a:r>
              <a:rPr lang="en-US" altLang="en-US" sz="2000" b="1" dirty="0">
                <a:solidFill>
                  <a:srgbClr val="003057"/>
                </a:solidFill>
              </a:rPr>
              <a:t>tank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.  Use </a:t>
            </a:r>
            <a:r>
              <a:rPr lang="en-US" altLang="en-US" sz="2000" b="1" dirty="0">
                <a:solidFill>
                  <a:srgbClr val="003057"/>
                </a:solidFill>
              </a:rPr>
              <a:t>of vegetable oil in its natural state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does, however</a:t>
            </a:r>
            <a:r>
              <a:rPr lang="en-US" altLang="en-US" sz="2000" b="1" dirty="0">
                <a:solidFill>
                  <a:srgbClr val="003057"/>
                </a:solidFill>
              </a:rPr>
              <a:t>, eliminate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need </a:t>
            </a:r>
            <a:r>
              <a:rPr lang="en-US" altLang="en-US" sz="2000" b="1" dirty="0">
                <a:solidFill>
                  <a:srgbClr val="003057"/>
                </a:solidFill>
              </a:rPr>
              <a:t>to remove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glycerin component</a:t>
            </a:r>
            <a:r>
              <a:rPr lang="en-US" altLang="en-US" sz="2000" b="1" dirty="0">
                <a:solidFill>
                  <a:srgbClr val="003057"/>
                </a:solidFill>
              </a:rPr>
              <a:t>. Many vehicle and diesel engine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fuel system </a:t>
            </a:r>
            <a:r>
              <a:rPr lang="en-US" altLang="en-US" sz="2000" b="1" dirty="0">
                <a:solidFill>
                  <a:srgbClr val="003057"/>
                </a:solidFill>
              </a:rPr>
              <a:t>suppliers permit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use </a:t>
            </a:r>
            <a:r>
              <a:rPr lang="en-US" altLang="en-US" sz="2000" b="1" dirty="0">
                <a:solidFill>
                  <a:srgbClr val="003057"/>
                </a:solidFill>
              </a:rPr>
              <a:t>of biodiesel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fuel that </a:t>
            </a:r>
            <a:r>
              <a:rPr lang="en-US" altLang="en-US" sz="2000" b="1" dirty="0">
                <a:solidFill>
                  <a:srgbClr val="003057"/>
                </a:solidFill>
              </a:rPr>
              <a:t>is certified as meeting testing standards. </a:t>
            </a:r>
            <a:r>
              <a:rPr lang="en-US" altLang="en-US" sz="2000" b="1" dirty="0" smtClean="0">
                <a:solidFill>
                  <a:srgbClr val="003057"/>
                </a:solidFill>
              </a:rPr>
              <a:t>None permit use </a:t>
            </a:r>
            <a:r>
              <a:rPr lang="en-US" altLang="en-US" sz="2000" b="1" dirty="0">
                <a:solidFill>
                  <a:srgbClr val="003057"/>
                </a:solidFill>
              </a:rPr>
              <a:t>of vegetable oil in its natural state.</a:t>
            </a:r>
            <a:endParaRPr lang="en-US" altLang="en-US" sz="2000" b="1" dirty="0" smtClean="0">
              <a:solidFill>
                <a:srgbClr val="0030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E-Diesel Fuel (1 of 3)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Definition of E-Diesel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Also called diesohol outside of U.S.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No. 2 diesel fuel containing up to 15% ethanol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Typical blend levels have from 8% to 10% ethanol</a:t>
            </a:r>
          </a:p>
        </p:txBody>
      </p:sp>
    </p:spTree>
    <p:extLst>
      <p:ext uri="{BB962C8B-B14F-4D97-AF65-F5344CB8AC3E}">
        <p14:creationId xmlns:p14="http://schemas.microsoft.com/office/powerpoint/2010/main" val="35774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E-Diesel Fuel (2 of 3)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Cetane Rating of E-Diesel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Higher Cetane number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Shorter the delay between injection and ignition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Normal diesel fuel has </a:t>
            </a:r>
            <a:r>
              <a:rPr lang="en-US" altLang="en-US" dirty="0">
                <a:latin typeface="Verdana" panose="020B0604030504040204" pitchFamily="34" charset="0"/>
              </a:rPr>
              <a:t>C</a:t>
            </a:r>
            <a:r>
              <a:rPr lang="en-US" altLang="en-US" dirty="0" smtClean="0">
                <a:latin typeface="Verdana" panose="020B0604030504040204" pitchFamily="34" charset="0"/>
              </a:rPr>
              <a:t>etane number about 50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Adding 15% ethanol lowers </a:t>
            </a:r>
            <a:r>
              <a:rPr lang="en-US" altLang="en-US" dirty="0">
                <a:latin typeface="Verdana" panose="020B0604030504040204" pitchFamily="34" charset="0"/>
              </a:rPr>
              <a:t>C</a:t>
            </a:r>
            <a:r>
              <a:rPr lang="en-US" altLang="en-US" dirty="0" smtClean="0">
                <a:latin typeface="Verdana" panose="020B0604030504040204" pitchFamily="34" charset="0"/>
              </a:rPr>
              <a:t>etane number</a:t>
            </a:r>
          </a:p>
        </p:txBody>
      </p:sp>
    </p:spTree>
    <p:extLst>
      <p:ext uri="{BB962C8B-B14F-4D97-AF65-F5344CB8AC3E}">
        <p14:creationId xmlns:p14="http://schemas.microsoft.com/office/powerpoint/2010/main" val="40509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E-Diesel Fuel (3 of 3)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rgbClr val="0000FF"/>
                </a:solidFill>
                <a:latin typeface="Verdana" panose="020B0604030504040204" pitchFamily="34" charset="0"/>
              </a:rPr>
              <a:t>Cetane Rating of E-Diesel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To raise </a:t>
            </a:r>
            <a:r>
              <a:rPr lang="en-US" altLang="en-US" dirty="0">
                <a:latin typeface="Verdana" panose="020B0604030504040204" pitchFamily="34" charset="0"/>
              </a:rPr>
              <a:t>C</a:t>
            </a:r>
            <a:r>
              <a:rPr lang="en-US" altLang="en-US" dirty="0" smtClean="0">
                <a:latin typeface="Verdana" panose="020B0604030504040204" pitchFamily="34" charset="0"/>
              </a:rPr>
              <a:t>etane number, </a:t>
            </a:r>
            <a:r>
              <a:rPr lang="en-US" altLang="en-US" dirty="0">
                <a:latin typeface="Verdana" panose="020B0604030504040204" pitchFamily="34" charset="0"/>
              </a:rPr>
              <a:t>C</a:t>
            </a:r>
            <a:r>
              <a:rPr lang="en-US" altLang="en-US" dirty="0" smtClean="0">
                <a:latin typeface="Verdana" panose="020B0604030504040204" pitchFamily="34" charset="0"/>
              </a:rPr>
              <a:t>etane-enhancing 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Additive added to E-diesel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E-diesel has better cold-flow properties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Than conventional diesel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Heat content about 6% &lt; conventional diesel</a:t>
            </a:r>
          </a:p>
        </p:txBody>
      </p:sp>
    </p:spTree>
    <p:extLst>
      <p:ext uri="{BB962C8B-B14F-4D97-AF65-F5344CB8AC3E}">
        <p14:creationId xmlns:p14="http://schemas.microsoft.com/office/powerpoint/2010/main" val="36933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E-Diesel Fuel (4 of 4)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00FF"/>
                </a:solidFill>
                <a:latin typeface="Verdana" panose="020B0604030504040204" pitchFamily="34" charset="0"/>
              </a:rPr>
              <a:t>Cetane Rating of E-Diesel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Emissions of PM, carbon monoxide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NOX significantly reduced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Considered to be experimental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Can be used legally in off-road applications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or in mass-transit buses with EPA approval</a:t>
            </a:r>
          </a:p>
        </p:txBody>
      </p:sp>
    </p:spTree>
    <p:extLst>
      <p:ext uri="{BB962C8B-B14F-4D97-AF65-F5344CB8AC3E}">
        <p14:creationId xmlns:p14="http://schemas.microsoft.com/office/powerpoint/2010/main" val="162959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(1 of 2)</a:t>
            </a:r>
            <a:endParaRPr lang="en-US" sz="3600" dirty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4800600"/>
          </a:xfrm>
        </p:spPr>
        <p:txBody>
          <a:bodyPr/>
          <a:lstStyle/>
          <a:p>
            <a:r>
              <a:rPr lang="en-US" dirty="0"/>
              <a:t>Diesel fuel produces 12% more heat energy than the </a:t>
            </a:r>
            <a:r>
              <a:rPr lang="en-US" dirty="0" smtClean="0"/>
              <a:t>same amount </a:t>
            </a:r>
            <a:r>
              <a:rPr lang="en-US" dirty="0"/>
              <a:t>of gasoline.</a:t>
            </a:r>
          </a:p>
          <a:p>
            <a:r>
              <a:rPr lang="en-US" dirty="0" smtClean="0"/>
              <a:t>Diesel </a:t>
            </a:r>
            <a:r>
              <a:rPr lang="en-US" dirty="0"/>
              <a:t>fuel requirements include cleanliness, </a:t>
            </a:r>
            <a:r>
              <a:rPr lang="en-US" dirty="0" smtClean="0"/>
              <a:t>low-temperature fluidity</a:t>
            </a:r>
            <a:r>
              <a:rPr lang="en-US" dirty="0"/>
              <a:t>, and proper </a:t>
            </a:r>
            <a:r>
              <a:rPr lang="en-US" dirty="0" smtClean="0"/>
              <a:t>Cetane </a:t>
            </a:r>
            <a:r>
              <a:rPr lang="en-US" dirty="0"/>
              <a:t>rating.</a:t>
            </a:r>
          </a:p>
          <a:p>
            <a:r>
              <a:rPr lang="en-US" dirty="0" smtClean="0"/>
              <a:t>Emission </a:t>
            </a:r>
            <a:r>
              <a:rPr lang="en-US" dirty="0"/>
              <a:t>control devices used on 2007 and newer </a:t>
            </a:r>
            <a:r>
              <a:rPr lang="en-US" dirty="0" smtClean="0"/>
              <a:t>engines require </a:t>
            </a:r>
            <a:r>
              <a:rPr lang="en-US" dirty="0"/>
              <a:t>the use of ultra-low-sulfur diesel (ULSD) </a:t>
            </a:r>
            <a:r>
              <a:rPr lang="en-US" dirty="0" smtClean="0"/>
              <a:t>that has </a:t>
            </a:r>
            <a:r>
              <a:rPr lang="en-US" dirty="0"/>
              <a:t>less than 15 parts per million (PPM) of sulfur.</a:t>
            </a:r>
          </a:p>
          <a:p>
            <a:r>
              <a:rPr lang="en-US" dirty="0" smtClean="0"/>
              <a:t>The </a:t>
            </a:r>
            <a:r>
              <a:rPr lang="en-US" dirty="0"/>
              <a:t>density of diesel fuel is measured in a unit called </a:t>
            </a:r>
            <a:r>
              <a:rPr lang="en-US" dirty="0" smtClean="0"/>
              <a:t>API gravity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54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(2 of 2)</a:t>
            </a:r>
            <a:endParaRPr lang="en-US" sz="3600" dirty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Cetane </a:t>
            </a:r>
            <a:r>
              <a:rPr lang="en-US" dirty="0"/>
              <a:t>rating of diesel fuel is a measure of the </a:t>
            </a:r>
            <a:r>
              <a:rPr lang="en-US" dirty="0" smtClean="0"/>
              <a:t>ease with </a:t>
            </a:r>
            <a:r>
              <a:rPr lang="en-US" dirty="0"/>
              <a:t>which the fuel can be ignited.</a:t>
            </a:r>
          </a:p>
          <a:p>
            <a:r>
              <a:rPr lang="en-US" dirty="0" smtClean="0"/>
              <a:t>Biodiesel </a:t>
            </a:r>
            <a:r>
              <a:rPr lang="en-US" dirty="0"/>
              <a:t>is the blend of vegetable-based liquid with </a:t>
            </a:r>
            <a:r>
              <a:rPr lang="en-US" dirty="0" smtClean="0"/>
              <a:t>regular diesel </a:t>
            </a:r>
            <a:r>
              <a:rPr lang="en-US" dirty="0"/>
              <a:t>fuel. Most diesel engine manufacturers allow </a:t>
            </a:r>
            <a:r>
              <a:rPr lang="en-US" dirty="0" smtClean="0"/>
              <a:t>the use </a:t>
            </a:r>
            <a:r>
              <a:rPr lang="en-US" dirty="0"/>
              <a:t>of a 5% blend, called B20, without any changes to </a:t>
            </a:r>
            <a:r>
              <a:rPr lang="en-US" dirty="0" smtClean="0"/>
              <a:t>the fuel </a:t>
            </a:r>
            <a:r>
              <a:rPr lang="en-US" dirty="0"/>
              <a:t>system or engine.</a:t>
            </a:r>
          </a:p>
          <a:p>
            <a:r>
              <a:rPr lang="en-US" dirty="0" smtClean="0"/>
              <a:t>E-diesel </a:t>
            </a:r>
            <a:r>
              <a:rPr lang="en-US" dirty="0"/>
              <a:t>is a blend of ethanol with diesel fuel up to 15</a:t>
            </a:r>
            <a:r>
              <a:rPr lang="en-US" dirty="0" smtClean="0"/>
              <a:t>% ethanol </a:t>
            </a:r>
            <a:r>
              <a:rPr lang="en-US" dirty="0"/>
              <a:t>by volume.</a:t>
            </a:r>
          </a:p>
        </p:txBody>
      </p:sp>
    </p:spTree>
    <p:extLst>
      <p:ext uri="{BB962C8B-B14F-4D97-AF65-F5344CB8AC3E}">
        <p14:creationId xmlns:p14="http://schemas.microsoft.com/office/powerpoint/2010/main" val="18438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(2 of 14)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Diesel Fuel Requirements</a:t>
            </a:r>
          </a:p>
          <a:p>
            <a:pPr lvl="1"/>
            <a:r>
              <a:rPr lang="en-US" altLang="en-US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Cleanliness</a:t>
            </a:r>
            <a:r>
              <a:rPr lang="en-US" altLang="en-US" dirty="0" smtClean="0">
                <a:latin typeface="Verdana" panose="020B0604030504040204" pitchFamily="34" charset="0"/>
              </a:rPr>
              <a:t>: fuel must be clean &amp; free from water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Low-temperature fluidity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Flow freely at all expected ambient temperatures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Cloud point: 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low-temperature point when waxes in most diesel fuels tend to form crystals that clog fuel filter</a:t>
            </a:r>
          </a:p>
        </p:txBody>
      </p:sp>
      <p:pic>
        <p:nvPicPr>
          <p:cNvPr id="4" name="Picture 3" descr="Two photos show the difference between red diesel and regular fuel&#10;The photo on top shows two cans. The can on the left has regular diesel fuel that has a clear or greenish tint and the can on the right has fuel for off-road use and is tinted red for identification.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600200"/>
            <a:ext cx="315800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(3 of 14)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Cetane Number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Opposite of octane number for gasoline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Measure of ease with which fuel can be ignited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Determines fuel</a:t>
            </a:r>
            <a:r>
              <a:rPr lang="ja-JP" altLang="en-US" dirty="0" smtClean="0">
                <a:latin typeface="Verdana" panose="020B0604030504040204" pitchFamily="34" charset="0"/>
              </a:rPr>
              <a:t>’</a:t>
            </a:r>
            <a:r>
              <a:rPr lang="en-US" altLang="en-US" dirty="0" smtClean="0">
                <a:latin typeface="Verdana" panose="020B0604030504040204" pitchFamily="34" charset="0"/>
              </a:rPr>
              <a:t>s ability to start engine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At low temperatures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Determines ability to provide 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Smooth warm-up and combustion</a:t>
            </a:r>
          </a:p>
        </p:txBody>
      </p:sp>
      <p:pic>
        <p:nvPicPr>
          <p:cNvPr id="4" name="Picture 3" descr="Two photos show the difference between red diesel and regular fuel&#10;The photo on top shows two cans. The can on the left has regular diesel fuel that has a clear or greenish tint and the can on the right has fuel for off-road use and is tinted red for identification.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356793"/>
            <a:ext cx="2362200" cy="17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(4 of 14)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Cetane Number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Should be between 45 and 50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Higher </a:t>
            </a:r>
            <a:r>
              <a:rPr lang="en-US" altLang="en-US" dirty="0">
                <a:latin typeface="Verdana" panose="020B0604030504040204" pitchFamily="34" charset="0"/>
              </a:rPr>
              <a:t>C</a:t>
            </a:r>
            <a:r>
              <a:rPr lang="en-US" altLang="en-US" dirty="0" smtClean="0">
                <a:latin typeface="Verdana" panose="020B0604030504040204" pitchFamily="34" charset="0"/>
              </a:rPr>
              <a:t>etane rating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More easily fuel is ignited</a:t>
            </a:r>
          </a:p>
        </p:txBody>
      </p:sp>
      <p:pic>
        <p:nvPicPr>
          <p:cNvPr id="4" name="Picture 3" descr="Two photos show the difference between red diesel and regular fuel&#10;The photo on top shows two cans. The can on the left has regular diesel fuel that has a clear or greenish tint and the can on the right has fuel for off-road use and is tinted red for identification.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581400"/>
            <a:ext cx="315800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(5 of 14)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Sulfur Content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Very important to life of engine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Sulfur creates sulfuric acid during combustion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Can damage engine components </a:t>
            </a:r>
          </a:p>
          <a:p>
            <a:pPr lvl="1"/>
            <a:r>
              <a:rPr lang="en-US" altLang="en-US" dirty="0" smtClean="0">
                <a:latin typeface="Verdana" panose="020B0604030504040204" pitchFamily="34" charset="0"/>
              </a:rPr>
              <a:t>Federal regulations limit sulfur content 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&lt; 15 ppm</a:t>
            </a:r>
          </a:p>
          <a:p>
            <a:pPr lvl="2"/>
            <a:r>
              <a:rPr lang="en-US" altLang="en-US" dirty="0" smtClean="0">
                <a:latin typeface="Verdana" panose="020B0604030504040204" pitchFamily="34" charset="0"/>
              </a:rPr>
              <a:t>High-sulfur fuel contributes to acid rain</a:t>
            </a:r>
          </a:p>
        </p:txBody>
      </p:sp>
      <p:pic>
        <p:nvPicPr>
          <p:cNvPr id="4" name="Picture 3" descr="Two photos show the difference between red diesel and regular fuel&#10;The photo on top shows two cans. The can on the left has regular diesel fuel that has a clear or greenish tint and the can on the right has fuel for off-road use and is tinted red for identification.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4615559"/>
            <a:ext cx="2286000" cy="17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1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(6 of 14)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Diesel Fuel Color</a:t>
            </a:r>
          </a:p>
          <a:p>
            <a:pPr lvl="1">
              <a:lnSpc>
                <a:spcPts val="3300"/>
              </a:lnSpc>
              <a:spcBef>
                <a:spcPts val="600"/>
              </a:spcBef>
            </a:pPr>
            <a:r>
              <a:rPr lang="en-US" altLang="en-US" dirty="0" smtClean="0">
                <a:latin typeface="Verdana" panose="020B0604030504040204" pitchFamily="34" charset="0"/>
              </a:rPr>
              <a:t>Clear or </a:t>
            </a:r>
            <a:r>
              <a:rPr lang="en-US" altLang="en-US" b="1" dirty="0" smtClean="0">
                <a:solidFill>
                  <a:srgbClr val="007FA3"/>
                </a:solidFill>
                <a:latin typeface="Verdana" panose="020B0604030504040204" pitchFamily="34" charset="0"/>
              </a:rPr>
              <a:t>GREEN</a:t>
            </a:r>
          </a:p>
          <a:p>
            <a:pPr lvl="1">
              <a:lnSpc>
                <a:spcPts val="3300"/>
              </a:lnSpc>
              <a:spcBef>
                <a:spcPts val="600"/>
              </a:spcBef>
            </a:pPr>
            <a:r>
              <a:rPr lang="en-US" altLang="en-US" dirty="0" smtClean="0">
                <a:latin typeface="Verdana" panose="020B0604030504040204" pitchFamily="34" charset="0"/>
              </a:rPr>
              <a:t>Intended for use on streets and highways</a:t>
            </a:r>
          </a:p>
          <a:p>
            <a:pPr lvl="1">
              <a:lnSpc>
                <a:spcPts val="3300"/>
              </a:lnSpc>
              <a:spcBef>
                <a:spcPts val="600"/>
              </a:spcBef>
            </a:pPr>
            <a:r>
              <a:rPr lang="en-US" altLang="en-US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RED</a:t>
            </a:r>
            <a:r>
              <a:rPr lang="en-US" altLang="en-US" dirty="0" smtClean="0">
                <a:latin typeface="Verdana" panose="020B0604030504040204" pitchFamily="34" charset="0"/>
              </a:rPr>
              <a:t>: to be used on farms and off-road use</a:t>
            </a:r>
          </a:p>
        </p:txBody>
      </p:sp>
      <p:pic>
        <p:nvPicPr>
          <p:cNvPr id="4" name="Picture 3" descr="Two photos show the difference between red diesel and regular fuel&#10;The photo on top shows two cans. The can on the left has regular diesel fuel that has a clear or greenish tint and the can on the right has fuel for off-road use and is tinted red for identification.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581400"/>
            <a:ext cx="3691402" cy="27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Diesel Fuel (7 of 14)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5715000" cy="4525963"/>
          </a:xfrm>
        </p:spPr>
        <p:txBody>
          <a:bodyPr/>
          <a:lstStyle/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Grades of Diesel Fuel</a:t>
            </a:r>
          </a:p>
          <a:p>
            <a:pPr lvl="1">
              <a:lnSpc>
                <a:spcPts val="3300"/>
              </a:lnSpc>
              <a:spcBef>
                <a:spcPts val="0"/>
              </a:spcBef>
            </a:pPr>
            <a:r>
              <a:rPr lang="en-US" altLang="en-US" dirty="0" smtClean="0">
                <a:latin typeface="Verdana" panose="020B0604030504040204" pitchFamily="34" charset="0"/>
              </a:rPr>
              <a:t>ASTM classifies diesel fuel by volatility </a:t>
            </a:r>
          </a:p>
          <a:p>
            <a:pPr lvl="2">
              <a:lnSpc>
                <a:spcPts val="3300"/>
              </a:lnSpc>
              <a:spcBef>
                <a:spcPts val="0"/>
              </a:spcBef>
            </a:pPr>
            <a:r>
              <a:rPr lang="en-US" altLang="en-US" dirty="0" smtClean="0">
                <a:latin typeface="Verdana" panose="020B0604030504040204" pitchFamily="34" charset="0"/>
              </a:rPr>
              <a:t>(boiling range)</a:t>
            </a:r>
          </a:p>
          <a:p>
            <a:pPr lvl="1">
              <a:lnSpc>
                <a:spcPts val="3300"/>
              </a:lnSpc>
              <a:spcBef>
                <a:spcPts val="0"/>
              </a:spcBef>
            </a:pPr>
            <a:r>
              <a:rPr lang="en-US" altLang="en-US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Grade #1</a:t>
            </a:r>
          </a:p>
          <a:p>
            <a:pPr lvl="2">
              <a:lnSpc>
                <a:spcPts val="2800"/>
              </a:lnSpc>
              <a:spcBef>
                <a:spcPts val="0"/>
              </a:spcBef>
            </a:pPr>
            <a:r>
              <a:rPr lang="en-US" altLang="en-US" dirty="0" smtClean="0">
                <a:latin typeface="Verdana" panose="020B0604030504040204" pitchFamily="34" charset="0"/>
              </a:rPr>
              <a:t>Lowest boiling point, lowest cloud &amp; pour points</a:t>
            </a:r>
          </a:p>
          <a:p>
            <a:pPr lvl="1">
              <a:lnSpc>
                <a:spcPts val="2800"/>
              </a:lnSpc>
              <a:spcBef>
                <a:spcPts val="0"/>
              </a:spcBef>
            </a:pPr>
            <a:r>
              <a:rPr lang="en-US" altLang="en-US" b="1" dirty="0">
                <a:solidFill>
                  <a:srgbClr val="0000FF"/>
                </a:solidFill>
                <a:latin typeface="Verdana" panose="020B0604030504040204" pitchFamily="34" charset="0"/>
              </a:rPr>
              <a:t>GRADE #2 </a:t>
            </a:r>
            <a:endParaRPr lang="en-US" altLang="en-US" b="1" dirty="0" smtClean="0">
              <a:solidFill>
                <a:srgbClr val="0000FF"/>
              </a:solidFill>
              <a:latin typeface="Verdana" panose="020B0604030504040204" pitchFamily="34" charset="0"/>
            </a:endParaRPr>
          </a:p>
          <a:p>
            <a:pPr lvl="2">
              <a:lnSpc>
                <a:spcPts val="2800"/>
              </a:lnSpc>
              <a:spcBef>
                <a:spcPts val="0"/>
              </a:spcBef>
            </a:pPr>
            <a:r>
              <a:rPr lang="en-US" altLang="en-US" dirty="0" smtClean="0">
                <a:latin typeface="Verdana" panose="020B0604030504040204" pitchFamily="34" charset="0"/>
              </a:rPr>
              <a:t>Higher </a:t>
            </a:r>
            <a:r>
              <a:rPr lang="en-US" altLang="en-US" dirty="0">
                <a:latin typeface="Verdana" panose="020B0604030504040204" pitchFamily="34" charset="0"/>
              </a:rPr>
              <a:t>boiling point, cloud point</a:t>
            </a:r>
            <a:r>
              <a:rPr lang="en-US" altLang="en-US" dirty="0" smtClean="0">
                <a:latin typeface="Verdana" panose="020B0604030504040204" pitchFamily="34" charset="0"/>
              </a:rPr>
              <a:t>, &amp; pour </a:t>
            </a:r>
            <a:r>
              <a:rPr lang="en-US" altLang="en-US" dirty="0">
                <a:latin typeface="Verdana" panose="020B0604030504040204" pitchFamily="34" charset="0"/>
              </a:rPr>
              <a:t>point </a:t>
            </a:r>
            <a:endParaRPr lang="en-US" altLang="en-US" dirty="0" smtClean="0">
              <a:latin typeface="Verdana" panose="020B0604030504040204" pitchFamily="34" charset="0"/>
            </a:endParaRPr>
          </a:p>
          <a:p>
            <a:pPr lvl="2">
              <a:lnSpc>
                <a:spcPts val="2800"/>
              </a:lnSpc>
              <a:spcBef>
                <a:spcPts val="0"/>
              </a:spcBef>
            </a:pPr>
            <a:r>
              <a:rPr lang="en-US" altLang="en-US" dirty="0" smtClean="0">
                <a:latin typeface="Verdana" panose="020B0604030504040204" pitchFamily="34" charset="0"/>
              </a:rPr>
              <a:t>Constant </a:t>
            </a:r>
            <a:r>
              <a:rPr lang="en-US" altLang="en-US" dirty="0">
                <a:latin typeface="Verdana" panose="020B0604030504040204" pitchFamily="34" charset="0"/>
              </a:rPr>
              <a:t>speed and high </a:t>
            </a:r>
            <a:r>
              <a:rPr lang="en-US" altLang="en-US" dirty="0" smtClean="0">
                <a:latin typeface="Verdana" panose="020B0604030504040204" pitchFamily="34" charset="0"/>
              </a:rPr>
              <a:t>loads</a:t>
            </a:r>
          </a:p>
          <a:p>
            <a:pPr lvl="2">
              <a:lnSpc>
                <a:spcPts val="2800"/>
              </a:lnSpc>
              <a:spcBef>
                <a:spcPts val="0"/>
              </a:spcBef>
            </a:pPr>
            <a:r>
              <a:rPr lang="en-US" altLang="en-US" dirty="0" smtClean="0">
                <a:latin typeface="Verdana" panose="020B0604030504040204" pitchFamily="34" charset="0"/>
              </a:rPr>
              <a:t>Most </a:t>
            </a:r>
            <a:r>
              <a:rPr lang="en-US" altLang="en-US" dirty="0">
                <a:latin typeface="Verdana" panose="020B0604030504040204" pitchFamily="34" charset="0"/>
              </a:rPr>
              <a:t>diesel is grade #</a:t>
            </a:r>
            <a:r>
              <a:rPr lang="en-US" altLang="en-US" dirty="0" smtClean="0">
                <a:latin typeface="Verdana" panose="020B0604030504040204" pitchFamily="34" charset="0"/>
              </a:rPr>
              <a:t>2</a:t>
            </a:r>
          </a:p>
        </p:txBody>
      </p:sp>
      <p:pic>
        <p:nvPicPr>
          <p:cNvPr id="4" name="Picture 3" descr="Two photos show the difference between red diesel and regular fuel&#10;The photo on top shows two cans. The can on the left has regular diesel fuel that has a clear or greenish tint and the can on the right has fuel for off-road use and is tinted red for identification.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828" y="1676400"/>
            <a:ext cx="316056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4699</TotalTime>
  <Words>1991</Words>
  <Application>Microsoft Office PowerPoint</Application>
  <PresentationFormat>On-screen Show (4:3)</PresentationFormat>
  <Paragraphs>181</Paragraphs>
  <Slides>38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508 Lecture</vt:lpstr>
      <vt:lpstr>Light Vehicle Diesel Engines</vt:lpstr>
      <vt:lpstr>LEARNING OBJECTIVES (1 of 1)</vt:lpstr>
      <vt:lpstr>Diesel Fuel (1 of 14)</vt:lpstr>
      <vt:lpstr>Diesel Fuel (2 of 14)</vt:lpstr>
      <vt:lpstr>Diesel Fuel (3 of 14)</vt:lpstr>
      <vt:lpstr>Diesel Fuel (4 of 14)</vt:lpstr>
      <vt:lpstr>Diesel Fuel (5 of 14)</vt:lpstr>
      <vt:lpstr>Diesel Fuel (6 of 14)</vt:lpstr>
      <vt:lpstr>Diesel Fuel (7 of 14)</vt:lpstr>
      <vt:lpstr>Figure 11-1(a) Regular diesel fuel on the left has a clear or greenish tint, whereas fuel for off-road use is tinted red for identification.</vt:lpstr>
      <vt:lpstr>Figure 11-1(b) A fuel pump in a farming area that clearly states the red diesel fuel is for off-road use only.</vt:lpstr>
      <vt:lpstr>Diesel Fuel (8 of 14)</vt:lpstr>
      <vt:lpstr>Diesel Fuel (9 of 14)</vt:lpstr>
      <vt:lpstr>Diesel Fuel (10 of 14)</vt:lpstr>
      <vt:lpstr>Diesel Fuel (11 of 14)</vt:lpstr>
      <vt:lpstr>Figure 11-2   Testing the API viscosity of a diesel fuel sample using a hydrometer.</vt:lpstr>
      <vt:lpstr>Chart 11-1  API gravity scale is based on specific gravity of fuel.</vt:lpstr>
      <vt:lpstr>Chart 11-1 (continued) API gravity scale is based on specific gravity of fuel. (1 of 2)</vt:lpstr>
      <vt:lpstr>Chart 11-1 (continued) API gravity scale is based on specific gravity of fuel. (2 of 2)</vt:lpstr>
      <vt:lpstr>Diesel Fuel (12 of 14)</vt:lpstr>
      <vt:lpstr>Diesel Fuel (13 of 14)</vt:lpstr>
      <vt:lpstr>Diesel Fuel (14 of 14)</vt:lpstr>
      <vt:lpstr>How Can You Tell If Gasoline Has Been Added to Diesel Fuel by Mistake?</vt:lpstr>
      <vt:lpstr>How Can You Tell If Gasoline Has Been Added to Diesel Fuel by Mistake? NOTE:</vt:lpstr>
      <vt:lpstr>What Are Diesel Fuel Additives?</vt:lpstr>
      <vt:lpstr>FIGURE 11–3 Many diesel fuel additives increase the cetane rating which results in improved fuel economy.</vt:lpstr>
      <vt:lpstr>Biodiesel (1 of 2)</vt:lpstr>
      <vt:lpstr>FIGURE 11–4 A pump decal indicating that the biodiesel fuel is ultra-low-sulfur diesel (ULSD) and must be used in 2007 and newer diesel vehicles.</vt:lpstr>
      <vt:lpstr>Biodiesel</vt:lpstr>
      <vt:lpstr>I Thought Biodiesel Was Vegetable Oil? 1</vt:lpstr>
      <vt:lpstr>I Thought Biodiesel Was Vegetable Oil? 2</vt:lpstr>
      <vt:lpstr>I Thought Biodiesel Was Vegetable Oil? 3</vt:lpstr>
      <vt:lpstr>E-Diesel Fuel (1 of 3)</vt:lpstr>
      <vt:lpstr>E-Diesel Fuel (2 of 3)</vt:lpstr>
      <vt:lpstr>E-Diesel Fuel (3 of 3)</vt:lpstr>
      <vt:lpstr>E-Diesel Fuel (4 of 4)</vt:lpstr>
      <vt:lpstr>Summary (1 of 2)</vt:lpstr>
      <vt:lpstr>Summary (2 of 2)</vt:lpstr>
    </vt:vector>
  </TitlesOfParts>
  <Company>echosvoice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Heating and Air-Conditioning Principles</dc:title>
  <dc:subject>Automotive Heating And Air Conditioning</dc:subject>
  <dc:creator>James D. Halderman</dc:creator>
  <cp:keywords>Automotive</cp:keywords>
  <cp:lastModifiedBy>Pradish Veerapouthirane</cp:lastModifiedBy>
  <cp:revision>232</cp:revision>
  <dcterms:created xsi:type="dcterms:W3CDTF">2014-07-14T20:04:21Z</dcterms:created>
  <dcterms:modified xsi:type="dcterms:W3CDTF">2018-04-12T16:33:00Z</dcterms:modified>
</cp:coreProperties>
</file>