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376" r:id="rId2"/>
    <p:sldId id="395" r:id="rId3"/>
    <p:sldId id="396" r:id="rId4"/>
    <p:sldId id="397" r:id="rId5"/>
    <p:sldId id="398" r:id="rId6"/>
    <p:sldId id="399" r:id="rId7"/>
    <p:sldId id="419" r:id="rId8"/>
    <p:sldId id="452" r:id="rId9"/>
    <p:sldId id="453" r:id="rId10"/>
    <p:sldId id="400" r:id="rId11"/>
    <p:sldId id="420" r:id="rId12"/>
    <p:sldId id="430" r:id="rId13"/>
    <p:sldId id="421" r:id="rId14"/>
    <p:sldId id="436" r:id="rId15"/>
    <p:sldId id="422" r:id="rId16"/>
    <p:sldId id="437" r:id="rId17"/>
    <p:sldId id="423" r:id="rId18"/>
    <p:sldId id="438" r:id="rId19"/>
    <p:sldId id="439" r:id="rId20"/>
    <p:sldId id="428" r:id="rId21"/>
    <p:sldId id="440" r:id="rId22"/>
    <p:sldId id="424" r:id="rId23"/>
    <p:sldId id="441" r:id="rId24"/>
    <p:sldId id="458" r:id="rId25"/>
    <p:sldId id="442" r:id="rId26"/>
    <p:sldId id="443" r:id="rId27"/>
    <p:sldId id="459" r:id="rId28"/>
    <p:sldId id="460" r:id="rId29"/>
    <p:sldId id="446" r:id="rId30"/>
    <p:sldId id="445" r:id="rId31"/>
    <p:sldId id="384" r:id="rId32"/>
    <p:sldId id="444" r:id="rId33"/>
    <p:sldId id="385" r:id="rId34"/>
    <p:sldId id="431" r:id="rId35"/>
    <p:sldId id="386" r:id="rId36"/>
    <p:sldId id="450" r:id="rId37"/>
    <p:sldId id="387" r:id="rId38"/>
    <p:sldId id="449" r:id="rId39"/>
    <p:sldId id="454" r:id="rId40"/>
    <p:sldId id="455" r:id="rId41"/>
    <p:sldId id="448" r:id="rId42"/>
    <p:sldId id="432" r:id="rId43"/>
    <p:sldId id="388" r:id="rId44"/>
    <p:sldId id="429" r:id="rId45"/>
    <p:sldId id="433" r:id="rId46"/>
    <p:sldId id="425" r:id="rId47"/>
    <p:sldId id="427" r:id="rId48"/>
    <p:sldId id="435" r:id="rId49"/>
    <p:sldId id="456" r:id="rId50"/>
    <p:sldId id="457" r:id="rId51"/>
    <p:sldId id="426" r:id="rId52"/>
    <p:sldId id="451" r:id="rId53"/>
    <p:sldId id="418" r:id="rId54"/>
    <p:sldId id="417"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5A70"/>
    <a:srgbClr val="003057"/>
    <a:srgbClr val="000099"/>
    <a:srgbClr val="E3EBF6"/>
    <a:srgbClr val="007FA3"/>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17" autoAdjust="0"/>
    <p:restoredTop sz="83248" autoAdjust="0"/>
  </p:normalViewPr>
  <p:slideViewPr>
    <p:cSldViewPr>
      <p:cViewPr varScale="1">
        <p:scale>
          <a:sx n="98" d="100"/>
          <a:sy n="98" d="100"/>
        </p:scale>
        <p:origin x="-102" y="-342"/>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p:scale>
        <a:sx n="200" d="100"/>
        <a:sy n="200" d="100"/>
      </p:scale>
      <p:origin x="0" y="2382"/>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3/3/2018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3/3/2018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3/3/2018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3/3/2018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3/3/2018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3/3/2018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3/3/2018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3/3/2018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3/3/2018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3/3/2018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3/3/2018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3/3/2018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3/3/2018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3/3/2018</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Vehicle Diesel Engines</a:t>
            </a:r>
            <a:endParaRPr lang="en-US" dirty="0" smtClean="0"/>
          </a:p>
        </p:txBody>
      </p:sp>
      <p:sp>
        <p:nvSpPr>
          <p:cNvPr id="3" name="Text Placeholder 2"/>
          <p:cNvSpPr>
            <a:spLocks noGrp="1"/>
          </p:cNvSpPr>
          <p:nvPr>
            <p:ph type="body" sz="quarter" idx="13"/>
          </p:nvPr>
        </p:nvSpPr>
        <p:spPr/>
        <p:txBody>
          <a:bodyPr/>
          <a:lstStyle/>
          <a:p>
            <a:r>
              <a:rPr lang="en-US" dirty="0" smtClean="0"/>
              <a:t>First Edition</a:t>
            </a:r>
            <a:endParaRPr lang="en-US" dirty="0"/>
          </a:p>
        </p:txBody>
      </p:sp>
      <p:sp>
        <p:nvSpPr>
          <p:cNvPr id="4" name="Text Placeholder 3"/>
          <p:cNvSpPr>
            <a:spLocks noGrp="1"/>
          </p:cNvSpPr>
          <p:nvPr>
            <p:ph type="body" sz="quarter" idx="14"/>
          </p:nvPr>
        </p:nvSpPr>
        <p:spPr/>
        <p:txBody>
          <a:bodyPr/>
          <a:lstStyle/>
          <a:p>
            <a:r>
              <a:rPr lang="en-US" dirty="0" smtClean="0"/>
              <a:t>Chapter 1</a:t>
            </a:r>
            <a:endParaRPr lang="en-US" dirty="0"/>
          </a:p>
        </p:txBody>
      </p:sp>
      <p:sp>
        <p:nvSpPr>
          <p:cNvPr id="5" name="Text Placeholder 4"/>
          <p:cNvSpPr>
            <a:spLocks noGrp="1"/>
          </p:cNvSpPr>
          <p:nvPr>
            <p:ph type="body" sz="quarter" idx="15"/>
          </p:nvPr>
        </p:nvSpPr>
        <p:spPr/>
        <p:txBody>
          <a:bodyPr/>
          <a:lstStyle/>
          <a:p>
            <a:r>
              <a:rPr lang="en-US" sz="3200" b="1" dirty="0">
                <a:solidFill>
                  <a:srgbClr val="005A70"/>
                </a:solidFill>
              </a:rPr>
              <a:t>Diesel Engine Operation</a:t>
            </a:r>
            <a:endParaRPr lang="en-US" sz="3200" b="1" dirty="0" smtClean="0">
              <a:solidFill>
                <a:srgbClr val="005A70"/>
              </a:solidFill>
            </a:endParaRPr>
          </a:p>
        </p:txBody>
      </p:sp>
      <p:pic>
        <p:nvPicPr>
          <p:cNvPr id="6" name="Picture 5" descr="Front Cover:Light Vehicle Diesel Engines First Edition by James D.HAlderman and curt w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10426"/>
            <a:ext cx="3886200" cy="4972812"/>
          </a:xfrm>
          <a:prstGeom prst="rect">
            <a:avLst/>
          </a:prstGeom>
        </p:spPr>
      </p:pic>
      <p:sp>
        <p:nvSpPr>
          <p:cNvPr id="7" name="Copyright" descr="Copyright 2015, 2012, 2009"/>
          <p:cNvSpPr txBox="1">
            <a:spLocks noChangeArrowheads="1"/>
          </p:cNvSpPr>
          <p:nvPr/>
        </p:nvSpPr>
        <p:spPr bwMode="auto">
          <a:xfrm>
            <a:off x="1413669" y="64008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 </a:t>
            </a:r>
            <a:r>
              <a:rPr lang="en-US" dirty="0" smtClean="0"/>
              <a:t>CONSTRUCTION OVERVIEW (1of 3)</a:t>
            </a:r>
            <a:endParaRPr lang="en-US" dirty="0"/>
          </a:p>
        </p:txBody>
      </p:sp>
      <p:sp>
        <p:nvSpPr>
          <p:cNvPr id="28675" name="Content Placeholder 2"/>
          <p:cNvSpPr>
            <a:spLocks noGrp="1"/>
          </p:cNvSpPr>
          <p:nvPr>
            <p:ph idx="1"/>
          </p:nvPr>
        </p:nvSpPr>
        <p:spPr>
          <a:xfrm>
            <a:off x="228600" y="1600200"/>
            <a:ext cx="8458200" cy="4525963"/>
          </a:xfrm>
        </p:spPr>
        <p:txBody>
          <a:bodyPr/>
          <a:lstStyle/>
          <a:p>
            <a:r>
              <a:rPr lang="en-US" sz="3200" b="1" dirty="0" smtClean="0">
                <a:solidFill>
                  <a:srgbClr val="0000FF"/>
                </a:solidFill>
              </a:rPr>
              <a:t>BLOCK</a:t>
            </a:r>
            <a:endParaRPr lang="en-US" b="1" dirty="0" smtClean="0">
              <a:solidFill>
                <a:srgbClr val="0000FF"/>
              </a:solidFill>
            </a:endParaRPr>
          </a:p>
          <a:p>
            <a:pPr lvl="1"/>
            <a:r>
              <a:rPr lang="en-US" dirty="0" smtClean="0"/>
              <a:t>Solid </a:t>
            </a:r>
            <a:r>
              <a:rPr lang="en-US" dirty="0"/>
              <a:t>frame, called an engine </a:t>
            </a:r>
            <a:r>
              <a:rPr lang="en-US" dirty="0" smtClean="0"/>
              <a:t>block</a:t>
            </a:r>
          </a:p>
          <a:p>
            <a:pPr lvl="1"/>
            <a:r>
              <a:rPr lang="en-US" dirty="0" smtClean="0"/>
              <a:t>Constructed </a:t>
            </a:r>
            <a:r>
              <a:rPr lang="en-US" dirty="0"/>
              <a:t>of cast iron or aluminum </a:t>
            </a:r>
            <a:endParaRPr lang="en-US" dirty="0" smtClean="0"/>
          </a:p>
          <a:p>
            <a:pPr lvl="1"/>
            <a:r>
              <a:rPr lang="en-US" dirty="0" smtClean="0"/>
              <a:t>Provides foundation </a:t>
            </a:r>
            <a:r>
              <a:rPr lang="en-US" dirty="0"/>
              <a:t>for </a:t>
            </a:r>
            <a:r>
              <a:rPr lang="en-US" dirty="0" smtClean="0"/>
              <a:t>engine </a:t>
            </a:r>
            <a:r>
              <a:rPr lang="en-US" dirty="0"/>
              <a:t>components </a:t>
            </a:r>
            <a:r>
              <a:rPr lang="en-US" dirty="0" smtClean="0"/>
              <a:t>&amp; systems</a:t>
            </a:r>
            <a:r>
              <a:rPr lang="en-US" dirty="0"/>
              <a:t>.</a:t>
            </a:r>
          </a:p>
          <a:p>
            <a:endParaRPr lang="en-US" dirty="0"/>
          </a:p>
        </p:txBody>
      </p:sp>
      <p:pic>
        <p:nvPicPr>
          <p:cNvPr id="5" name="Picture 2" descr="A photo shows a cutaway of a diesel engine showing the cylinder, piston, connecting rod, and crankshaft.&#10;The photo shows the following components of a diesel engine:&#10;• A piston reciprocates inside a cylinder.&#10;• The piston is attached to a crankshaft through a connecting rod.&#10;• An intake valve and an exhaust valve is placed at the top of the cylinde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1052" y="3810000"/>
            <a:ext cx="3452948" cy="2579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333392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855452"/>
          </a:xfrm>
        </p:spPr>
        <p:txBody>
          <a:bodyPr/>
          <a:lstStyle/>
          <a:p>
            <a:r>
              <a:rPr lang="en-US" cap="all" dirty="0" smtClean="0"/>
              <a:t>FIGURE 1–2</a:t>
            </a:r>
            <a:r>
              <a:rPr lang="en-US" dirty="0" smtClean="0"/>
              <a:t> Cutaway </a:t>
            </a:r>
            <a:r>
              <a:rPr lang="en-US" dirty="0"/>
              <a:t>of a diesel engine showing the cylinder, piston, connecting rod, and crankshaft</a:t>
            </a:r>
            <a:r>
              <a:rPr lang="en-US" dirty="0" smtClean="0"/>
              <a:t>.</a:t>
            </a:r>
            <a:endParaRPr lang="en-US" dirty="0"/>
          </a:p>
        </p:txBody>
      </p:sp>
      <p:pic>
        <p:nvPicPr>
          <p:cNvPr id="6" name="Picture 2" descr="A photo shows a cutaway of a diesel engine showing the cylinder, piston, connecting rod, and crankshaft.&#10;The photo shows the following components of a diesel engine:&#10;• A piston reciprocates inside a cylinder.&#10;• The piston is attached to a crankshaft through a connecting rod.&#10;• An intake valve and an exhaust valve is placed at the top of the cylinde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714308" cy="501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0943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ENGINE CONSTRUCTION</a:t>
            </a:r>
            <a:br>
              <a:rPr lang="en-US" dirty="0"/>
            </a:br>
            <a:r>
              <a:rPr lang="en-US" dirty="0" smtClean="0"/>
              <a:t>OVERVIEW (</a:t>
            </a:r>
            <a:r>
              <a:rPr lang="en-US" dirty="0"/>
              <a:t>2</a:t>
            </a:r>
            <a:r>
              <a:rPr lang="en-US" dirty="0" smtClean="0"/>
              <a:t> of 3)</a:t>
            </a:r>
            <a:endParaRPr lang="en-US" dirty="0"/>
          </a:p>
        </p:txBody>
      </p:sp>
      <p:sp>
        <p:nvSpPr>
          <p:cNvPr id="28675" name="Content Placeholder 2"/>
          <p:cNvSpPr>
            <a:spLocks noGrp="1"/>
          </p:cNvSpPr>
          <p:nvPr>
            <p:ph idx="1"/>
          </p:nvPr>
        </p:nvSpPr>
        <p:spPr/>
        <p:txBody>
          <a:bodyPr/>
          <a:lstStyle/>
          <a:p>
            <a:r>
              <a:rPr lang="en-US" b="1" dirty="0">
                <a:solidFill>
                  <a:srgbClr val="0000FF"/>
                </a:solidFill>
              </a:rPr>
              <a:t>ROTATING ASSEMBLY </a:t>
            </a:r>
            <a:endParaRPr lang="en-US" b="1" dirty="0" smtClean="0">
              <a:solidFill>
                <a:srgbClr val="0000FF"/>
              </a:solidFill>
            </a:endParaRPr>
          </a:p>
          <a:p>
            <a:pPr lvl="1"/>
            <a:r>
              <a:rPr lang="en-US" dirty="0" smtClean="0"/>
              <a:t>Pistons </a:t>
            </a:r>
            <a:r>
              <a:rPr lang="en-US" dirty="0"/>
              <a:t>are installed in </a:t>
            </a:r>
            <a:r>
              <a:rPr lang="en-US" dirty="0" smtClean="0"/>
              <a:t>block</a:t>
            </a:r>
          </a:p>
          <a:p>
            <a:pPr lvl="1"/>
            <a:r>
              <a:rPr lang="en-US" dirty="0"/>
              <a:t>M</a:t>
            </a:r>
            <a:r>
              <a:rPr lang="en-US" dirty="0" smtClean="0"/>
              <a:t>ove </a:t>
            </a:r>
            <a:r>
              <a:rPr lang="en-US" dirty="0"/>
              <a:t>up and down during engine </a:t>
            </a:r>
            <a:r>
              <a:rPr lang="en-US" dirty="0" smtClean="0"/>
              <a:t>operation</a:t>
            </a:r>
          </a:p>
          <a:p>
            <a:pPr lvl="1"/>
            <a:r>
              <a:rPr lang="en-US" dirty="0" smtClean="0"/>
              <a:t>Connected </a:t>
            </a:r>
            <a:r>
              <a:rPr lang="en-US" dirty="0"/>
              <a:t>to connecting </a:t>
            </a:r>
            <a:r>
              <a:rPr lang="en-US" dirty="0" smtClean="0"/>
              <a:t>rods</a:t>
            </a:r>
          </a:p>
          <a:p>
            <a:pPr lvl="1"/>
            <a:r>
              <a:rPr lang="en-US" dirty="0" smtClean="0"/>
              <a:t>Connect pistons to crankshaft</a:t>
            </a:r>
          </a:p>
          <a:p>
            <a:pPr lvl="1"/>
            <a:r>
              <a:rPr lang="en-US" dirty="0" smtClean="0"/>
              <a:t>Crankshaft </a:t>
            </a:r>
            <a:r>
              <a:rPr lang="en-US" dirty="0"/>
              <a:t>converts </a:t>
            </a:r>
            <a:r>
              <a:rPr lang="en-US" dirty="0" smtClean="0"/>
              <a:t>up/down piston motion</a:t>
            </a:r>
          </a:p>
          <a:p>
            <a:pPr lvl="1"/>
            <a:r>
              <a:rPr lang="en-US" dirty="0"/>
              <a:t>T</a:t>
            </a:r>
            <a:r>
              <a:rPr lang="en-US" dirty="0" smtClean="0"/>
              <a:t>o </a:t>
            </a:r>
            <a:r>
              <a:rPr lang="en-US" dirty="0"/>
              <a:t>rotary motion, </a:t>
            </a:r>
            <a:r>
              <a:rPr lang="en-US" dirty="0" smtClean="0"/>
              <a:t>transmitted to drive </a:t>
            </a:r>
            <a:r>
              <a:rPr lang="en-US" dirty="0"/>
              <a:t>wheels </a:t>
            </a:r>
          </a:p>
        </p:txBody>
      </p:sp>
      <p:pic>
        <p:nvPicPr>
          <p:cNvPr id="4098" name="Picture 2" descr="A photo shows the rotating assembly for a V-8 engine that has eight pistons and connecting rods, and one crankshaft. The photo shows four connecting rods connected to a crankshaft. Main bearing caps connected on top of the crankshaft hold them in pl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8516" y="4666162"/>
            <a:ext cx="2525484" cy="173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013800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1–3 </a:t>
            </a:r>
            <a:r>
              <a:rPr lang="en-US" dirty="0" smtClean="0"/>
              <a:t>Rotating assembly for a V-8 engine that has 8 pistons and connecting rods, and one crankshaft</a:t>
            </a:r>
            <a:r>
              <a:rPr lang="en-US" cap="all" dirty="0" smtClean="0"/>
              <a:t>.</a:t>
            </a:r>
            <a:r>
              <a:rPr lang="en-US" dirty="0" smtClean="0"/>
              <a:t> </a:t>
            </a:r>
            <a:endParaRPr lang="en-US" dirty="0"/>
          </a:p>
        </p:txBody>
      </p:sp>
      <p:pic>
        <p:nvPicPr>
          <p:cNvPr id="6" name="Picture 2" descr="A photo shows the rotating assembly for a V-8 engine that has eight pistons and connecting rods, and one crankshaft. The photo shows four connecting rods connected to a crankshaft. Main bearing caps connected on top of the crankshaft hold them in pl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447800"/>
            <a:ext cx="7179600" cy="4931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276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ENGINE CONSTRUCTION</a:t>
            </a:r>
            <a:br>
              <a:rPr lang="en-US" dirty="0"/>
            </a:br>
            <a:r>
              <a:rPr lang="en-US" dirty="0" smtClean="0"/>
              <a:t>OVERVIEW (3 of 3)</a:t>
            </a:r>
            <a:endParaRPr lang="en-US" dirty="0"/>
          </a:p>
        </p:txBody>
      </p:sp>
      <p:sp>
        <p:nvSpPr>
          <p:cNvPr id="28675" name="Content Placeholder 2"/>
          <p:cNvSpPr>
            <a:spLocks noGrp="1"/>
          </p:cNvSpPr>
          <p:nvPr>
            <p:ph idx="1"/>
          </p:nvPr>
        </p:nvSpPr>
        <p:spPr/>
        <p:txBody>
          <a:bodyPr/>
          <a:lstStyle/>
          <a:p>
            <a:r>
              <a:rPr lang="en-US" b="1" dirty="0" smtClean="0">
                <a:solidFill>
                  <a:srgbClr val="0000FF"/>
                </a:solidFill>
              </a:rPr>
              <a:t>CYLINDER HEAD </a:t>
            </a:r>
          </a:p>
          <a:p>
            <a:pPr lvl="1"/>
            <a:r>
              <a:rPr lang="en-US" dirty="0" smtClean="0"/>
              <a:t>Seals top </a:t>
            </a:r>
            <a:r>
              <a:rPr lang="en-US" dirty="0"/>
              <a:t>of </a:t>
            </a:r>
            <a:r>
              <a:rPr lang="en-US" dirty="0" smtClean="0"/>
              <a:t>cylinders in engine block</a:t>
            </a:r>
          </a:p>
          <a:p>
            <a:pPr lvl="1"/>
            <a:r>
              <a:rPr lang="en-US" dirty="0" smtClean="0"/>
              <a:t>Contains </a:t>
            </a:r>
            <a:r>
              <a:rPr lang="en-US" dirty="0"/>
              <a:t>both intake </a:t>
            </a:r>
            <a:r>
              <a:rPr lang="en-US" dirty="0" smtClean="0"/>
              <a:t>valve </a:t>
            </a:r>
            <a:r>
              <a:rPr lang="en-US" dirty="0"/>
              <a:t>that allow </a:t>
            </a:r>
            <a:r>
              <a:rPr lang="en-US" dirty="0" smtClean="0"/>
              <a:t>air &amp; and </a:t>
            </a:r>
            <a:r>
              <a:rPr lang="en-US" dirty="0"/>
              <a:t>fuel </a:t>
            </a:r>
            <a:r>
              <a:rPr lang="en-US" dirty="0" smtClean="0"/>
              <a:t>in</a:t>
            </a:r>
          </a:p>
          <a:p>
            <a:pPr lvl="1"/>
            <a:r>
              <a:rPr lang="en-US" dirty="0" smtClean="0"/>
              <a:t>Exhaust </a:t>
            </a:r>
            <a:r>
              <a:rPr lang="en-US" dirty="0"/>
              <a:t>valves, which </a:t>
            </a:r>
            <a:r>
              <a:rPr lang="en-US" dirty="0" smtClean="0"/>
              <a:t>allow spent gases out</a:t>
            </a:r>
          </a:p>
          <a:p>
            <a:pPr lvl="1"/>
            <a:r>
              <a:rPr lang="en-US" dirty="0" smtClean="0"/>
              <a:t>Constructed </a:t>
            </a:r>
            <a:r>
              <a:rPr lang="en-US" dirty="0"/>
              <a:t>of cast iron or aluminum </a:t>
            </a:r>
            <a:endParaRPr lang="en-US" dirty="0" smtClean="0"/>
          </a:p>
          <a:p>
            <a:pPr lvl="1"/>
            <a:r>
              <a:rPr lang="en-US" dirty="0" smtClean="0"/>
              <a:t>Machined </a:t>
            </a:r>
            <a:r>
              <a:rPr lang="en-US" dirty="0"/>
              <a:t>for </a:t>
            </a:r>
            <a:r>
              <a:rPr lang="en-US" dirty="0" smtClean="0"/>
              <a:t>valves</a:t>
            </a:r>
            <a:endParaRPr lang="en-US" dirty="0"/>
          </a:p>
        </p:txBody>
      </p:sp>
      <p:pic>
        <p:nvPicPr>
          <p:cNvPr id="2" name="Picture 1" descr="A photo shows a cylinder head with four cylinders and four valves per cylinder. The four valves per cylinder comprise of two intake valves and two exhaust valves. The intake valves are larger than the exhaust valves."/>
          <p:cNvPicPr>
            <a:picLocks noChangeAspect="1"/>
          </p:cNvPicPr>
          <p:nvPr/>
        </p:nvPicPr>
        <p:blipFill>
          <a:blip r:embed="rId2"/>
          <a:stretch>
            <a:fillRect/>
          </a:stretch>
        </p:blipFill>
        <p:spPr>
          <a:xfrm>
            <a:off x="5638800" y="3863181"/>
            <a:ext cx="3200691" cy="2400518"/>
          </a:xfrm>
          <a:prstGeom prst="rect">
            <a:avLst/>
          </a:prstGeom>
        </p:spPr>
      </p:pic>
    </p:spTree>
    <p:extLst>
      <p:ext uri="{BB962C8B-B14F-4D97-AF65-F5344CB8AC3E}">
        <p14:creationId xmlns:p14="http://schemas.microsoft.com/office/powerpoint/2010/main" val="58744652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1–4</a:t>
            </a:r>
            <a:r>
              <a:rPr lang="en-US" dirty="0" smtClean="0"/>
              <a:t> </a:t>
            </a:r>
            <a:r>
              <a:rPr lang="en-US" dirty="0"/>
              <a:t>A cylinder head with four valves per cylinder, two intake valves (larger) and two exhaust valves (smaller).</a:t>
            </a:r>
          </a:p>
        </p:txBody>
      </p:sp>
      <p:pic>
        <p:nvPicPr>
          <p:cNvPr id="4" name="Picture 3" descr="A photo shows a cylinder head with four cylinders and four valves per cylinder. The four valves per cylinder comprise of two intake valves and two exhaust valves. The intake valves are larger than the exhaust valves."/>
          <p:cNvPicPr>
            <a:picLocks noChangeAspect="1"/>
          </p:cNvPicPr>
          <p:nvPr/>
        </p:nvPicPr>
        <p:blipFill>
          <a:blip r:embed="rId2"/>
          <a:stretch>
            <a:fillRect/>
          </a:stretch>
        </p:blipFill>
        <p:spPr>
          <a:xfrm>
            <a:off x="1371600" y="1371600"/>
            <a:ext cx="6702679" cy="5029200"/>
          </a:xfrm>
          <a:prstGeom prst="rect">
            <a:avLst/>
          </a:prstGeom>
        </p:spPr>
      </p:pic>
    </p:spTree>
    <p:extLst>
      <p:ext uri="{BB962C8B-B14F-4D97-AF65-F5344CB8AC3E}">
        <p14:creationId xmlns:p14="http://schemas.microsoft.com/office/powerpoint/2010/main" val="3860064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DIESEL ENGINES </a:t>
            </a:r>
            <a:r>
              <a:rPr lang="en-US" dirty="0"/>
              <a:t>(</a:t>
            </a:r>
            <a:r>
              <a:rPr lang="en-US" dirty="0" smtClean="0"/>
              <a:t>1 of 10)</a:t>
            </a:r>
            <a:endParaRPr lang="en-US" dirty="0"/>
          </a:p>
        </p:txBody>
      </p:sp>
      <p:sp>
        <p:nvSpPr>
          <p:cNvPr id="28675" name="Content Placeholder 2"/>
          <p:cNvSpPr>
            <a:spLocks noGrp="1"/>
          </p:cNvSpPr>
          <p:nvPr>
            <p:ph idx="1"/>
          </p:nvPr>
        </p:nvSpPr>
        <p:spPr>
          <a:xfrm>
            <a:off x="76200" y="1524000"/>
            <a:ext cx="8229600" cy="4525963"/>
          </a:xfrm>
        </p:spPr>
        <p:txBody>
          <a:bodyPr/>
          <a:lstStyle/>
          <a:p>
            <a:r>
              <a:rPr lang="en-US" sz="3200" b="1" dirty="0" smtClean="0">
                <a:solidFill>
                  <a:srgbClr val="0000FF"/>
                </a:solidFill>
              </a:rPr>
              <a:t>Compression Ignition Engine</a:t>
            </a:r>
          </a:p>
          <a:p>
            <a:pPr lvl="1"/>
            <a:r>
              <a:rPr lang="en-US" dirty="0" smtClean="0"/>
              <a:t>Invented by Rudolf Diesel </a:t>
            </a:r>
            <a:r>
              <a:rPr lang="en-US" dirty="0"/>
              <a:t>(1858–1913) </a:t>
            </a:r>
            <a:endParaRPr lang="en-US" dirty="0" smtClean="0"/>
          </a:p>
          <a:p>
            <a:pPr lvl="1"/>
            <a:r>
              <a:rPr lang="en-US" dirty="0" smtClean="0"/>
              <a:t>Uses </a:t>
            </a:r>
            <a:r>
              <a:rPr lang="en-US" dirty="0"/>
              <a:t>heat created </a:t>
            </a:r>
            <a:r>
              <a:rPr lang="en-US" dirty="0" smtClean="0"/>
              <a:t>by compression </a:t>
            </a:r>
            <a:r>
              <a:rPr lang="en-US" dirty="0"/>
              <a:t>to ignite </a:t>
            </a:r>
            <a:r>
              <a:rPr lang="en-US" dirty="0" smtClean="0"/>
              <a:t>fuel</a:t>
            </a:r>
          </a:p>
          <a:p>
            <a:pPr lvl="1"/>
            <a:r>
              <a:rPr lang="en-US" dirty="0" smtClean="0"/>
              <a:t>Requires </a:t>
            </a:r>
            <a:r>
              <a:rPr lang="en-US" dirty="0"/>
              <a:t>compression ratios of </a:t>
            </a:r>
            <a:r>
              <a:rPr lang="en-US" dirty="0" smtClean="0"/>
              <a:t>16:1 &amp; higher</a:t>
            </a:r>
          </a:p>
          <a:p>
            <a:pPr lvl="1"/>
            <a:r>
              <a:rPr lang="en-US" dirty="0" smtClean="0"/>
              <a:t>Incoming </a:t>
            </a:r>
            <a:r>
              <a:rPr lang="en-US" dirty="0"/>
              <a:t>air is compressed until the </a:t>
            </a:r>
            <a:r>
              <a:rPr lang="en-US" dirty="0" smtClean="0"/>
              <a:t>temperature</a:t>
            </a:r>
          </a:p>
          <a:p>
            <a:pPr lvl="2"/>
            <a:r>
              <a:rPr lang="en-US" dirty="0" smtClean="0"/>
              <a:t>reaches </a:t>
            </a:r>
            <a:r>
              <a:rPr lang="en-US" dirty="0"/>
              <a:t>about 1,000°F (</a:t>
            </a:r>
            <a:r>
              <a:rPr lang="en-US" dirty="0" smtClean="0"/>
              <a:t>540°C) </a:t>
            </a:r>
            <a:r>
              <a:rPr lang="en-US" dirty="0"/>
              <a:t>heat </a:t>
            </a:r>
            <a:r>
              <a:rPr lang="en-US" dirty="0" smtClean="0"/>
              <a:t>of compression</a:t>
            </a:r>
          </a:p>
          <a:p>
            <a:pPr lvl="1"/>
            <a:r>
              <a:rPr lang="en-US" dirty="0" smtClean="0"/>
              <a:t>Piston </a:t>
            </a:r>
            <a:r>
              <a:rPr lang="en-US" dirty="0"/>
              <a:t>reaches </a:t>
            </a:r>
            <a:r>
              <a:rPr lang="en-US" dirty="0" smtClean="0"/>
              <a:t>TDC, </a:t>
            </a:r>
            <a:r>
              <a:rPr lang="en-US" dirty="0"/>
              <a:t>fuel is injected into </a:t>
            </a:r>
            <a:r>
              <a:rPr lang="en-US" dirty="0" smtClean="0"/>
              <a:t>cylinder</a:t>
            </a:r>
          </a:p>
          <a:p>
            <a:pPr lvl="1"/>
            <a:r>
              <a:rPr lang="en-US" dirty="0"/>
              <a:t>I</a:t>
            </a:r>
            <a:r>
              <a:rPr lang="en-US" dirty="0" smtClean="0"/>
              <a:t>gnited by hot air</a:t>
            </a:r>
          </a:p>
          <a:p>
            <a:pPr lvl="1"/>
            <a:r>
              <a:rPr lang="en-US" dirty="0"/>
              <a:t>As </a:t>
            </a:r>
            <a:r>
              <a:rPr lang="en-US" dirty="0" smtClean="0"/>
              <a:t>fuel </a:t>
            </a:r>
            <a:r>
              <a:rPr lang="en-US" dirty="0"/>
              <a:t>burns, it expands and produces </a:t>
            </a:r>
            <a:r>
              <a:rPr lang="en-US" dirty="0" smtClean="0"/>
              <a:t>power</a:t>
            </a:r>
            <a:endParaRPr lang="en-US" dirty="0"/>
          </a:p>
        </p:txBody>
      </p:sp>
    </p:spTree>
    <p:extLst>
      <p:ext uri="{BB962C8B-B14F-4D97-AF65-F5344CB8AC3E}">
        <p14:creationId xmlns:p14="http://schemas.microsoft.com/office/powerpoint/2010/main" val="299140099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097280"/>
          </a:xfrm>
        </p:spPr>
        <p:txBody>
          <a:bodyPr/>
          <a:lstStyle/>
          <a:p>
            <a:r>
              <a:rPr lang="en-US" cap="all" dirty="0" smtClean="0"/>
              <a:t>FIGURE 1–5</a:t>
            </a:r>
            <a:r>
              <a:rPr lang="en-US" dirty="0" smtClean="0"/>
              <a:t> </a:t>
            </a:r>
            <a:r>
              <a:rPr lang="en-US" dirty="0"/>
              <a:t>Diesel combustion occurs when fuel is injected into the hot, highly compressed air in the cylinder. </a:t>
            </a:r>
          </a:p>
        </p:txBody>
      </p:sp>
      <p:pic>
        <p:nvPicPr>
          <p:cNvPr id="5122" name="Picture 2" descr="A figure of a diesel engine illustrates diesel combustion process.&#10;The figure shows a cylinder with the piston at the top of the cylinder:&#10;• The exhaust and intake valves are in closed position.&#10;• The fuel injector injects compressed fuel inside the cylinder.&#10;• Ignition occurs due to the injection of fuel into the hot, compressed air in the cylinde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446" y="1371600"/>
            <a:ext cx="4733108" cy="4934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00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DIESEL ENGINES (</a:t>
            </a:r>
            <a:r>
              <a:rPr lang="en-US" dirty="0"/>
              <a:t>2</a:t>
            </a:r>
            <a:r>
              <a:rPr lang="en-US" dirty="0" smtClean="0"/>
              <a:t> of 10)</a:t>
            </a:r>
            <a:endParaRPr lang="en-US" dirty="0"/>
          </a:p>
        </p:txBody>
      </p:sp>
      <p:sp>
        <p:nvSpPr>
          <p:cNvPr id="28675" name="Content Placeholder 2"/>
          <p:cNvSpPr>
            <a:spLocks noGrp="1"/>
          </p:cNvSpPr>
          <p:nvPr>
            <p:ph idx="1"/>
          </p:nvPr>
        </p:nvSpPr>
        <p:spPr>
          <a:xfrm>
            <a:off x="76200" y="1524000"/>
            <a:ext cx="8229600" cy="4525963"/>
          </a:xfrm>
        </p:spPr>
        <p:txBody>
          <a:bodyPr/>
          <a:lstStyle/>
          <a:p>
            <a:r>
              <a:rPr lang="en-US" sz="3200" b="1" dirty="0" smtClean="0">
                <a:solidFill>
                  <a:srgbClr val="0000FF"/>
                </a:solidFill>
              </a:rPr>
              <a:t>Diesel Engine Advantages</a:t>
            </a:r>
          </a:p>
          <a:p>
            <a:pPr lvl="1"/>
            <a:r>
              <a:rPr lang="en-US" dirty="0" smtClean="0"/>
              <a:t>Compared </a:t>
            </a:r>
            <a:r>
              <a:rPr lang="en-US" dirty="0"/>
              <a:t>to a similar size </a:t>
            </a:r>
            <a:r>
              <a:rPr lang="en-US" dirty="0" smtClean="0"/>
              <a:t>gasoline engine:</a:t>
            </a:r>
            <a:endParaRPr lang="en-US" dirty="0"/>
          </a:p>
          <a:p>
            <a:pPr lvl="2"/>
            <a:r>
              <a:rPr lang="en-US" sz="2400" b="1" dirty="0">
                <a:solidFill>
                  <a:srgbClr val="0000FF"/>
                </a:solidFill>
              </a:rPr>
              <a:t>1. More torque output</a:t>
            </a:r>
          </a:p>
          <a:p>
            <a:pPr lvl="2"/>
            <a:r>
              <a:rPr lang="en-US" sz="2400" b="1" dirty="0">
                <a:solidFill>
                  <a:srgbClr val="0000FF"/>
                </a:solidFill>
              </a:rPr>
              <a:t>2. Greater fuel economy</a:t>
            </a:r>
          </a:p>
          <a:p>
            <a:pPr lvl="2"/>
            <a:r>
              <a:rPr lang="en-US" sz="2400" b="1" dirty="0">
                <a:solidFill>
                  <a:srgbClr val="0000FF"/>
                </a:solidFill>
              </a:rPr>
              <a:t>3. Long service life</a:t>
            </a:r>
          </a:p>
        </p:txBody>
      </p:sp>
    </p:spTree>
    <p:extLst>
      <p:ext uri="{BB962C8B-B14F-4D97-AF65-F5344CB8AC3E}">
        <p14:creationId xmlns:p14="http://schemas.microsoft.com/office/powerpoint/2010/main" val="26633807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DIESEL ENGINES (3 of 10)</a:t>
            </a:r>
            <a:endParaRPr lang="en-US" dirty="0"/>
          </a:p>
        </p:txBody>
      </p:sp>
      <p:sp>
        <p:nvSpPr>
          <p:cNvPr id="28675" name="Content Placeholder 2"/>
          <p:cNvSpPr>
            <a:spLocks noGrp="1"/>
          </p:cNvSpPr>
          <p:nvPr>
            <p:ph idx="1"/>
          </p:nvPr>
        </p:nvSpPr>
        <p:spPr>
          <a:xfrm>
            <a:off x="76200" y="1524000"/>
            <a:ext cx="8229600" cy="4525963"/>
          </a:xfrm>
        </p:spPr>
        <p:txBody>
          <a:bodyPr/>
          <a:lstStyle/>
          <a:p>
            <a:r>
              <a:rPr lang="en-US" sz="3200" b="1" dirty="0">
                <a:solidFill>
                  <a:srgbClr val="0000FF"/>
                </a:solidFill>
              </a:rPr>
              <a:t>Diesel Engine </a:t>
            </a:r>
            <a:r>
              <a:rPr lang="en-US" sz="3200" b="1" dirty="0" smtClean="0">
                <a:solidFill>
                  <a:srgbClr val="0000FF"/>
                </a:solidFill>
              </a:rPr>
              <a:t>Disadvantages</a:t>
            </a:r>
            <a:endParaRPr lang="en-US" sz="3200" b="1" dirty="0">
              <a:solidFill>
                <a:srgbClr val="0000FF"/>
              </a:solidFill>
            </a:endParaRPr>
          </a:p>
          <a:p>
            <a:pPr lvl="1"/>
            <a:r>
              <a:rPr lang="en-US" dirty="0" smtClean="0"/>
              <a:t>Compared </a:t>
            </a:r>
            <a:r>
              <a:rPr lang="en-US" dirty="0"/>
              <a:t>to a similar </a:t>
            </a:r>
            <a:r>
              <a:rPr lang="en-US" dirty="0" smtClean="0"/>
              <a:t>size gasoline-powered engine: </a:t>
            </a:r>
            <a:endParaRPr lang="en-US" dirty="0"/>
          </a:p>
          <a:p>
            <a:pPr lvl="2"/>
            <a:r>
              <a:rPr lang="en-US" b="1" dirty="0">
                <a:solidFill>
                  <a:srgbClr val="0000FF"/>
                </a:solidFill>
              </a:rPr>
              <a:t>1. Engine noise, especially when cold and/or idling</a:t>
            </a:r>
          </a:p>
          <a:p>
            <a:pPr lvl="2"/>
            <a:r>
              <a:rPr lang="en-US" b="1" dirty="0">
                <a:solidFill>
                  <a:srgbClr val="0000FF"/>
                </a:solidFill>
              </a:rPr>
              <a:t>2. Exhaust smell</a:t>
            </a:r>
          </a:p>
          <a:p>
            <a:pPr lvl="2"/>
            <a:r>
              <a:rPr lang="en-US" b="1" dirty="0">
                <a:solidFill>
                  <a:srgbClr val="0000FF"/>
                </a:solidFill>
              </a:rPr>
              <a:t>3. Hard starting in cold weather</a:t>
            </a:r>
          </a:p>
          <a:p>
            <a:pPr lvl="2"/>
            <a:r>
              <a:rPr lang="en-US" b="1" dirty="0">
                <a:solidFill>
                  <a:srgbClr val="0000FF"/>
                </a:solidFill>
              </a:rPr>
              <a:t>4. Overall weight, heavier than a gasoline engine</a:t>
            </a:r>
          </a:p>
          <a:p>
            <a:pPr lvl="2"/>
            <a:r>
              <a:rPr lang="en-US" b="1" dirty="0">
                <a:solidFill>
                  <a:srgbClr val="0000FF"/>
                </a:solidFill>
              </a:rPr>
              <a:t>5. Fuel availability</a:t>
            </a:r>
          </a:p>
          <a:p>
            <a:pPr lvl="2"/>
            <a:r>
              <a:rPr lang="en-US" b="1" dirty="0">
                <a:solidFill>
                  <a:srgbClr val="0000FF"/>
                </a:solidFill>
              </a:rPr>
              <a:t>6. Extra cost compared to a gasoline engine</a:t>
            </a:r>
          </a:p>
        </p:txBody>
      </p:sp>
    </p:spTree>
    <p:extLst>
      <p:ext uri="{BB962C8B-B14F-4D97-AF65-F5344CB8AC3E}">
        <p14:creationId xmlns:p14="http://schemas.microsoft.com/office/powerpoint/2010/main" val="11878262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 (1 of 2)</a:t>
            </a:r>
            <a:endParaRPr lang="en-US" dirty="0"/>
          </a:p>
        </p:txBody>
      </p:sp>
      <p:sp>
        <p:nvSpPr>
          <p:cNvPr id="23555" name="Content Placeholder 2"/>
          <p:cNvSpPr>
            <a:spLocks noGrp="1"/>
          </p:cNvSpPr>
          <p:nvPr>
            <p:ph idx="1"/>
          </p:nvPr>
        </p:nvSpPr>
        <p:spPr/>
        <p:txBody>
          <a:bodyPr/>
          <a:lstStyle/>
          <a:p>
            <a:pPr marL="0" indent="0">
              <a:buNone/>
            </a:pPr>
            <a:r>
              <a:rPr lang="en-US" b="1" dirty="0" smtClean="0">
                <a:solidFill>
                  <a:srgbClr val="005A70"/>
                </a:solidFill>
              </a:rPr>
              <a:t>1.1</a:t>
            </a:r>
            <a:r>
              <a:rPr lang="en-US" dirty="0" smtClean="0"/>
              <a:t> Prepare </a:t>
            </a:r>
            <a:r>
              <a:rPr lang="en-US" dirty="0"/>
              <a:t>for the light Vehicle Diesel engine (A9) ASE certification test content area “A” (general Diagnosis).</a:t>
            </a:r>
          </a:p>
          <a:p>
            <a:pPr marL="0" indent="0">
              <a:buNone/>
            </a:pPr>
            <a:r>
              <a:rPr lang="en-US" b="1" dirty="0" smtClean="0">
                <a:solidFill>
                  <a:srgbClr val="005A70"/>
                </a:solidFill>
              </a:rPr>
              <a:t>1.2</a:t>
            </a:r>
            <a:r>
              <a:rPr lang="en-US" b="1" dirty="0">
                <a:solidFill>
                  <a:srgbClr val="005A70"/>
                </a:solidFill>
              </a:rPr>
              <a:t>.  </a:t>
            </a:r>
            <a:r>
              <a:rPr lang="en-US" dirty="0"/>
              <a:t>Explain how a four-stroke cycle engine operates.</a:t>
            </a:r>
          </a:p>
          <a:p>
            <a:pPr marL="0" indent="0">
              <a:buNone/>
            </a:pPr>
            <a:r>
              <a:rPr lang="en-US" b="1" dirty="0" smtClean="0">
                <a:solidFill>
                  <a:srgbClr val="005A70"/>
                </a:solidFill>
              </a:rPr>
              <a:t>1.3</a:t>
            </a:r>
            <a:r>
              <a:rPr lang="en-US" b="1" dirty="0">
                <a:solidFill>
                  <a:srgbClr val="005A70"/>
                </a:solidFill>
              </a:rPr>
              <a:t>.  </a:t>
            </a:r>
            <a:r>
              <a:rPr lang="en-US" dirty="0"/>
              <a:t>List the various characteristics by which vehicle engines are </a:t>
            </a:r>
            <a:r>
              <a:rPr lang="en-US" dirty="0" smtClean="0"/>
              <a:t>classified. </a:t>
            </a:r>
            <a:endParaRPr lang="en-US" dirty="0"/>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a:t>
            </a:r>
            <a:r>
              <a:rPr lang="en-US" dirty="0" smtClean="0"/>
              <a:t>1-1 Comparison </a:t>
            </a:r>
            <a:r>
              <a:rPr lang="en-US" dirty="0"/>
              <a:t>between a typical gasoline and a diesel engine.</a:t>
            </a: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057" y="1606461"/>
            <a:ext cx="4963886" cy="459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5061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DIESEL ENGINES (4 of 10)</a:t>
            </a:r>
            <a:endParaRPr lang="en-US" dirty="0"/>
          </a:p>
        </p:txBody>
      </p:sp>
      <p:sp>
        <p:nvSpPr>
          <p:cNvPr id="28675" name="Content Placeholder 2"/>
          <p:cNvSpPr>
            <a:spLocks noGrp="1"/>
          </p:cNvSpPr>
          <p:nvPr>
            <p:ph idx="1"/>
          </p:nvPr>
        </p:nvSpPr>
        <p:spPr>
          <a:xfrm>
            <a:off x="76200" y="1524000"/>
            <a:ext cx="8229600" cy="4525963"/>
          </a:xfrm>
        </p:spPr>
        <p:txBody>
          <a:bodyPr/>
          <a:lstStyle/>
          <a:p>
            <a:r>
              <a:rPr lang="en-US" sz="3200" b="1" dirty="0" smtClean="0">
                <a:solidFill>
                  <a:srgbClr val="0000FF"/>
                </a:solidFill>
              </a:rPr>
              <a:t>Indirect Diesel Injection (IDI)</a:t>
            </a:r>
          </a:p>
          <a:p>
            <a:pPr lvl="1"/>
            <a:r>
              <a:rPr lang="en-US" dirty="0"/>
              <a:t>F</a:t>
            </a:r>
            <a:r>
              <a:rPr lang="en-US" dirty="0" smtClean="0"/>
              <a:t>uel injected </a:t>
            </a:r>
            <a:r>
              <a:rPr lang="en-US" dirty="0"/>
              <a:t>into </a:t>
            </a:r>
            <a:r>
              <a:rPr lang="en-US" dirty="0" smtClean="0"/>
              <a:t>small pre-chamber</a:t>
            </a:r>
          </a:p>
          <a:p>
            <a:pPr lvl="1"/>
            <a:r>
              <a:rPr lang="en-US" dirty="0" smtClean="0"/>
              <a:t>Connected to cylinder </a:t>
            </a:r>
            <a:r>
              <a:rPr lang="en-US" dirty="0"/>
              <a:t>by </a:t>
            </a:r>
            <a:r>
              <a:rPr lang="en-US" dirty="0" smtClean="0"/>
              <a:t>narrow opening</a:t>
            </a:r>
          </a:p>
          <a:p>
            <a:pPr lvl="1"/>
            <a:r>
              <a:rPr lang="en-US" dirty="0" smtClean="0"/>
              <a:t>Initial combustion takes </a:t>
            </a:r>
            <a:r>
              <a:rPr lang="en-US" dirty="0"/>
              <a:t>place in </a:t>
            </a:r>
            <a:r>
              <a:rPr lang="en-US" dirty="0" smtClean="0"/>
              <a:t>pre-chamber</a:t>
            </a:r>
          </a:p>
          <a:p>
            <a:pPr lvl="1"/>
            <a:r>
              <a:rPr lang="en-US" dirty="0" smtClean="0"/>
              <a:t>Slowing rate </a:t>
            </a:r>
            <a:r>
              <a:rPr lang="en-US" dirty="0"/>
              <a:t>of combustion, </a:t>
            </a:r>
            <a:r>
              <a:rPr lang="en-US" dirty="0" smtClean="0"/>
              <a:t>reduces noise</a:t>
            </a:r>
          </a:p>
          <a:p>
            <a:pPr lvl="1"/>
            <a:r>
              <a:rPr lang="en-US" dirty="0" smtClean="0"/>
              <a:t>Requires use of a glow plug for cold starts</a:t>
            </a:r>
            <a:endParaRPr lang="en-US" dirty="0"/>
          </a:p>
          <a:p>
            <a:pPr lvl="1"/>
            <a:endParaRPr lang="en-US" b="1" dirty="0">
              <a:solidFill>
                <a:srgbClr val="0000FF"/>
              </a:solidFill>
            </a:endParaRPr>
          </a:p>
        </p:txBody>
      </p:sp>
    </p:spTree>
    <p:extLst>
      <p:ext uri="{BB962C8B-B14F-4D97-AF65-F5344CB8AC3E}">
        <p14:creationId xmlns:p14="http://schemas.microsoft.com/office/powerpoint/2010/main" val="271854285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1–6</a:t>
            </a:r>
            <a:r>
              <a:rPr lang="en-US" dirty="0" smtClean="0"/>
              <a:t> indirect </a:t>
            </a:r>
            <a:r>
              <a:rPr lang="en-US" dirty="0"/>
              <a:t>injection IDI diesel engine uses a prechamber and a glow plug.</a:t>
            </a:r>
          </a:p>
        </p:txBody>
      </p:sp>
      <p:pic>
        <p:nvPicPr>
          <p:cNvPr id="7170" name="Picture 2" descr="A figure shows an indirect injection diesel engine.&#10;The figure shows a cylinder with a piston and intake valve at the top of the cylinder.&#10;• The fuel injector at the top of the cylinder is placed at an angle and opens into a pre-chamber.&#10;• The initial combustion takes place in this pre-chamber with the help of a glow plug.&#10;• The pre-chamber is oval in shap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165" y="1647788"/>
            <a:ext cx="4939670" cy="443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910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DIESEL ENGINES (</a:t>
            </a:r>
            <a:r>
              <a:rPr lang="en-US" dirty="0"/>
              <a:t>5</a:t>
            </a:r>
            <a:r>
              <a:rPr lang="en-US" dirty="0" smtClean="0"/>
              <a:t> of 10)</a:t>
            </a:r>
            <a:endParaRPr lang="en-US" dirty="0"/>
          </a:p>
        </p:txBody>
      </p:sp>
      <p:sp>
        <p:nvSpPr>
          <p:cNvPr id="28675" name="Content Placeholder 2"/>
          <p:cNvSpPr>
            <a:spLocks noGrp="1"/>
          </p:cNvSpPr>
          <p:nvPr>
            <p:ph idx="1"/>
          </p:nvPr>
        </p:nvSpPr>
        <p:spPr>
          <a:xfrm>
            <a:off x="76200" y="1524000"/>
            <a:ext cx="8839200" cy="4525963"/>
          </a:xfrm>
        </p:spPr>
        <p:txBody>
          <a:bodyPr/>
          <a:lstStyle/>
          <a:p>
            <a:r>
              <a:rPr lang="en-US" sz="3200" b="1" dirty="0" smtClean="0">
                <a:solidFill>
                  <a:srgbClr val="0000FF"/>
                </a:solidFill>
              </a:rPr>
              <a:t>Diesel Injection (DI)</a:t>
            </a:r>
          </a:p>
          <a:p>
            <a:pPr lvl="1"/>
            <a:r>
              <a:rPr lang="en-US" dirty="0" smtClean="0"/>
              <a:t>Fuel injected </a:t>
            </a:r>
            <a:r>
              <a:rPr lang="en-US" dirty="0"/>
              <a:t>directly into </a:t>
            </a:r>
            <a:r>
              <a:rPr lang="en-US" dirty="0" smtClean="0"/>
              <a:t>cylinder</a:t>
            </a:r>
          </a:p>
          <a:p>
            <a:pPr lvl="1"/>
            <a:r>
              <a:rPr lang="en-US" dirty="0" smtClean="0"/>
              <a:t>Piston has depression </a:t>
            </a:r>
            <a:r>
              <a:rPr lang="en-US" dirty="0"/>
              <a:t>where </a:t>
            </a:r>
            <a:r>
              <a:rPr lang="en-US" dirty="0" smtClean="0"/>
              <a:t>initial </a:t>
            </a:r>
            <a:r>
              <a:rPr lang="en-US" dirty="0"/>
              <a:t>combustion takes </a:t>
            </a:r>
            <a:r>
              <a:rPr lang="en-US" dirty="0" smtClean="0"/>
              <a:t>place</a:t>
            </a:r>
          </a:p>
          <a:p>
            <a:pPr lvl="1"/>
            <a:r>
              <a:rPr lang="en-US" dirty="0" smtClean="0"/>
              <a:t>Generally </a:t>
            </a:r>
            <a:r>
              <a:rPr lang="en-US" dirty="0"/>
              <a:t>more efficient </a:t>
            </a:r>
            <a:r>
              <a:rPr lang="en-US" dirty="0" smtClean="0"/>
              <a:t>than IDI engines</a:t>
            </a:r>
          </a:p>
          <a:p>
            <a:pPr lvl="1"/>
            <a:r>
              <a:rPr lang="en-US" dirty="0" smtClean="0"/>
              <a:t>Tendency </a:t>
            </a:r>
            <a:r>
              <a:rPr lang="en-US" dirty="0"/>
              <a:t>to </a:t>
            </a:r>
            <a:r>
              <a:rPr lang="en-US" dirty="0" smtClean="0"/>
              <a:t>produce greater </a:t>
            </a:r>
            <a:r>
              <a:rPr lang="en-US" dirty="0"/>
              <a:t>amounts of </a:t>
            </a:r>
            <a:r>
              <a:rPr lang="en-US" dirty="0" smtClean="0"/>
              <a:t>noise</a:t>
            </a:r>
          </a:p>
          <a:p>
            <a:pPr lvl="1"/>
            <a:endParaRPr lang="en-US" b="1" dirty="0">
              <a:solidFill>
                <a:srgbClr val="0000FF"/>
              </a:solidFill>
            </a:endParaRPr>
          </a:p>
          <a:p>
            <a:pPr lvl="1"/>
            <a:endParaRPr lang="en-US" b="1" dirty="0">
              <a:solidFill>
                <a:srgbClr val="0000FF"/>
              </a:solidFill>
            </a:endParaRPr>
          </a:p>
        </p:txBody>
      </p:sp>
    </p:spTree>
    <p:extLst>
      <p:ext uri="{BB962C8B-B14F-4D97-AF65-F5344CB8AC3E}">
        <p14:creationId xmlns:p14="http://schemas.microsoft.com/office/powerpoint/2010/main" val="40999233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FIGURE 1–7 A direct injection diesel engine injects the fuel</a:t>
            </a:r>
            <a:br>
              <a:rPr lang="en-US" sz="2400" dirty="0"/>
            </a:br>
            <a:r>
              <a:rPr lang="en-US" sz="2400" dirty="0"/>
              <a:t>directly into the combustion chamber. Many designs do </a:t>
            </a:r>
            <a:r>
              <a:rPr lang="en-US" sz="2400" dirty="0" smtClean="0"/>
              <a:t>not use </a:t>
            </a:r>
            <a:r>
              <a:rPr lang="en-US" sz="2400" dirty="0"/>
              <a:t>a glow plug.</a:t>
            </a:r>
          </a:p>
        </p:txBody>
      </p:sp>
      <p:pic>
        <p:nvPicPr>
          <p:cNvPr id="8194" name="Picture 2" descr="A figure shows a direct injection diesel engine.&#10;The figure shows a cylinder with a piston and intake valve at the top of the cylinder.&#10;• The fuel injector at the top of the cylinder is placed at an angle and opens directly into the combustion chamber.&#10;• The combustion chamber is a depression on the top surface of piston.&#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211" y="1617415"/>
            <a:ext cx="5107578" cy="449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092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DIESEL ENGINES (</a:t>
            </a:r>
            <a:r>
              <a:rPr lang="en-US" dirty="0"/>
              <a:t>6</a:t>
            </a:r>
            <a:r>
              <a:rPr lang="en-US" dirty="0" smtClean="0"/>
              <a:t> of 10)</a:t>
            </a:r>
            <a:endParaRPr lang="en-US" dirty="0"/>
          </a:p>
        </p:txBody>
      </p:sp>
      <p:sp>
        <p:nvSpPr>
          <p:cNvPr id="28675" name="Content Placeholder 2"/>
          <p:cNvSpPr>
            <a:spLocks noGrp="1"/>
          </p:cNvSpPr>
          <p:nvPr>
            <p:ph idx="1"/>
          </p:nvPr>
        </p:nvSpPr>
        <p:spPr>
          <a:xfrm>
            <a:off x="76200" y="1524000"/>
            <a:ext cx="9067800" cy="4525963"/>
          </a:xfrm>
        </p:spPr>
        <p:txBody>
          <a:bodyPr/>
          <a:lstStyle/>
          <a:p>
            <a:r>
              <a:rPr lang="en-US" sz="3200" b="1" dirty="0" smtClean="0">
                <a:solidFill>
                  <a:srgbClr val="0000FF"/>
                </a:solidFill>
              </a:rPr>
              <a:t>Fuel Injection </a:t>
            </a:r>
          </a:p>
          <a:p>
            <a:pPr lvl="1"/>
            <a:r>
              <a:rPr lang="en-US" dirty="0"/>
              <a:t>I</a:t>
            </a:r>
            <a:r>
              <a:rPr lang="en-US" dirty="0" smtClean="0"/>
              <a:t>gnition </a:t>
            </a:r>
            <a:r>
              <a:rPr lang="en-US" dirty="0"/>
              <a:t>occurs </a:t>
            </a:r>
            <a:r>
              <a:rPr lang="en-US" dirty="0" smtClean="0"/>
              <a:t>by </a:t>
            </a:r>
            <a:r>
              <a:rPr lang="en-US" dirty="0"/>
              <a:t>injecting fuel into </a:t>
            </a:r>
            <a:r>
              <a:rPr lang="en-US" dirty="0" smtClean="0"/>
              <a:t>air charge</a:t>
            </a:r>
          </a:p>
          <a:p>
            <a:pPr lvl="1"/>
            <a:r>
              <a:rPr lang="en-US" dirty="0" smtClean="0"/>
              <a:t>Heated </a:t>
            </a:r>
            <a:r>
              <a:rPr lang="en-US" dirty="0"/>
              <a:t>by compression to </a:t>
            </a:r>
            <a:r>
              <a:rPr lang="en-US" dirty="0" smtClean="0"/>
              <a:t>about </a:t>
            </a:r>
            <a:r>
              <a:rPr lang="en-US" dirty="0"/>
              <a:t>1,000°F (538°C</a:t>
            </a:r>
            <a:r>
              <a:rPr lang="en-US" dirty="0" smtClean="0"/>
              <a:t>)</a:t>
            </a:r>
          </a:p>
          <a:p>
            <a:pPr lvl="1"/>
            <a:r>
              <a:rPr lang="en-US" dirty="0" smtClean="0"/>
              <a:t>Chemical </a:t>
            </a:r>
            <a:r>
              <a:rPr lang="en-US" dirty="0"/>
              <a:t>reaction of burning </a:t>
            </a:r>
            <a:r>
              <a:rPr lang="en-US" dirty="0" smtClean="0"/>
              <a:t>fuel </a:t>
            </a:r>
            <a:r>
              <a:rPr lang="en-US" dirty="0"/>
              <a:t>creates </a:t>
            </a:r>
            <a:r>
              <a:rPr lang="en-US" dirty="0" smtClean="0"/>
              <a:t>heat</a:t>
            </a:r>
          </a:p>
          <a:p>
            <a:pPr lvl="1"/>
            <a:r>
              <a:rPr lang="en-US" dirty="0" smtClean="0"/>
              <a:t>Causes gases </a:t>
            </a:r>
            <a:r>
              <a:rPr lang="en-US" dirty="0"/>
              <a:t>to </a:t>
            </a:r>
            <a:r>
              <a:rPr lang="en-US" dirty="0" smtClean="0"/>
              <a:t>expand &amp; piston </a:t>
            </a:r>
            <a:r>
              <a:rPr lang="en-US" dirty="0"/>
              <a:t>to </a:t>
            </a:r>
            <a:r>
              <a:rPr lang="en-US" dirty="0" smtClean="0"/>
              <a:t>rotate crankshaft</a:t>
            </a:r>
          </a:p>
          <a:p>
            <a:pPr lvl="1"/>
            <a:endParaRPr lang="en-US" b="1" dirty="0">
              <a:solidFill>
                <a:srgbClr val="0000FF"/>
              </a:solidFill>
            </a:endParaRPr>
          </a:p>
          <a:p>
            <a:pPr lvl="1"/>
            <a:endParaRPr lang="en-US" b="1" dirty="0">
              <a:solidFill>
                <a:srgbClr val="0000FF"/>
              </a:solidFill>
            </a:endParaRPr>
          </a:p>
        </p:txBody>
      </p:sp>
      <p:pic>
        <p:nvPicPr>
          <p:cNvPr id="5" name="Picture 2" descr="A figure of a diesel engine illustrates diesel combustion process.&#10;The figure shows a cylinder with the piston at the top of the cylinder:&#10;• The exhaust and intake valves are in closed position.&#10;• The fuel injector injects compressed fuel inside the cylinder.&#10;• Ignition occurs due to the injection of fuel into the hot, compressed air in the cylinde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019" y="3707665"/>
            <a:ext cx="2594512" cy="2704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37436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DIESEL ENGINES (</a:t>
            </a:r>
            <a:r>
              <a:rPr lang="en-US" dirty="0"/>
              <a:t>7</a:t>
            </a:r>
            <a:r>
              <a:rPr lang="en-US" dirty="0" smtClean="0"/>
              <a:t> of 10)</a:t>
            </a:r>
            <a:endParaRPr lang="en-US" dirty="0"/>
          </a:p>
        </p:txBody>
      </p:sp>
      <p:sp>
        <p:nvSpPr>
          <p:cNvPr id="28675" name="Content Placeholder 2"/>
          <p:cNvSpPr>
            <a:spLocks noGrp="1"/>
          </p:cNvSpPr>
          <p:nvPr>
            <p:ph idx="1"/>
          </p:nvPr>
        </p:nvSpPr>
        <p:spPr>
          <a:xfrm>
            <a:off x="76200" y="1524000"/>
            <a:ext cx="9067800" cy="4525963"/>
          </a:xfrm>
        </p:spPr>
        <p:txBody>
          <a:bodyPr/>
          <a:lstStyle/>
          <a:p>
            <a:r>
              <a:rPr lang="en-US" sz="2000" b="1" dirty="0"/>
              <a:t> </a:t>
            </a:r>
            <a:r>
              <a:rPr lang="en-US" sz="3200" b="1" dirty="0" smtClean="0">
                <a:solidFill>
                  <a:srgbClr val="0000FF"/>
                </a:solidFill>
              </a:rPr>
              <a:t>Three Phases of Combustion </a:t>
            </a:r>
            <a:endParaRPr lang="en-US" sz="2000" b="1" dirty="0" smtClean="0">
              <a:solidFill>
                <a:srgbClr val="0000FF"/>
              </a:solidFill>
            </a:endParaRPr>
          </a:p>
          <a:p>
            <a:pPr lvl="1"/>
            <a:r>
              <a:rPr lang="en-US" b="1" dirty="0" smtClean="0"/>
              <a:t>Ignition Delay</a:t>
            </a:r>
          </a:p>
          <a:p>
            <a:pPr lvl="2"/>
            <a:r>
              <a:rPr lang="en-US" sz="1800" b="1" dirty="0" smtClean="0"/>
              <a:t>Near end </a:t>
            </a:r>
            <a:r>
              <a:rPr lang="en-US" sz="1800" b="1" dirty="0"/>
              <a:t>of </a:t>
            </a:r>
            <a:r>
              <a:rPr lang="en-US" sz="1800" b="1" dirty="0" smtClean="0"/>
              <a:t>compression </a:t>
            </a:r>
            <a:r>
              <a:rPr lang="en-US" sz="1800" b="1" dirty="0"/>
              <a:t>stroke</a:t>
            </a:r>
            <a:r>
              <a:rPr lang="en-US" sz="1800" b="1" dirty="0" smtClean="0"/>
              <a:t>, fuel </a:t>
            </a:r>
            <a:r>
              <a:rPr lang="en-US" sz="1800" b="1" dirty="0"/>
              <a:t>injection begins, but ignition does not begin </a:t>
            </a:r>
            <a:r>
              <a:rPr lang="en-US" sz="1800" b="1" dirty="0" smtClean="0"/>
              <a:t>immediately, delayed</a:t>
            </a:r>
            <a:endParaRPr lang="en-US" sz="1800" b="1" dirty="0"/>
          </a:p>
          <a:p>
            <a:pPr lvl="1"/>
            <a:r>
              <a:rPr lang="en-US" b="1" dirty="0" smtClean="0"/>
              <a:t>Rapid Combustion</a:t>
            </a:r>
          </a:p>
          <a:p>
            <a:pPr lvl="2"/>
            <a:r>
              <a:rPr lang="en-US" sz="1800" b="1" dirty="0" smtClean="0"/>
              <a:t>Fuel </a:t>
            </a:r>
            <a:r>
              <a:rPr lang="en-US" sz="1800" b="1" dirty="0"/>
              <a:t>first starts to burn, creating </a:t>
            </a:r>
            <a:r>
              <a:rPr lang="en-US" sz="1800" b="1" dirty="0" smtClean="0"/>
              <a:t>sudden </a:t>
            </a:r>
            <a:r>
              <a:rPr lang="en-US" sz="1800" b="1" dirty="0"/>
              <a:t>rise </a:t>
            </a:r>
            <a:r>
              <a:rPr lang="en-US" sz="1800" b="1" dirty="0" smtClean="0"/>
              <a:t>in pressure</a:t>
            </a:r>
          </a:p>
          <a:p>
            <a:pPr lvl="2"/>
            <a:r>
              <a:rPr lang="en-US" sz="1800" b="1" dirty="0" smtClean="0"/>
              <a:t>Sudden &amp; rapid </a:t>
            </a:r>
            <a:r>
              <a:rPr lang="en-US" sz="1800" b="1" dirty="0"/>
              <a:t>rise in </a:t>
            </a:r>
            <a:r>
              <a:rPr lang="en-US" sz="1800" b="1" dirty="0" smtClean="0"/>
              <a:t>combustion chamber </a:t>
            </a:r>
            <a:r>
              <a:rPr lang="en-US" sz="1800" b="1" dirty="0"/>
              <a:t>pressure </a:t>
            </a:r>
            <a:endParaRPr lang="en-US" sz="1800" b="1" dirty="0" smtClean="0"/>
          </a:p>
          <a:p>
            <a:pPr lvl="2"/>
            <a:r>
              <a:rPr lang="en-US" sz="1800" b="1" dirty="0" smtClean="0"/>
              <a:t>Causes characteristic diesel </a:t>
            </a:r>
            <a:r>
              <a:rPr lang="en-US" sz="1800" b="1" dirty="0"/>
              <a:t>engine </a:t>
            </a:r>
            <a:r>
              <a:rPr lang="en-US" sz="1800" b="1" dirty="0" smtClean="0"/>
              <a:t>knock</a:t>
            </a:r>
            <a:endParaRPr lang="en-US" sz="1800" b="1" dirty="0"/>
          </a:p>
          <a:p>
            <a:pPr lvl="1"/>
            <a:r>
              <a:rPr lang="en-US" b="1" dirty="0" smtClean="0"/>
              <a:t>Controlled Combustion</a:t>
            </a:r>
          </a:p>
          <a:p>
            <a:pPr lvl="2"/>
            <a:r>
              <a:rPr lang="en-US" sz="1800" b="1" dirty="0" smtClean="0"/>
              <a:t>Rest </a:t>
            </a:r>
            <a:r>
              <a:rPr lang="en-US" sz="1800" b="1" dirty="0"/>
              <a:t>of </a:t>
            </a:r>
            <a:r>
              <a:rPr lang="en-US" sz="1800" b="1" dirty="0" smtClean="0"/>
              <a:t>fuel </a:t>
            </a:r>
            <a:r>
              <a:rPr lang="en-US" sz="1800" b="1" dirty="0"/>
              <a:t>in </a:t>
            </a:r>
            <a:r>
              <a:rPr lang="en-US" sz="1800" b="1" dirty="0" smtClean="0"/>
              <a:t>combustion chamber begins </a:t>
            </a:r>
            <a:r>
              <a:rPr lang="en-US" sz="1800" b="1" dirty="0"/>
              <a:t>to burn </a:t>
            </a:r>
            <a:r>
              <a:rPr lang="en-US" sz="1800" b="1" dirty="0" smtClean="0"/>
              <a:t>&amp; injection continues</a:t>
            </a:r>
          </a:p>
          <a:p>
            <a:pPr lvl="2"/>
            <a:r>
              <a:rPr lang="en-US" sz="1800" b="1" dirty="0"/>
              <a:t>P</a:t>
            </a:r>
            <a:r>
              <a:rPr lang="en-US" sz="1800" b="1" dirty="0" smtClean="0"/>
              <a:t>rocess occurs near injector </a:t>
            </a:r>
            <a:r>
              <a:rPr lang="en-US" sz="1800" b="1" dirty="0"/>
              <a:t>that </a:t>
            </a:r>
            <a:r>
              <a:rPr lang="en-US" sz="1800" b="1" dirty="0" smtClean="0"/>
              <a:t>contains fuel surrounded by air</a:t>
            </a:r>
          </a:p>
          <a:p>
            <a:pPr lvl="2"/>
            <a:r>
              <a:rPr lang="en-US" sz="1800" b="1" dirty="0" smtClean="0"/>
              <a:t>Fuel </a:t>
            </a:r>
            <a:r>
              <a:rPr lang="en-US" sz="1800" b="1" dirty="0"/>
              <a:t>burns as it mixes </a:t>
            </a:r>
            <a:r>
              <a:rPr lang="en-US" sz="1800" b="1" dirty="0" smtClean="0"/>
              <a:t>with air</a:t>
            </a:r>
          </a:p>
          <a:p>
            <a:pPr lvl="1"/>
            <a:endParaRPr lang="en-US" sz="1600" b="1" dirty="0"/>
          </a:p>
          <a:p>
            <a:pPr lvl="1"/>
            <a:endParaRPr lang="en-US" sz="1600" b="1" dirty="0"/>
          </a:p>
        </p:txBody>
      </p:sp>
    </p:spTree>
    <p:extLst>
      <p:ext uri="{BB962C8B-B14F-4D97-AF65-F5344CB8AC3E}">
        <p14:creationId xmlns:p14="http://schemas.microsoft.com/office/powerpoint/2010/main" val="38479365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2: </a:t>
            </a:r>
            <a:r>
              <a:rPr lang="en-US" sz="4000" dirty="0" smtClean="0">
                <a:solidFill>
                  <a:srgbClr val="F8F9D3"/>
                </a:solidFill>
              </a:rPr>
              <a:t>?</a:t>
            </a:r>
            <a:endParaRPr lang="en-US" dirty="0">
              <a:solidFill>
                <a:srgbClr val="F8F9D3"/>
              </a:solidFill>
            </a:endParaRPr>
          </a:p>
        </p:txBody>
      </p:sp>
      <p:sp>
        <p:nvSpPr>
          <p:cNvPr id="3" name="Rectangle 2"/>
          <p:cNvSpPr/>
          <p:nvPr/>
        </p:nvSpPr>
        <p:spPr>
          <a:xfrm>
            <a:off x="341870" y="1905000"/>
            <a:ext cx="8534400" cy="3170099"/>
          </a:xfrm>
          <a:prstGeom prst="rect">
            <a:avLst/>
          </a:prstGeom>
        </p:spPr>
        <p:txBody>
          <a:bodyPr wrap="square">
            <a:spAutoFit/>
          </a:bodyPr>
          <a:lstStyle/>
          <a:p>
            <a:r>
              <a:rPr lang="en-US" sz="4000" dirty="0" smtClean="0">
                <a:solidFill>
                  <a:srgbClr val="000000"/>
                </a:solidFill>
              </a:rPr>
              <a:t>Which phase of </a:t>
            </a:r>
            <a:r>
              <a:rPr lang="en-US" sz="4000" dirty="0">
                <a:solidFill>
                  <a:srgbClr val="000000"/>
                </a:solidFill>
              </a:rPr>
              <a:t>combustion </a:t>
            </a:r>
            <a:r>
              <a:rPr lang="en-US" sz="4000" dirty="0" err="1" smtClean="0">
                <a:solidFill>
                  <a:srgbClr val="000000"/>
                </a:solidFill>
              </a:rPr>
              <a:t>casues</a:t>
            </a:r>
            <a:r>
              <a:rPr lang="en-US" sz="4000" dirty="0" smtClean="0">
                <a:solidFill>
                  <a:srgbClr val="000000"/>
                </a:solidFill>
              </a:rPr>
              <a:t> a sudden and rapid </a:t>
            </a:r>
            <a:r>
              <a:rPr lang="en-US" sz="4000" dirty="0">
                <a:solidFill>
                  <a:srgbClr val="000000"/>
                </a:solidFill>
              </a:rPr>
              <a:t>rise in combustion chamber </a:t>
            </a:r>
            <a:r>
              <a:rPr lang="en-US" sz="4000" dirty="0" smtClean="0">
                <a:solidFill>
                  <a:srgbClr val="000000"/>
                </a:solidFill>
              </a:rPr>
              <a:t>pressure, which causes the characteristic </a:t>
            </a:r>
            <a:r>
              <a:rPr lang="en-US" sz="4000" dirty="0">
                <a:solidFill>
                  <a:srgbClr val="000000"/>
                </a:solidFill>
              </a:rPr>
              <a:t>diesel engine </a:t>
            </a:r>
            <a:r>
              <a:rPr lang="en-US" sz="4000" dirty="0" smtClean="0">
                <a:solidFill>
                  <a:srgbClr val="000000"/>
                </a:solidFill>
              </a:rPr>
              <a:t>knock?</a:t>
            </a:r>
            <a:endParaRPr lang="en-US" sz="4000" dirty="0">
              <a:solidFill>
                <a:srgbClr val="000000"/>
              </a:solidFill>
            </a:endParaRPr>
          </a:p>
        </p:txBody>
      </p:sp>
    </p:spTree>
    <p:extLst>
      <p:ext uri="{BB962C8B-B14F-4D97-AF65-F5344CB8AC3E}">
        <p14:creationId xmlns:p14="http://schemas.microsoft.com/office/powerpoint/2010/main" val="2455208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2:</a:t>
            </a:r>
            <a:endParaRPr lang="en-US" sz="3200" dirty="0">
              <a:solidFill>
                <a:srgbClr val="F8F9D3"/>
              </a:solidFill>
            </a:endParaRPr>
          </a:p>
        </p:txBody>
      </p:sp>
      <p:sp>
        <p:nvSpPr>
          <p:cNvPr id="6" name="Rectangle 5"/>
          <p:cNvSpPr/>
          <p:nvPr/>
        </p:nvSpPr>
        <p:spPr>
          <a:xfrm>
            <a:off x="168876" y="1975554"/>
            <a:ext cx="8534400" cy="707886"/>
          </a:xfrm>
          <a:prstGeom prst="rect">
            <a:avLst/>
          </a:prstGeom>
        </p:spPr>
        <p:txBody>
          <a:bodyPr wrap="square">
            <a:spAutoFit/>
          </a:bodyPr>
          <a:lstStyle/>
          <a:p>
            <a:r>
              <a:rPr lang="en-US" sz="4000" dirty="0">
                <a:solidFill>
                  <a:srgbClr val="000000"/>
                </a:solidFill>
              </a:rPr>
              <a:t>Rapid </a:t>
            </a:r>
            <a:r>
              <a:rPr lang="en-US" sz="4000" dirty="0" smtClean="0">
                <a:solidFill>
                  <a:srgbClr val="000000"/>
                </a:solidFill>
              </a:rPr>
              <a:t>Combustion</a:t>
            </a:r>
            <a:endParaRPr lang="en-US" sz="4000" dirty="0">
              <a:solidFill>
                <a:srgbClr val="000000"/>
              </a:solidFill>
            </a:endParaRPr>
          </a:p>
        </p:txBody>
      </p:sp>
    </p:spTree>
    <p:extLst>
      <p:ext uri="{BB962C8B-B14F-4D97-AF65-F5344CB8AC3E}">
        <p14:creationId xmlns:p14="http://schemas.microsoft.com/office/powerpoint/2010/main" val="1801301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DIESEL ENGINES (</a:t>
            </a:r>
            <a:r>
              <a:rPr lang="en-US" dirty="0"/>
              <a:t>8</a:t>
            </a:r>
            <a:r>
              <a:rPr lang="en-US" dirty="0" smtClean="0"/>
              <a:t> of 10)</a:t>
            </a:r>
            <a:endParaRPr lang="en-US" dirty="0"/>
          </a:p>
        </p:txBody>
      </p:sp>
      <p:sp>
        <p:nvSpPr>
          <p:cNvPr id="28675" name="Content Placeholder 2"/>
          <p:cNvSpPr>
            <a:spLocks noGrp="1"/>
          </p:cNvSpPr>
          <p:nvPr>
            <p:ph idx="1"/>
          </p:nvPr>
        </p:nvSpPr>
        <p:spPr>
          <a:xfrm>
            <a:off x="76200" y="1524000"/>
            <a:ext cx="9067800" cy="4525963"/>
          </a:xfrm>
        </p:spPr>
        <p:txBody>
          <a:bodyPr/>
          <a:lstStyle/>
          <a:p>
            <a:r>
              <a:rPr lang="en-US" sz="3200" b="1" dirty="0" smtClean="0">
                <a:solidFill>
                  <a:srgbClr val="0000FF"/>
                </a:solidFill>
              </a:rPr>
              <a:t>Valve &amp; Camshaft Arrangements</a:t>
            </a:r>
          </a:p>
          <a:p>
            <a:pPr lvl="1"/>
            <a:r>
              <a:rPr lang="en-US" b="1" dirty="0" smtClean="0"/>
              <a:t>intake &amp; exhaust valves controlled by camshaft </a:t>
            </a:r>
          </a:p>
          <a:p>
            <a:pPr lvl="1"/>
            <a:r>
              <a:rPr lang="en-US" b="1" dirty="0" smtClean="0"/>
              <a:t>Used </a:t>
            </a:r>
            <a:r>
              <a:rPr lang="en-US" b="1" dirty="0"/>
              <a:t>to open </a:t>
            </a:r>
            <a:r>
              <a:rPr lang="en-US" b="1" dirty="0" smtClean="0"/>
              <a:t>valves</a:t>
            </a:r>
          </a:p>
          <a:p>
            <a:pPr lvl="1"/>
            <a:r>
              <a:rPr lang="en-US" b="1" dirty="0" smtClean="0"/>
              <a:t>Older diesels uses 1 intake </a:t>
            </a:r>
            <a:r>
              <a:rPr lang="en-US" b="1" dirty="0"/>
              <a:t>valve </a:t>
            </a:r>
            <a:r>
              <a:rPr lang="en-US" b="1" dirty="0" smtClean="0"/>
              <a:t>&amp; 1 exhaust valve</a:t>
            </a:r>
          </a:p>
          <a:p>
            <a:pPr lvl="1"/>
            <a:r>
              <a:rPr lang="en-US" b="1" dirty="0" smtClean="0"/>
              <a:t>Many </a:t>
            </a:r>
            <a:r>
              <a:rPr lang="en-US" b="1" dirty="0"/>
              <a:t>newer engines use </a:t>
            </a:r>
            <a:r>
              <a:rPr lang="en-US" b="1" dirty="0" smtClean="0"/>
              <a:t>2 intake &amp; 2 exhaust valves</a:t>
            </a:r>
            <a:endParaRPr lang="en-US" b="1" dirty="0"/>
          </a:p>
        </p:txBody>
      </p:sp>
      <p:pic>
        <p:nvPicPr>
          <p:cNvPr id="9219" name="Picture 3" descr="A photo shows a cutaway of an overhead valve (OHV) V-8 engine in which the camshaft is located in the block and the valves are operated by lifters, pushrods, and rocker arms. The cutaway shows a pushrod that actuates the rocker arm. The rocker arm actuates the spring-actuated valves through a 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514" y="3912416"/>
            <a:ext cx="3283132" cy="248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33255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 (2 of 2)</a:t>
            </a:r>
            <a:endParaRPr lang="en-US" dirty="0"/>
          </a:p>
        </p:txBody>
      </p:sp>
      <p:sp>
        <p:nvSpPr>
          <p:cNvPr id="24579" name="Content Placeholder 2"/>
          <p:cNvSpPr>
            <a:spLocks noGrp="1"/>
          </p:cNvSpPr>
          <p:nvPr>
            <p:ph idx="1"/>
          </p:nvPr>
        </p:nvSpPr>
        <p:spPr/>
        <p:txBody>
          <a:bodyPr/>
          <a:lstStyle/>
          <a:p>
            <a:pPr marL="0" indent="0">
              <a:buNone/>
            </a:pPr>
            <a:r>
              <a:rPr lang="en-US" b="1" dirty="0" smtClean="0">
                <a:solidFill>
                  <a:srgbClr val="005A70"/>
                </a:solidFill>
              </a:rPr>
              <a:t>1.4</a:t>
            </a:r>
            <a:r>
              <a:rPr lang="en-US" dirty="0" smtClean="0"/>
              <a:t> </a:t>
            </a:r>
            <a:r>
              <a:rPr lang="en-US" dirty="0"/>
              <a:t>Discuss how a compression ratio is calculated.</a:t>
            </a:r>
            <a:endParaRPr lang="en-US" dirty="0" smtClean="0"/>
          </a:p>
          <a:p>
            <a:pPr marL="0" indent="0">
              <a:buNone/>
            </a:pPr>
            <a:r>
              <a:rPr lang="en-US" b="1" dirty="0" smtClean="0">
                <a:solidFill>
                  <a:srgbClr val="005A70"/>
                </a:solidFill>
              </a:rPr>
              <a:t>1.5</a:t>
            </a:r>
            <a:r>
              <a:rPr lang="en-US" dirty="0" smtClean="0"/>
              <a:t> Explain </a:t>
            </a:r>
            <a:r>
              <a:rPr lang="en-US" dirty="0"/>
              <a:t>how engine size is determined.</a:t>
            </a:r>
          </a:p>
          <a:p>
            <a:pPr marL="0" indent="0">
              <a:buNone/>
            </a:pPr>
            <a:r>
              <a:rPr lang="en-US" b="1" dirty="0" smtClean="0">
                <a:solidFill>
                  <a:srgbClr val="005A70"/>
                </a:solidFill>
              </a:rPr>
              <a:t>1.6</a:t>
            </a:r>
            <a:r>
              <a:rPr lang="en-US" dirty="0" smtClean="0"/>
              <a:t> </a:t>
            </a:r>
            <a:r>
              <a:rPr lang="en-US" dirty="0"/>
              <a:t>Describe how displacement is affected by the bore and stroke of the </a:t>
            </a:r>
            <a:r>
              <a:rPr lang="en-US" dirty="0" smtClean="0"/>
              <a:t>engine.</a:t>
            </a:r>
          </a:p>
          <a:p>
            <a:pPr marL="0" indent="0">
              <a:buNone/>
            </a:pPr>
            <a:r>
              <a:rPr lang="en-US" dirty="0" smtClean="0"/>
              <a:t> </a:t>
            </a:r>
            <a:endParaRPr lang="en-US" dirty="0"/>
          </a:p>
        </p:txBody>
      </p:sp>
    </p:spTree>
    <p:extLst>
      <p:ext uri="{BB962C8B-B14F-4D97-AF65-F5344CB8AC3E}">
        <p14:creationId xmlns:p14="http://schemas.microsoft.com/office/powerpoint/2010/main" val="32458996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DIESEL ENGINES (</a:t>
            </a:r>
            <a:r>
              <a:rPr lang="en-US" dirty="0"/>
              <a:t>9</a:t>
            </a:r>
            <a:r>
              <a:rPr lang="en-US" dirty="0" smtClean="0"/>
              <a:t> of 10)</a:t>
            </a:r>
            <a:endParaRPr lang="en-US" dirty="0"/>
          </a:p>
        </p:txBody>
      </p:sp>
      <p:sp>
        <p:nvSpPr>
          <p:cNvPr id="28675" name="Content Placeholder 2"/>
          <p:cNvSpPr>
            <a:spLocks noGrp="1"/>
          </p:cNvSpPr>
          <p:nvPr>
            <p:ph idx="1"/>
          </p:nvPr>
        </p:nvSpPr>
        <p:spPr>
          <a:xfrm>
            <a:off x="76200" y="1524000"/>
            <a:ext cx="6019800" cy="4800600"/>
          </a:xfrm>
        </p:spPr>
        <p:txBody>
          <a:bodyPr/>
          <a:lstStyle/>
          <a:p>
            <a:r>
              <a:rPr lang="en-US" sz="1600" b="1" dirty="0"/>
              <a:t> </a:t>
            </a:r>
            <a:r>
              <a:rPr lang="en-US" b="1" dirty="0" smtClean="0">
                <a:solidFill>
                  <a:srgbClr val="0000FF"/>
                </a:solidFill>
              </a:rPr>
              <a:t>Overhead Valve (OHV) Engines</a:t>
            </a:r>
          </a:p>
          <a:p>
            <a:pPr lvl="1"/>
            <a:r>
              <a:rPr lang="en-US" b="1" dirty="0" smtClean="0"/>
              <a:t>Camshaft </a:t>
            </a:r>
            <a:r>
              <a:rPr lang="en-US" b="1" dirty="0"/>
              <a:t>is located in </a:t>
            </a:r>
            <a:r>
              <a:rPr lang="en-US" b="1" dirty="0" smtClean="0"/>
              <a:t>block</a:t>
            </a:r>
          </a:p>
          <a:p>
            <a:pPr lvl="2"/>
            <a:r>
              <a:rPr lang="en-US" b="1" dirty="0"/>
              <a:t>V</a:t>
            </a:r>
            <a:r>
              <a:rPr lang="en-US" b="1" dirty="0" smtClean="0"/>
              <a:t>alves </a:t>
            </a:r>
            <a:r>
              <a:rPr lang="en-US" b="1" dirty="0"/>
              <a:t>are operated by lifters, pushrods, </a:t>
            </a:r>
            <a:r>
              <a:rPr lang="en-US" b="1" dirty="0" smtClean="0"/>
              <a:t>&amp;rocker </a:t>
            </a:r>
            <a:r>
              <a:rPr lang="en-US" b="1" dirty="0"/>
              <a:t>arms.</a:t>
            </a:r>
          </a:p>
          <a:p>
            <a:pPr lvl="1"/>
            <a:r>
              <a:rPr lang="en-US" b="1" dirty="0"/>
              <a:t>P</a:t>
            </a:r>
            <a:r>
              <a:rPr lang="en-US" b="1" dirty="0" smtClean="0"/>
              <a:t>ushrod engine</a:t>
            </a:r>
          </a:p>
          <a:p>
            <a:pPr lvl="2"/>
            <a:r>
              <a:rPr lang="en-US" b="1" dirty="0" smtClean="0"/>
              <a:t>Use </a:t>
            </a:r>
            <a:r>
              <a:rPr lang="en-US" b="1" dirty="0"/>
              <a:t>pushrods to transfer </a:t>
            </a:r>
            <a:r>
              <a:rPr lang="en-US" b="1" dirty="0" smtClean="0"/>
              <a:t>motion of camshaft lobes </a:t>
            </a:r>
            <a:r>
              <a:rPr lang="en-US" b="1" dirty="0"/>
              <a:t>to </a:t>
            </a:r>
            <a:r>
              <a:rPr lang="en-US" b="1" dirty="0" smtClean="0"/>
              <a:t>valves</a:t>
            </a:r>
            <a:endParaRPr lang="en-US" b="1" dirty="0"/>
          </a:p>
          <a:p>
            <a:pPr lvl="1"/>
            <a:r>
              <a:rPr lang="en-US" b="1" dirty="0" smtClean="0"/>
              <a:t>Cam-in-block </a:t>
            </a:r>
            <a:r>
              <a:rPr lang="en-US" b="1" dirty="0"/>
              <a:t>design </a:t>
            </a:r>
            <a:endParaRPr lang="en-US" b="1" dirty="0" smtClean="0"/>
          </a:p>
          <a:p>
            <a:pPr lvl="2"/>
            <a:r>
              <a:rPr lang="en-US" sz="1800" b="1" dirty="0" smtClean="0"/>
              <a:t>Another </a:t>
            </a:r>
            <a:r>
              <a:rPr lang="en-US" sz="1800" b="1" dirty="0"/>
              <a:t>term used to </a:t>
            </a:r>
            <a:r>
              <a:rPr lang="en-US" sz="1800" b="1" dirty="0" smtClean="0"/>
              <a:t>describe overhead </a:t>
            </a:r>
            <a:r>
              <a:rPr lang="en-US" sz="1800" b="1" dirty="0"/>
              <a:t>valve or pushrod design </a:t>
            </a:r>
            <a:endParaRPr lang="en-US" sz="1400" b="1" dirty="0"/>
          </a:p>
          <a:p>
            <a:pPr lvl="1"/>
            <a:r>
              <a:rPr lang="en-US" b="1" dirty="0" smtClean="0"/>
              <a:t>Overhead </a:t>
            </a:r>
            <a:r>
              <a:rPr lang="en-US" b="1" dirty="0"/>
              <a:t>valve (OHV) </a:t>
            </a:r>
            <a:endParaRPr lang="en-US" b="1" dirty="0" smtClean="0"/>
          </a:p>
          <a:p>
            <a:pPr lvl="2"/>
            <a:r>
              <a:rPr lang="en-US" sz="1400" b="1" dirty="0" smtClean="0"/>
              <a:t>Overhead </a:t>
            </a:r>
            <a:r>
              <a:rPr lang="en-US" sz="1400" b="1" dirty="0"/>
              <a:t>valve engine </a:t>
            </a:r>
            <a:r>
              <a:rPr lang="en-US" sz="1400" b="1" dirty="0" smtClean="0"/>
              <a:t>has camshaft </a:t>
            </a:r>
            <a:r>
              <a:rPr lang="en-US" sz="1400" b="1" dirty="0"/>
              <a:t>in </a:t>
            </a:r>
            <a:r>
              <a:rPr lang="en-US" sz="1400" b="1" dirty="0" smtClean="0"/>
              <a:t>block </a:t>
            </a:r>
            <a:r>
              <a:rPr lang="en-US" sz="1400" b="1" dirty="0"/>
              <a:t>and the valves are located </a:t>
            </a:r>
            <a:r>
              <a:rPr lang="en-US" sz="1400" b="1" dirty="0" smtClean="0"/>
              <a:t>in cylinder head</a:t>
            </a:r>
            <a:endParaRPr lang="en-US" sz="1400" b="1" dirty="0"/>
          </a:p>
          <a:p>
            <a:pPr lvl="1"/>
            <a:endParaRPr lang="en-US" sz="1400" b="1" dirty="0"/>
          </a:p>
        </p:txBody>
      </p:sp>
      <p:pic>
        <p:nvPicPr>
          <p:cNvPr id="6" name="Picture 3" descr="A photo shows a cutaway of an overhead valve (OHV) V-8 engine in which the camshaft is located in the block and the valves are operated by lifters, pushrods, and rocker arms. The cutaway shows a pushrod that actuates the rocker arm. The rocker arm actuates the spring-actuated valves through a 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514" y="3912416"/>
            <a:ext cx="3283132" cy="248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94399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229600" cy="1156228"/>
          </a:xfrm>
        </p:spPr>
        <p:txBody>
          <a:bodyPr/>
          <a:lstStyle/>
          <a:p>
            <a:r>
              <a:rPr lang="en-US" cap="all" dirty="0" smtClean="0"/>
              <a:t>FIGURE 1–8</a:t>
            </a:r>
            <a:r>
              <a:rPr lang="en-US" dirty="0" smtClean="0"/>
              <a:t> </a:t>
            </a:r>
            <a:r>
              <a:rPr lang="en-US" dirty="0"/>
              <a:t>Cutaway of an overhead valve (OHV) V-8 engine showing the lifters, pushrods, roller rocker arms, and valves.</a:t>
            </a:r>
          </a:p>
        </p:txBody>
      </p:sp>
      <p:pic>
        <p:nvPicPr>
          <p:cNvPr id="5" name="Picture 3" descr="A photo shows a cutaway of an overhead valve (OHV) V-8 engine in which the camshaft is located in the block and the valves are operated by lifters, pushrods, and rocker arms. The cutaway shows a pushrod that actuates the rocker arm. The rocker arm actuates the spring-actuated valves through a 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 y="1645431"/>
            <a:ext cx="5852160" cy="4435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DIESEL ENGINES </a:t>
            </a:r>
            <a:r>
              <a:rPr lang="en-US" dirty="0"/>
              <a:t>(</a:t>
            </a:r>
            <a:r>
              <a:rPr lang="en-US" dirty="0" smtClean="0"/>
              <a:t>10 of 10)</a:t>
            </a:r>
            <a:endParaRPr lang="en-US" dirty="0"/>
          </a:p>
        </p:txBody>
      </p:sp>
      <p:sp>
        <p:nvSpPr>
          <p:cNvPr id="28675" name="Content Placeholder 2"/>
          <p:cNvSpPr>
            <a:spLocks noGrp="1"/>
          </p:cNvSpPr>
          <p:nvPr>
            <p:ph idx="1"/>
          </p:nvPr>
        </p:nvSpPr>
        <p:spPr>
          <a:xfrm>
            <a:off x="76200" y="1524000"/>
            <a:ext cx="9067800" cy="4525963"/>
          </a:xfrm>
        </p:spPr>
        <p:txBody>
          <a:bodyPr/>
          <a:lstStyle/>
          <a:p>
            <a:r>
              <a:rPr lang="en-US" sz="3200" b="1" dirty="0"/>
              <a:t> </a:t>
            </a:r>
            <a:r>
              <a:rPr lang="en-US" sz="3200" b="1" dirty="0" smtClean="0">
                <a:solidFill>
                  <a:srgbClr val="0000FF"/>
                </a:solidFill>
              </a:rPr>
              <a:t>Overhead Camshaft </a:t>
            </a:r>
          </a:p>
          <a:p>
            <a:pPr lvl="1"/>
            <a:r>
              <a:rPr lang="en-US" sz="2000" b="1" dirty="0" smtClean="0"/>
              <a:t>Camshaft in cylinder head</a:t>
            </a:r>
          </a:p>
          <a:p>
            <a:pPr lvl="1"/>
            <a:r>
              <a:rPr lang="en-US" sz="2000" b="1" dirty="0" smtClean="0"/>
              <a:t>Called overhead camshaft-type </a:t>
            </a:r>
          </a:p>
          <a:p>
            <a:pPr lvl="1"/>
            <a:r>
              <a:rPr lang="en-US" sz="2800" b="1" dirty="0" smtClean="0"/>
              <a:t>Single Overhead Camshaft (</a:t>
            </a:r>
            <a:r>
              <a:rPr lang="en-US" sz="2800" b="1" dirty="0"/>
              <a:t>SOHC</a:t>
            </a:r>
            <a:r>
              <a:rPr lang="en-US" sz="2800" b="1" dirty="0" smtClean="0"/>
              <a:t>)</a:t>
            </a:r>
          </a:p>
          <a:p>
            <a:pPr lvl="2"/>
            <a:r>
              <a:rPr lang="en-US" b="1" dirty="0" smtClean="0"/>
              <a:t>One overhead camshaft used</a:t>
            </a:r>
          </a:p>
          <a:p>
            <a:pPr lvl="1"/>
            <a:r>
              <a:rPr lang="en-US" sz="2800" b="1" dirty="0" smtClean="0"/>
              <a:t>Double Overhead Camshaft (</a:t>
            </a:r>
            <a:r>
              <a:rPr lang="en-US" sz="2800" b="1" dirty="0"/>
              <a:t>DOHC) </a:t>
            </a:r>
            <a:endParaRPr lang="en-US" sz="2800" b="1" dirty="0" smtClean="0"/>
          </a:p>
          <a:p>
            <a:pPr lvl="2"/>
            <a:r>
              <a:rPr lang="en-US" b="1" dirty="0" smtClean="0"/>
              <a:t>Two </a:t>
            </a:r>
            <a:r>
              <a:rPr lang="en-US" b="1" dirty="0"/>
              <a:t>overhead camshafts are used,</a:t>
            </a:r>
          </a:p>
          <a:p>
            <a:pPr lvl="2"/>
            <a:r>
              <a:rPr lang="en-US" b="1" dirty="0" smtClean="0"/>
              <a:t>One </a:t>
            </a:r>
            <a:r>
              <a:rPr lang="en-US" b="1" dirty="0"/>
              <a:t>cam operating </a:t>
            </a:r>
            <a:r>
              <a:rPr lang="en-US" b="1" dirty="0" smtClean="0"/>
              <a:t>intake </a:t>
            </a:r>
            <a:r>
              <a:rPr lang="en-US" b="1" dirty="0"/>
              <a:t>valve </a:t>
            </a:r>
            <a:r>
              <a:rPr lang="en-US" b="1" dirty="0" smtClean="0"/>
              <a:t>&amp; other operating exhaust valves</a:t>
            </a:r>
          </a:p>
          <a:p>
            <a:pPr lvl="1"/>
            <a:endParaRPr lang="en-US" b="1" dirty="0"/>
          </a:p>
          <a:p>
            <a:pPr lvl="1"/>
            <a:endParaRPr lang="en-US" b="1" dirty="0"/>
          </a:p>
        </p:txBody>
      </p:sp>
    </p:spTree>
    <p:extLst>
      <p:ext uri="{BB962C8B-B14F-4D97-AF65-F5344CB8AC3E}">
        <p14:creationId xmlns:p14="http://schemas.microsoft.com/office/powerpoint/2010/main" val="26367795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1–9</a:t>
            </a:r>
            <a:r>
              <a:rPr lang="en-US" dirty="0" smtClean="0"/>
              <a:t> </a:t>
            </a:r>
            <a:r>
              <a:rPr lang="en-US" dirty="0"/>
              <a:t>SOHC engines usually require additional components, such as a rocker arm, to operate all of the valves. DOHC engines often operate the valves directly</a:t>
            </a:r>
            <a:r>
              <a:rPr lang="en-US" dirty="0" smtClean="0"/>
              <a:t>.</a:t>
            </a:r>
            <a:endParaRPr lang="en-US" dirty="0"/>
          </a:p>
        </p:txBody>
      </p:sp>
      <p:pic>
        <p:nvPicPr>
          <p:cNvPr id="10242" name="Picture 2" descr="A figure shows a single overhead camshaft engine and a double overhead camshaft engine.&#10;The figure shows the following components:&#10;Single overhead camshaft engine:&#10;• The figure shows a piston inside a cylinder. The intake and exhaust valves are connected to the top of the cylinder and are spring-loaded.&#10;• A single camshaft placed above the valves operates both the valves through two rocker arms.&#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790" y="1656606"/>
            <a:ext cx="3239588" cy="4407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descr="Double overhead camshaft engine:&#10;• The figure shows a piston inside a cylinder. The intake and exhaust valves are connected to the top of the cylinder and are spring-loaded.&#10;• Two separate camshafts are placed above each valve.&#10;• The camshafts operate each valve independently and directly.&#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570162" cy="4464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ENGINE SIZE (</a:t>
            </a:r>
            <a:r>
              <a:rPr lang="en-US" dirty="0" smtClean="0"/>
              <a:t>1 of 4)</a:t>
            </a:r>
            <a:endParaRPr lang="en-US" dirty="0"/>
          </a:p>
        </p:txBody>
      </p:sp>
      <p:sp>
        <p:nvSpPr>
          <p:cNvPr id="28675" name="Content Placeholder 2"/>
          <p:cNvSpPr>
            <a:spLocks noGrp="1"/>
          </p:cNvSpPr>
          <p:nvPr>
            <p:ph idx="1"/>
          </p:nvPr>
        </p:nvSpPr>
        <p:spPr/>
        <p:txBody>
          <a:bodyPr/>
          <a:lstStyle/>
          <a:p>
            <a:r>
              <a:rPr lang="en-US" sz="3200" b="1" dirty="0" smtClean="0">
                <a:solidFill>
                  <a:srgbClr val="0000FF"/>
                </a:solidFill>
              </a:rPr>
              <a:t>BORE</a:t>
            </a:r>
            <a:endParaRPr lang="en-US" b="1" dirty="0" smtClean="0">
              <a:solidFill>
                <a:srgbClr val="0000FF"/>
              </a:solidFill>
            </a:endParaRPr>
          </a:p>
          <a:p>
            <a:pPr lvl="1"/>
            <a:r>
              <a:rPr lang="en-US" dirty="0" smtClean="0"/>
              <a:t>Diameter </a:t>
            </a:r>
            <a:r>
              <a:rPr lang="en-US" dirty="0"/>
              <a:t>of </a:t>
            </a:r>
            <a:r>
              <a:rPr lang="en-US" dirty="0" smtClean="0"/>
              <a:t>cylinder </a:t>
            </a:r>
          </a:p>
          <a:p>
            <a:pPr lvl="1"/>
            <a:r>
              <a:rPr lang="en-US" dirty="0"/>
              <a:t>M</a:t>
            </a:r>
            <a:r>
              <a:rPr lang="en-US" dirty="0" smtClean="0"/>
              <a:t>easured </a:t>
            </a:r>
            <a:r>
              <a:rPr lang="en-US" dirty="0"/>
              <a:t>in inches or millimeters (mm</a:t>
            </a:r>
            <a:r>
              <a:rPr lang="en-US" dirty="0" smtClean="0"/>
              <a:t>)</a:t>
            </a:r>
          </a:p>
          <a:p>
            <a:pPr lvl="1"/>
            <a:r>
              <a:rPr lang="en-US" dirty="0" smtClean="0"/>
              <a:t>Larger </a:t>
            </a:r>
            <a:r>
              <a:rPr lang="en-US" dirty="0"/>
              <a:t>the </a:t>
            </a:r>
            <a:r>
              <a:rPr lang="en-US" dirty="0" smtClean="0"/>
              <a:t>bore greater </a:t>
            </a:r>
            <a:r>
              <a:rPr lang="en-US" dirty="0"/>
              <a:t>the piston head area </a:t>
            </a:r>
            <a:endParaRPr lang="en-US" dirty="0" smtClean="0"/>
          </a:p>
          <a:p>
            <a:pPr lvl="1"/>
            <a:r>
              <a:rPr lang="en-US" dirty="0" smtClean="0"/>
              <a:t>Pressure </a:t>
            </a:r>
            <a:r>
              <a:rPr lang="en-US" dirty="0"/>
              <a:t>is measured in units, such as </a:t>
            </a:r>
            <a:r>
              <a:rPr lang="en-US" dirty="0" smtClean="0"/>
              <a:t>PSI</a:t>
            </a:r>
          </a:p>
          <a:p>
            <a:pPr lvl="1"/>
            <a:r>
              <a:rPr lang="en-US" dirty="0"/>
              <a:t>G</a:t>
            </a:r>
            <a:r>
              <a:rPr lang="en-US" dirty="0" smtClean="0"/>
              <a:t>reater area </a:t>
            </a:r>
            <a:r>
              <a:rPr lang="en-US" dirty="0"/>
              <a:t>of </a:t>
            </a:r>
            <a:r>
              <a:rPr lang="en-US" dirty="0" smtClean="0"/>
              <a:t>piston </a:t>
            </a:r>
            <a:r>
              <a:rPr lang="en-US" dirty="0"/>
              <a:t>head </a:t>
            </a:r>
            <a:r>
              <a:rPr lang="en-US" dirty="0" smtClean="0"/>
              <a:t>(square </a:t>
            </a:r>
            <a:r>
              <a:rPr lang="en-US" dirty="0"/>
              <a:t>inches</a:t>
            </a:r>
            <a:r>
              <a:rPr lang="en-US" dirty="0" smtClean="0"/>
              <a:t>)</a:t>
            </a:r>
          </a:p>
          <a:p>
            <a:pPr lvl="1"/>
            <a:r>
              <a:rPr lang="en-US" dirty="0" smtClean="0"/>
              <a:t>Higher force </a:t>
            </a:r>
            <a:r>
              <a:rPr lang="en-US" dirty="0"/>
              <a:t>exerted by </a:t>
            </a:r>
            <a:r>
              <a:rPr lang="en-US" dirty="0" smtClean="0"/>
              <a:t>pistons to rotate crankshaft</a:t>
            </a:r>
            <a:endParaRPr lang="en-US" dirty="0"/>
          </a:p>
        </p:txBody>
      </p:sp>
    </p:spTree>
    <p:extLst>
      <p:ext uri="{BB962C8B-B14F-4D97-AF65-F5344CB8AC3E}">
        <p14:creationId xmlns:p14="http://schemas.microsoft.com/office/powerpoint/2010/main" val="33796328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1–10</a:t>
            </a:r>
            <a:r>
              <a:rPr lang="en-US" dirty="0" smtClean="0"/>
              <a:t> </a:t>
            </a:r>
            <a:r>
              <a:rPr lang="en-US" dirty="0"/>
              <a:t>bore and stroke of pistons are used to calculate engine displacement.</a:t>
            </a:r>
          </a:p>
        </p:txBody>
      </p:sp>
      <p:pic>
        <p:nvPicPr>
          <p:cNvPr id="3" name="Picture 2" descr="A figure shows the bore and stroke of an engine.&#10;The figure shows the following:&#10;• When the piston is at the bottom of the cylinder, the piston is said to be at the bottom dead center.&#10;• When the piston is at the top of the cylinder, the piston is said to be at the top dead center.&#10;• The diameter of the cylinder is called the bore.&#10;• The distance the piston travels from the top dead center to bottom dead center is called stroke.&#10;• The volume displaced by the piston is labeled piston displacement.&#10;"/>
          <p:cNvPicPr>
            <a:picLocks noChangeAspect="1"/>
          </p:cNvPicPr>
          <p:nvPr/>
        </p:nvPicPr>
        <p:blipFill>
          <a:blip r:embed="rId2"/>
          <a:stretch>
            <a:fillRect/>
          </a:stretch>
        </p:blipFill>
        <p:spPr>
          <a:xfrm>
            <a:off x="1981200" y="1524000"/>
            <a:ext cx="4632494" cy="46484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ENGINE SIZE </a:t>
            </a:r>
            <a:r>
              <a:rPr lang="en-US" dirty="0" smtClean="0"/>
              <a:t>(</a:t>
            </a:r>
            <a:r>
              <a:rPr lang="en-US" dirty="0"/>
              <a:t>2</a:t>
            </a:r>
            <a:r>
              <a:rPr lang="en-US" dirty="0" smtClean="0"/>
              <a:t> of 4)</a:t>
            </a:r>
            <a:endParaRPr lang="en-US" dirty="0"/>
          </a:p>
        </p:txBody>
      </p:sp>
      <p:sp>
        <p:nvSpPr>
          <p:cNvPr id="28675" name="Content Placeholder 2"/>
          <p:cNvSpPr>
            <a:spLocks noGrp="1"/>
          </p:cNvSpPr>
          <p:nvPr>
            <p:ph idx="1"/>
          </p:nvPr>
        </p:nvSpPr>
        <p:spPr/>
        <p:txBody>
          <a:bodyPr/>
          <a:lstStyle/>
          <a:p>
            <a:r>
              <a:rPr lang="en-US" b="1" dirty="0" smtClean="0">
                <a:solidFill>
                  <a:srgbClr val="0000FF"/>
                </a:solidFill>
              </a:rPr>
              <a:t>STROKE</a:t>
            </a:r>
          </a:p>
          <a:p>
            <a:pPr lvl="1"/>
            <a:r>
              <a:rPr lang="en-US" dirty="0" smtClean="0"/>
              <a:t>Distance piston </a:t>
            </a:r>
            <a:r>
              <a:rPr lang="en-US" dirty="0"/>
              <a:t>travels from </a:t>
            </a:r>
            <a:r>
              <a:rPr lang="en-US" dirty="0" smtClean="0"/>
              <a:t>TDC to BDC</a:t>
            </a:r>
          </a:p>
          <a:p>
            <a:pPr lvl="1"/>
            <a:r>
              <a:rPr lang="en-US" dirty="0"/>
              <a:t>D</a:t>
            </a:r>
            <a:r>
              <a:rPr lang="en-US" dirty="0" smtClean="0"/>
              <a:t>istance determined by throw of crankshaft</a:t>
            </a:r>
          </a:p>
          <a:p>
            <a:pPr lvl="2"/>
            <a:r>
              <a:rPr lang="en-US" dirty="0" smtClean="0"/>
              <a:t>Throw </a:t>
            </a:r>
            <a:r>
              <a:rPr lang="en-US" dirty="0"/>
              <a:t>is </a:t>
            </a:r>
            <a:r>
              <a:rPr lang="en-US" dirty="0" smtClean="0"/>
              <a:t>distance </a:t>
            </a:r>
            <a:r>
              <a:rPr lang="en-US" dirty="0"/>
              <a:t>from </a:t>
            </a:r>
            <a:r>
              <a:rPr lang="en-US" dirty="0" smtClean="0"/>
              <a:t>centerline of crankshaft </a:t>
            </a:r>
          </a:p>
          <a:p>
            <a:pPr lvl="2"/>
            <a:r>
              <a:rPr lang="en-US" dirty="0" smtClean="0"/>
              <a:t>To centerline </a:t>
            </a:r>
            <a:r>
              <a:rPr lang="en-US" dirty="0"/>
              <a:t>of </a:t>
            </a:r>
            <a:r>
              <a:rPr lang="en-US" dirty="0" smtClean="0"/>
              <a:t>crankshaft </a:t>
            </a:r>
            <a:r>
              <a:rPr lang="en-US" dirty="0"/>
              <a:t>rod </a:t>
            </a:r>
            <a:r>
              <a:rPr lang="en-US" dirty="0" smtClean="0"/>
              <a:t>journal</a:t>
            </a:r>
          </a:p>
          <a:p>
            <a:pPr lvl="2"/>
            <a:r>
              <a:rPr lang="en-US" dirty="0" smtClean="0"/>
              <a:t>½ the stroke</a:t>
            </a:r>
            <a:endParaRPr lang="en-US" dirty="0"/>
          </a:p>
        </p:txBody>
      </p:sp>
      <p:pic>
        <p:nvPicPr>
          <p:cNvPr id="3" name="Picture 2" descr="A photo shows a crankshaft of an engine. The crankshaft determines the stroke of the engine, which is the difference between the centerline of the crankshaft journal and the centerline of the connecting rod journal."/>
          <p:cNvPicPr>
            <a:picLocks noChangeAspect="1"/>
          </p:cNvPicPr>
          <p:nvPr/>
        </p:nvPicPr>
        <p:blipFill>
          <a:blip r:embed="rId2"/>
          <a:stretch>
            <a:fillRect/>
          </a:stretch>
        </p:blipFill>
        <p:spPr>
          <a:xfrm>
            <a:off x="5715000" y="3718028"/>
            <a:ext cx="3214786" cy="2408135"/>
          </a:xfrm>
          <a:prstGeom prst="rect">
            <a:avLst/>
          </a:prstGeom>
        </p:spPr>
      </p:pic>
    </p:spTree>
    <p:extLst>
      <p:ext uri="{BB962C8B-B14F-4D97-AF65-F5344CB8AC3E}">
        <p14:creationId xmlns:p14="http://schemas.microsoft.com/office/powerpoint/2010/main" val="215535053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cap="all" dirty="0" smtClean="0"/>
              <a:t>FIGURE 1–11</a:t>
            </a:r>
            <a:r>
              <a:rPr lang="en-US" sz="2000" dirty="0" smtClean="0"/>
              <a:t> </a:t>
            </a:r>
            <a:r>
              <a:rPr lang="en-US" sz="2000" dirty="0"/>
              <a:t>crankshaft determines the stroke of the engine, which is the difference between the centerline of the crankshaft journal and the centerline of the connecting rod journal. .</a:t>
            </a:r>
          </a:p>
        </p:txBody>
      </p:sp>
      <p:pic>
        <p:nvPicPr>
          <p:cNvPr id="4" name="Picture 3" descr="A photo shows a crankshaft of an engine. The crankshaft determines the stroke of the engine, which is the difference between the centerline of the crankshaft journal and the centerline of the connecting rod journal."/>
          <p:cNvPicPr>
            <a:picLocks noChangeAspect="1"/>
          </p:cNvPicPr>
          <p:nvPr/>
        </p:nvPicPr>
        <p:blipFill>
          <a:blip r:embed="rId2"/>
          <a:stretch>
            <a:fillRect/>
          </a:stretch>
        </p:blipFill>
        <p:spPr>
          <a:xfrm>
            <a:off x="1066800" y="1432505"/>
            <a:ext cx="6629400" cy="496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ENGINE SIZE </a:t>
            </a:r>
            <a:r>
              <a:rPr lang="en-US" dirty="0" smtClean="0"/>
              <a:t>(</a:t>
            </a:r>
            <a:r>
              <a:rPr lang="en-US" dirty="0"/>
              <a:t>3</a:t>
            </a:r>
            <a:r>
              <a:rPr lang="en-US" dirty="0" smtClean="0"/>
              <a:t> of 4)</a:t>
            </a:r>
            <a:endParaRPr lang="en-US" dirty="0"/>
          </a:p>
        </p:txBody>
      </p:sp>
      <p:sp>
        <p:nvSpPr>
          <p:cNvPr id="28675" name="Content Placeholder 2"/>
          <p:cNvSpPr>
            <a:spLocks noGrp="1"/>
          </p:cNvSpPr>
          <p:nvPr>
            <p:ph idx="1"/>
          </p:nvPr>
        </p:nvSpPr>
        <p:spPr>
          <a:xfrm>
            <a:off x="457200" y="1600200"/>
            <a:ext cx="8458200" cy="4525963"/>
          </a:xfrm>
        </p:spPr>
        <p:txBody>
          <a:bodyPr/>
          <a:lstStyle/>
          <a:p>
            <a:r>
              <a:rPr lang="en-US" sz="4000" b="1" u="sng" dirty="0">
                <a:solidFill>
                  <a:srgbClr val="0000FF"/>
                </a:solidFill>
                <a:effectLst>
                  <a:outerShdw blurRad="38100" dist="38100" dir="2700000" algn="tl">
                    <a:srgbClr val="000000">
                      <a:alpha val="43137"/>
                    </a:srgbClr>
                  </a:outerShdw>
                </a:effectLst>
              </a:rPr>
              <a:t>NOTE: </a:t>
            </a:r>
            <a:r>
              <a:rPr lang="en-US" sz="4000" b="1" dirty="0">
                <a:solidFill>
                  <a:srgbClr val="0000FF"/>
                </a:solidFill>
                <a:effectLst>
                  <a:outerShdw blurRad="38100" dist="38100" dir="2700000" algn="tl">
                    <a:srgbClr val="000000">
                      <a:alpha val="43137"/>
                    </a:srgbClr>
                  </a:outerShdw>
                </a:effectLst>
              </a:rPr>
              <a:t>Changing </a:t>
            </a:r>
            <a:r>
              <a:rPr lang="en-US" sz="4000" b="1" dirty="0" smtClean="0">
                <a:solidFill>
                  <a:srgbClr val="0000FF"/>
                </a:solidFill>
                <a:effectLst>
                  <a:outerShdw blurRad="38100" dist="38100" dir="2700000" algn="tl">
                    <a:srgbClr val="000000">
                      <a:alpha val="43137"/>
                    </a:srgbClr>
                  </a:outerShdw>
                </a:effectLst>
              </a:rPr>
              <a:t>connecting </a:t>
            </a:r>
            <a:r>
              <a:rPr lang="en-US" sz="4000" b="1" dirty="0">
                <a:solidFill>
                  <a:srgbClr val="0000FF"/>
                </a:solidFill>
                <a:effectLst>
                  <a:outerShdw blurRad="38100" dist="38100" dir="2700000" algn="tl">
                    <a:srgbClr val="000000">
                      <a:alpha val="43137"/>
                    </a:srgbClr>
                  </a:outerShdw>
                </a:effectLst>
              </a:rPr>
              <a:t>rod length does </a:t>
            </a:r>
            <a:r>
              <a:rPr lang="en-US" sz="4000" b="1" dirty="0" smtClean="0">
                <a:solidFill>
                  <a:srgbClr val="0000FF"/>
                </a:solidFill>
                <a:effectLst>
                  <a:outerShdw blurRad="38100" dist="38100" dir="2700000" algn="tl">
                    <a:srgbClr val="000000">
                      <a:alpha val="43137"/>
                    </a:srgbClr>
                  </a:outerShdw>
                </a:effectLst>
              </a:rPr>
              <a:t>not change stroke </a:t>
            </a:r>
            <a:r>
              <a:rPr lang="en-US" sz="4000" b="1" dirty="0">
                <a:solidFill>
                  <a:srgbClr val="0000FF"/>
                </a:solidFill>
                <a:effectLst>
                  <a:outerShdw blurRad="38100" dist="38100" dir="2700000" algn="tl">
                    <a:srgbClr val="000000">
                      <a:alpha val="43137"/>
                    </a:srgbClr>
                  </a:outerShdw>
                </a:effectLst>
              </a:rPr>
              <a:t>of an engine. Changing </a:t>
            </a:r>
            <a:r>
              <a:rPr lang="en-US" sz="4000" b="1" dirty="0" smtClean="0">
                <a:solidFill>
                  <a:srgbClr val="0000FF"/>
                </a:solidFill>
                <a:effectLst>
                  <a:outerShdw blurRad="38100" dist="38100" dir="2700000" algn="tl">
                    <a:srgbClr val="000000">
                      <a:alpha val="43137"/>
                    </a:srgbClr>
                  </a:outerShdw>
                </a:effectLst>
              </a:rPr>
              <a:t>connecting rod </a:t>
            </a:r>
            <a:r>
              <a:rPr lang="en-US" sz="4000" b="1" dirty="0">
                <a:solidFill>
                  <a:srgbClr val="0000FF"/>
                </a:solidFill>
                <a:effectLst>
                  <a:outerShdw blurRad="38100" dist="38100" dir="2700000" algn="tl">
                    <a:srgbClr val="000000">
                      <a:alpha val="43137"/>
                    </a:srgbClr>
                  </a:outerShdw>
                </a:effectLst>
              </a:rPr>
              <a:t>only changes </a:t>
            </a:r>
            <a:r>
              <a:rPr lang="en-US" sz="4000" b="1" dirty="0" smtClean="0">
                <a:solidFill>
                  <a:srgbClr val="0000FF"/>
                </a:solidFill>
                <a:effectLst>
                  <a:outerShdw blurRad="38100" dist="38100" dir="2700000" algn="tl">
                    <a:srgbClr val="000000">
                      <a:alpha val="43137"/>
                    </a:srgbClr>
                  </a:outerShdw>
                </a:effectLst>
              </a:rPr>
              <a:t>position </a:t>
            </a:r>
            <a:r>
              <a:rPr lang="en-US" sz="4000" b="1" dirty="0">
                <a:solidFill>
                  <a:srgbClr val="0000FF"/>
                </a:solidFill>
                <a:effectLst>
                  <a:outerShdw blurRad="38100" dist="38100" dir="2700000" algn="tl">
                    <a:srgbClr val="000000">
                      <a:alpha val="43137"/>
                    </a:srgbClr>
                  </a:outerShdw>
                </a:effectLst>
              </a:rPr>
              <a:t>of </a:t>
            </a:r>
            <a:r>
              <a:rPr lang="en-US" sz="4000" b="1" dirty="0" smtClean="0">
                <a:solidFill>
                  <a:srgbClr val="0000FF"/>
                </a:solidFill>
                <a:effectLst>
                  <a:outerShdw blurRad="38100" dist="38100" dir="2700000" algn="tl">
                    <a:srgbClr val="000000">
                      <a:alpha val="43137"/>
                    </a:srgbClr>
                  </a:outerShdw>
                </a:effectLst>
              </a:rPr>
              <a:t>piston </a:t>
            </a:r>
            <a:r>
              <a:rPr lang="en-US" sz="4000" b="1" dirty="0">
                <a:solidFill>
                  <a:srgbClr val="0000FF"/>
                </a:solidFill>
                <a:effectLst>
                  <a:outerShdw blurRad="38100" dist="38100" dir="2700000" algn="tl">
                    <a:srgbClr val="000000">
                      <a:alpha val="43137"/>
                    </a:srgbClr>
                  </a:outerShdw>
                </a:effectLst>
              </a:rPr>
              <a:t>in </a:t>
            </a:r>
            <a:r>
              <a:rPr lang="en-US" sz="4000" b="1" dirty="0" smtClean="0">
                <a:solidFill>
                  <a:srgbClr val="0000FF"/>
                </a:solidFill>
                <a:effectLst>
                  <a:outerShdw blurRad="38100" dist="38100" dir="2700000" algn="tl">
                    <a:srgbClr val="000000">
                      <a:alpha val="43137"/>
                    </a:srgbClr>
                  </a:outerShdw>
                </a:effectLst>
              </a:rPr>
              <a:t>the cylinder</a:t>
            </a:r>
            <a:r>
              <a:rPr lang="en-US" sz="4000" b="1" dirty="0">
                <a:solidFill>
                  <a:srgbClr val="0000FF"/>
                </a:solidFill>
                <a:effectLst>
                  <a:outerShdw blurRad="38100" dist="38100" dir="2700000" algn="tl">
                    <a:srgbClr val="000000">
                      <a:alpha val="43137"/>
                    </a:srgbClr>
                  </a:outerShdw>
                </a:effectLst>
              </a:rPr>
              <a:t>. Only </a:t>
            </a:r>
            <a:r>
              <a:rPr lang="en-US" sz="4000" b="1" dirty="0" smtClean="0">
                <a:solidFill>
                  <a:srgbClr val="0000FF"/>
                </a:solidFill>
                <a:effectLst>
                  <a:outerShdw blurRad="38100" dist="38100" dir="2700000" algn="tl">
                    <a:srgbClr val="000000">
                      <a:alpha val="43137"/>
                    </a:srgbClr>
                  </a:outerShdw>
                </a:effectLst>
              </a:rPr>
              <a:t>crankshaft </a:t>
            </a:r>
            <a:r>
              <a:rPr lang="en-US" sz="4000" b="1" dirty="0">
                <a:solidFill>
                  <a:srgbClr val="0000FF"/>
                </a:solidFill>
                <a:effectLst>
                  <a:outerShdw blurRad="38100" dist="38100" dir="2700000" algn="tl">
                    <a:srgbClr val="000000">
                      <a:alpha val="43137"/>
                    </a:srgbClr>
                  </a:outerShdw>
                </a:effectLst>
              </a:rPr>
              <a:t>determines </a:t>
            </a:r>
            <a:r>
              <a:rPr lang="en-US" sz="4000" b="1" dirty="0" smtClean="0">
                <a:solidFill>
                  <a:srgbClr val="0000FF"/>
                </a:solidFill>
                <a:effectLst>
                  <a:outerShdw blurRad="38100" dist="38100" dir="2700000" algn="tl">
                    <a:srgbClr val="000000">
                      <a:alpha val="43137"/>
                    </a:srgbClr>
                  </a:outerShdw>
                </a:effectLst>
              </a:rPr>
              <a:t>stroke of an engine</a:t>
            </a:r>
            <a:endParaRPr lang="en-US" sz="4000"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65428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3: </a:t>
            </a:r>
            <a:r>
              <a:rPr lang="en-US" sz="4000" dirty="0" smtClean="0">
                <a:solidFill>
                  <a:srgbClr val="F8F9D3"/>
                </a:solidFill>
              </a:rPr>
              <a:t>?</a:t>
            </a:r>
            <a:endParaRPr lang="en-US" dirty="0">
              <a:solidFill>
                <a:srgbClr val="F8F9D3"/>
              </a:solidFill>
            </a:endParaRPr>
          </a:p>
        </p:txBody>
      </p:sp>
      <p:sp>
        <p:nvSpPr>
          <p:cNvPr id="3" name="Rectangle 2"/>
          <p:cNvSpPr/>
          <p:nvPr/>
        </p:nvSpPr>
        <p:spPr>
          <a:xfrm>
            <a:off x="341870" y="1905000"/>
            <a:ext cx="8534400" cy="1323439"/>
          </a:xfrm>
          <a:prstGeom prst="rect">
            <a:avLst/>
          </a:prstGeom>
        </p:spPr>
        <p:txBody>
          <a:bodyPr wrap="square">
            <a:spAutoFit/>
          </a:bodyPr>
          <a:lstStyle/>
          <a:p>
            <a:r>
              <a:rPr lang="en-US" sz="4000" dirty="0" smtClean="0">
                <a:solidFill>
                  <a:srgbClr val="000000"/>
                </a:solidFill>
              </a:rPr>
              <a:t>Which is the definition of engine stroke?</a:t>
            </a:r>
            <a:endParaRPr lang="en-US" sz="4000" dirty="0">
              <a:solidFill>
                <a:srgbClr val="000000"/>
              </a:solidFill>
            </a:endParaRPr>
          </a:p>
        </p:txBody>
      </p:sp>
    </p:spTree>
    <p:extLst>
      <p:ext uri="{BB962C8B-B14F-4D97-AF65-F5344CB8AC3E}">
        <p14:creationId xmlns:p14="http://schemas.microsoft.com/office/powerpoint/2010/main" val="3978449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ENGINES (1 of 2)</a:t>
            </a:r>
            <a:endParaRPr lang="en-US" dirty="0"/>
          </a:p>
        </p:txBody>
      </p:sp>
      <p:sp>
        <p:nvSpPr>
          <p:cNvPr id="25603" name="Content Placeholder 2"/>
          <p:cNvSpPr>
            <a:spLocks noGrp="1"/>
          </p:cNvSpPr>
          <p:nvPr>
            <p:ph idx="1"/>
          </p:nvPr>
        </p:nvSpPr>
        <p:spPr>
          <a:xfrm>
            <a:off x="457200" y="1600200"/>
            <a:ext cx="5410200" cy="4525963"/>
          </a:xfrm>
        </p:spPr>
        <p:txBody>
          <a:bodyPr/>
          <a:lstStyle/>
          <a:p>
            <a:r>
              <a:rPr lang="en-US" b="1" dirty="0" smtClean="0">
                <a:solidFill>
                  <a:srgbClr val="0000FF"/>
                </a:solidFill>
              </a:rPr>
              <a:t>Purpose/Function of Engine</a:t>
            </a:r>
          </a:p>
          <a:p>
            <a:pPr lvl="1"/>
            <a:r>
              <a:rPr lang="en-US" sz="2800" dirty="0" smtClean="0"/>
              <a:t>Convert heat </a:t>
            </a:r>
            <a:r>
              <a:rPr lang="en-US" sz="2800" dirty="0"/>
              <a:t>energy </a:t>
            </a:r>
            <a:r>
              <a:rPr lang="en-US" sz="2800" dirty="0" smtClean="0"/>
              <a:t>into mechanical energy</a:t>
            </a:r>
          </a:p>
          <a:p>
            <a:pPr lvl="2"/>
            <a:r>
              <a:rPr lang="en-US" sz="2400" dirty="0" smtClean="0"/>
              <a:t>Mechanical </a:t>
            </a:r>
            <a:r>
              <a:rPr lang="en-US" sz="2400" dirty="0"/>
              <a:t>energy </a:t>
            </a:r>
            <a:endParaRPr lang="en-US" sz="2400" dirty="0" smtClean="0"/>
          </a:p>
          <a:p>
            <a:pPr lvl="3"/>
            <a:r>
              <a:rPr lang="en-US" sz="2000" dirty="0" smtClean="0"/>
              <a:t>Propel vehicle </a:t>
            </a:r>
          </a:p>
          <a:p>
            <a:pPr lvl="3"/>
            <a:r>
              <a:rPr lang="en-US" sz="2000" dirty="0" smtClean="0"/>
              <a:t>Power air-conditioning &amp; power steering</a:t>
            </a:r>
          </a:p>
          <a:p>
            <a:pPr lvl="3"/>
            <a:r>
              <a:rPr lang="en-US" sz="2000" dirty="0" smtClean="0"/>
              <a:t>Produce </a:t>
            </a:r>
            <a:r>
              <a:rPr lang="en-US" sz="2000" dirty="0"/>
              <a:t>electrical </a:t>
            </a:r>
            <a:r>
              <a:rPr lang="en-US" sz="2000" dirty="0" smtClean="0"/>
              <a:t>power</a:t>
            </a:r>
          </a:p>
          <a:p>
            <a:pPr lvl="2"/>
            <a:r>
              <a:rPr lang="en-US" sz="2200" dirty="0" smtClean="0"/>
              <a:t>Chemical </a:t>
            </a:r>
            <a:r>
              <a:rPr lang="en-US" sz="2200" dirty="0"/>
              <a:t>energy in fuel is converted to heat energy</a:t>
            </a:r>
          </a:p>
          <a:p>
            <a:pPr lvl="2"/>
            <a:r>
              <a:rPr lang="en-US" sz="2200" dirty="0" smtClean="0"/>
              <a:t>By burning fuel </a:t>
            </a:r>
            <a:r>
              <a:rPr lang="en-US" sz="2200" dirty="0"/>
              <a:t>at </a:t>
            </a:r>
            <a:r>
              <a:rPr lang="en-US" sz="2200" dirty="0" smtClean="0"/>
              <a:t>controlled rate</a:t>
            </a:r>
            <a:endParaRPr lang="en-US" sz="2200" dirty="0"/>
          </a:p>
        </p:txBody>
      </p:sp>
      <p:pic>
        <p:nvPicPr>
          <p:cNvPr id="1026" name="Picture 2" descr="A photo shows a cutaway of a diesel engine showing the cylinder, piston, connecting rod, and crankshaft.&#10;The photo shows the following components of a diesel engine:&#10;• A piston reciprocates inside a cylinder.&#10;• The piston is attached to a crankshaft through a connecting rod.&#10;• An intake valve and an exhaust valve is placed at the top of the cylinde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1052" y="3810000"/>
            <a:ext cx="3452948" cy="2579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52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3:</a:t>
            </a:r>
            <a:endParaRPr lang="en-US" sz="3200" dirty="0">
              <a:solidFill>
                <a:srgbClr val="F8F9D3"/>
              </a:solidFill>
            </a:endParaRPr>
          </a:p>
        </p:txBody>
      </p:sp>
      <p:sp>
        <p:nvSpPr>
          <p:cNvPr id="6" name="Rectangle 5"/>
          <p:cNvSpPr/>
          <p:nvPr/>
        </p:nvSpPr>
        <p:spPr>
          <a:xfrm>
            <a:off x="168876" y="1975554"/>
            <a:ext cx="8534400" cy="707886"/>
          </a:xfrm>
          <a:prstGeom prst="rect">
            <a:avLst/>
          </a:prstGeom>
        </p:spPr>
        <p:txBody>
          <a:bodyPr wrap="square">
            <a:spAutoFit/>
          </a:bodyPr>
          <a:lstStyle/>
          <a:p>
            <a:r>
              <a:rPr lang="en-US" sz="4000" dirty="0" smtClean="0">
                <a:solidFill>
                  <a:srgbClr val="000000"/>
                </a:solidFill>
              </a:rPr>
              <a:t>The distance the piston travels.</a:t>
            </a:r>
            <a:endParaRPr lang="en-US" sz="4000" dirty="0">
              <a:solidFill>
                <a:srgbClr val="000000"/>
              </a:solidFill>
            </a:endParaRPr>
          </a:p>
        </p:txBody>
      </p:sp>
    </p:spTree>
    <p:extLst>
      <p:ext uri="{BB962C8B-B14F-4D97-AF65-F5344CB8AC3E}">
        <p14:creationId xmlns:p14="http://schemas.microsoft.com/office/powerpoint/2010/main" val="3210693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ENGINE SIZE </a:t>
            </a:r>
            <a:r>
              <a:rPr lang="en-US" dirty="0" smtClean="0"/>
              <a:t>(</a:t>
            </a:r>
            <a:r>
              <a:rPr lang="en-US" dirty="0"/>
              <a:t>4</a:t>
            </a:r>
            <a:r>
              <a:rPr lang="en-US" dirty="0" smtClean="0"/>
              <a:t> of 4)</a:t>
            </a:r>
            <a:endParaRPr lang="en-US" dirty="0"/>
          </a:p>
        </p:txBody>
      </p:sp>
      <p:sp>
        <p:nvSpPr>
          <p:cNvPr id="28675" name="Content Placeholder 2"/>
          <p:cNvSpPr>
            <a:spLocks noGrp="1"/>
          </p:cNvSpPr>
          <p:nvPr>
            <p:ph idx="1"/>
          </p:nvPr>
        </p:nvSpPr>
        <p:spPr>
          <a:xfrm>
            <a:off x="457200" y="1600200"/>
            <a:ext cx="8610600" cy="4525963"/>
          </a:xfrm>
        </p:spPr>
        <p:txBody>
          <a:bodyPr/>
          <a:lstStyle/>
          <a:p>
            <a:r>
              <a:rPr lang="en-US" sz="3200" b="1" dirty="0">
                <a:solidFill>
                  <a:srgbClr val="0000FF"/>
                </a:solidFill>
              </a:rPr>
              <a:t>Displacement </a:t>
            </a:r>
            <a:endParaRPr lang="en-US" b="1" dirty="0" smtClean="0">
              <a:solidFill>
                <a:srgbClr val="0000FF"/>
              </a:solidFill>
            </a:endParaRPr>
          </a:p>
          <a:p>
            <a:pPr lvl="1"/>
            <a:r>
              <a:rPr lang="en-US" dirty="0" smtClean="0"/>
              <a:t>Cubic </a:t>
            </a:r>
            <a:r>
              <a:rPr lang="en-US" dirty="0"/>
              <a:t>inch (cu. in.) </a:t>
            </a:r>
            <a:r>
              <a:rPr lang="en-US" dirty="0" smtClean="0"/>
              <a:t>cubic centimeter (</a:t>
            </a:r>
            <a:r>
              <a:rPr lang="en-US" dirty="0"/>
              <a:t>cc) volume </a:t>
            </a:r>
            <a:r>
              <a:rPr lang="en-US" dirty="0" smtClean="0"/>
              <a:t>displaced</a:t>
            </a:r>
          </a:p>
          <a:p>
            <a:pPr lvl="1"/>
            <a:r>
              <a:rPr lang="en-US" dirty="0" smtClean="0"/>
              <a:t>How </a:t>
            </a:r>
            <a:r>
              <a:rPr lang="en-US" dirty="0"/>
              <a:t>much air is moved by all </a:t>
            </a:r>
            <a:r>
              <a:rPr lang="en-US" dirty="0" smtClean="0"/>
              <a:t>of pistons</a:t>
            </a:r>
          </a:p>
          <a:p>
            <a:pPr lvl="1"/>
            <a:r>
              <a:rPr lang="en-US" dirty="0" smtClean="0"/>
              <a:t>A </a:t>
            </a:r>
            <a:r>
              <a:rPr lang="en-US" dirty="0"/>
              <a:t>liter (L) is equal to 1,000 cubic centimeters </a:t>
            </a:r>
            <a:endParaRPr lang="en-US" dirty="0" smtClean="0"/>
          </a:p>
          <a:p>
            <a:pPr lvl="1"/>
            <a:r>
              <a:rPr lang="en-US" dirty="0" smtClean="0"/>
              <a:t>Engines identified </a:t>
            </a:r>
            <a:r>
              <a:rPr lang="en-US" dirty="0"/>
              <a:t>by their displacement in </a:t>
            </a:r>
            <a:r>
              <a:rPr lang="en-US" dirty="0" smtClean="0"/>
              <a:t>liters</a:t>
            </a:r>
            <a:endParaRPr lang="en-US" dirty="0"/>
          </a:p>
        </p:txBody>
      </p:sp>
      <mc:AlternateContent xmlns:mc="http://schemas.openxmlformats.org/markup-compatibility/2006" xmlns:a14="http://schemas.microsoft.com/office/drawing/2010/main">
        <mc:Choice Requires="a14">
          <p:sp>
            <p:nvSpPr>
              <p:cNvPr id="3" name="Rectangle 2"/>
              <p:cNvSpPr/>
              <p:nvPr/>
            </p:nvSpPr>
            <p:spPr>
              <a:xfrm>
                <a:off x="838200" y="4191000"/>
                <a:ext cx="7467600" cy="369332"/>
              </a:xfrm>
              <a:prstGeom prst="rect">
                <a:avLst/>
              </a:prstGeom>
            </p:spPr>
            <p:txBody>
              <a:bodyPr wrap="square">
                <a:spAutoFit/>
              </a:bodyPr>
              <a:lstStyle/>
              <a:p>
                <a:r>
                  <a:rPr lang="en-US" b="1" dirty="0" smtClean="0">
                    <a:solidFill>
                      <a:srgbClr val="0000FF"/>
                    </a:solidFill>
                  </a:rPr>
                  <a:t>Cubic inch displacement </a:t>
                </a:r>
                <a14:m>
                  <m:oMath xmlns:m="http://schemas.openxmlformats.org/officeDocument/2006/math">
                    <m:r>
                      <a:rPr lang="en-US" b="1" i="1" smtClean="0">
                        <a:solidFill>
                          <a:srgbClr val="0000FF"/>
                        </a:solidFill>
                        <a:latin typeface="Cambria Math" panose="02040503050406030204" pitchFamily="18" charset="0"/>
                      </a:rPr>
                      <m:t>=</m:t>
                    </m:r>
                    <m:r>
                      <a:rPr lang="el-GR" b="1" i="1" smtClean="0">
                        <a:solidFill>
                          <a:srgbClr val="0000FF"/>
                        </a:solidFill>
                        <a:latin typeface="Cambria Math" panose="02040503050406030204" pitchFamily="18" charset="0"/>
                      </a:rPr>
                      <m:t>𝝅</m:t>
                    </m:r>
                    <m:r>
                      <a:rPr lang="en-US" b="1" i="1" smtClean="0">
                        <a:solidFill>
                          <a:srgbClr val="0000FF"/>
                        </a:solidFill>
                        <a:latin typeface="Cambria Math" panose="02040503050406030204" pitchFamily="18" charset="0"/>
                      </a:rPr>
                      <m:t> </m:t>
                    </m:r>
                  </m:oMath>
                </a14:m>
                <a:r>
                  <a:rPr lang="en-US" b="1" dirty="0" smtClean="0">
                    <a:solidFill>
                      <a:srgbClr val="0000FF"/>
                    </a:solidFill>
                    <a:latin typeface="HelveticaNeueLTW1G-Bd"/>
                  </a:rPr>
                  <a:t>R</a:t>
                </a:r>
                <a:r>
                  <a:rPr lang="en-US" b="1" baseline="30000" dirty="0" smtClean="0">
                    <a:solidFill>
                      <a:srgbClr val="0000FF"/>
                    </a:solidFill>
                    <a:latin typeface="HelveticaNeueLTW1G-Bd"/>
                  </a:rPr>
                  <a:t>2</a:t>
                </a:r>
                <a:r>
                  <a:rPr lang="en-US" sz="800" b="1" dirty="0" smtClean="0">
                    <a:solidFill>
                      <a:srgbClr val="0000FF"/>
                    </a:solidFill>
                    <a:latin typeface="HelveticaNeueLTW1G-Bd"/>
                  </a:rPr>
                  <a:t> </a:t>
                </a:r>
                <a:r>
                  <a:rPr lang="en-US" b="1" dirty="0" smtClean="0">
                    <a:solidFill>
                      <a:srgbClr val="0000FF"/>
                    </a:solidFill>
                    <a:latin typeface="HelveticaNeueLTW1G-Bd"/>
                  </a:rPr>
                  <a:t> X Stroke X Number </a:t>
                </a:r>
                <a:r>
                  <a:rPr lang="en-US" b="1" dirty="0">
                    <a:solidFill>
                      <a:srgbClr val="0000FF"/>
                    </a:solidFill>
                    <a:latin typeface="HelveticaNeueLTW1G-Bd"/>
                  </a:rPr>
                  <a:t>of cylinders</a:t>
                </a:r>
                <a:endParaRPr lang="en-US" b="1" dirty="0">
                  <a:solidFill>
                    <a:srgbClr val="0000FF"/>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 y="4191000"/>
                <a:ext cx="7467600" cy="369332"/>
              </a:xfrm>
              <a:prstGeom prst="rect">
                <a:avLst/>
              </a:prstGeom>
              <a:blipFill rotWithShape="0">
                <a:blip r:embed="rId2"/>
                <a:stretch>
                  <a:fillRect l="-735" t="-10000" b="-25000"/>
                </a:stretch>
              </a:blipFill>
            </p:spPr>
            <p:txBody>
              <a:bodyPr/>
              <a:lstStyle/>
              <a:p>
                <a:r>
                  <a:rPr lang="en-US">
                    <a:noFill/>
                  </a:rPr>
                  <a:t> </a:t>
                </a:r>
              </a:p>
            </p:txBody>
          </p:sp>
        </mc:Fallback>
      </mc:AlternateContent>
    </p:spTree>
    <p:extLst>
      <p:ext uri="{BB962C8B-B14F-4D97-AF65-F5344CB8AC3E}">
        <p14:creationId xmlns:p14="http://schemas.microsoft.com/office/powerpoint/2010/main" val="2018627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COMPRESSION </a:t>
            </a:r>
            <a:r>
              <a:rPr lang="en-US" dirty="0" smtClean="0"/>
              <a:t>RATIO (</a:t>
            </a:r>
            <a:r>
              <a:rPr lang="en-US" dirty="0"/>
              <a:t>1</a:t>
            </a:r>
            <a:r>
              <a:rPr lang="en-US" dirty="0" smtClean="0"/>
              <a:t>of </a:t>
            </a:r>
            <a:r>
              <a:rPr lang="en-US" dirty="0"/>
              <a:t>4)</a:t>
            </a:r>
          </a:p>
        </p:txBody>
      </p:sp>
      <p:sp>
        <p:nvSpPr>
          <p:cNvPr id="28675" name="Content Placeholder 2"/>
          <p:cNvSpPr>
            <a:spLocks noGrp="1"/>
          </p:cNvSpPr>
          <p:nvPr>
            <p:ph idx="1"/>
          </p:nvPr>
        </p:nvSpPr>
        <p:spPr>
          <a:xfrm>
            <a:off x="114300" y="1447800"/>
            <a:ext cx="8229600" cy="4525963"/>
          </a:xfrm>
        </p:spPr>
        <p:txBody>
          <a:bodyPr/>
          <a:lstStyle/>
          <a:p>
            <a:r>
              <a:rPr lang="en-US" b="1" dirty="0" smtClean="0">
                <a:solidFill>
                  <a:srgbClr val="0000FF"/>
                </a:solidFill>
              </a:rPr>
              <a:t>Compression Ratio</a:t>
            </a:r>
          </a:p>
          <a:p>
            <a:pPr lvl="1"/>
            <a:r>
              <a:rPr lang="en-US" dirty="0" smtClean="0"/>
              <a:t>Ratio of difference </a:t>
            </a:r>
            <a:r>
              <a:rPr lang="en-US" dirty="0"/>
              <a:t>in </a:t>
            </a:r>
            <a:r>
              <a:rPr lang="en-US" dirty="0" smtClean="0"/>
              <a:t>cylinder </a:t>
            </a:r>
            <a:r>
              <a:rPr lang="en-US" dirty="0"/>
              <a:t>volume </a:t>
            </a:r>
            <a:endParaRPr lang="en-US" dirty="0" smtClean="0"/>
          </a:p>
          <a:p>
            <a:pPr lvl="2"/>
            <a:r>
              <a:rPr lang="en-US" dirty="0" smtClean="0"/>
              <a:t>When piston </a:t>
            </a:r>
            <a:r>
              <a:rPr lang="en-US" dirty="0"/>
              <a:t>is at </a:t>
            </a:r>
            <a:r>
              <a:rPr lang="en-US" dirty="0" smtClean="0"/>
              <a:t>bottom </a:t>
            </a:r>
            <a:r>
              <a:rPr lang="en-US" dirty="0"/>
              <a:t>of </a:t>
            </a:r>
            <a:r>
              <a:rPr lang="en-US" dirty="0" smtClean="0"/>
              <a:t>stroke </a:t>
            </a:r>
            <a:r>
              <a:rPr lang="en-US" dirty="0"/>
              <a:t>to </a:t>
            </a:r>
            <a:endParaRPr lang="en-US" dirty="0" smtClean="0"/>
          </a:p>
          <a:p>
            <a:pPr lvl="2"/>
            <a:r>
              <a:rPr lang="en-US" dirty="0" smtClean="0"/>
              <a:t>Volume </a:t>
            </a:r>
            <a:r>
              <a:rPr lang="en-US" dirty="0"/>
              <a:t>in </a:t>
            </a:r>
            <a:r>
              <a:rPr lang="en-US" dirty="0" smtClean="0"/>
              <a:t>cylinder above piston </a:t>
            </a:r>
            <a:r>
              <a:rPr lang="en-US" dirty="0"/>
              <a:t>when </a:t>
            </a:r>
            <a:r>
              <a:rPr lang="en-US" dirty="0" smtClean="0"/>
              <a:t>piston </a:t>
            </a:r>
            <a:r>
              <a:rPr lang="en-US" dirty="0"/>
              <a:t>is at </a:t>
            </a:r>
            <a:r>
              <a:rPr lang="en-US" dirty="0" smtClean="0"/>
              <a:t>TDC</a:t>
            </a:r>
          </a:p>
          <a:p>
            <a:pPr lvl="2"/>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1295400" y="3269577"/>
                <a:ext cx="5562600" cy="449290"/>
              </a:xfrm>
              <a:prstGeom prst="rect">
                <a:avLst/>
              </a:prstGeom>
              <a:noFill/>
            </p:spPr>
            <p:txBody>
              <a:bodyPr wrap="square" lIns="0" tIns="0" rIns="0" bIns="0" rtlCol="0">
                <a:spAutoFit/>
              </a:bodyPr>
              <a:lstStyle/>
              <a:p>
                <a:r>
                  <a:rPr lang="en-US" b="1" i="1" dirty="0" smtClean="0"/>
                  <a:t>Compression Ratio </a:t>
                </a:r>
                <a14:m>
                  <m:oMath xmlns:m="http://schemas.openxmlformats.org/officeDocument/2006/math">
                    <m:r>
                      <a:rPr lang="en-US" sz="2000" b="1" i="1" smtClean="0">
                        <a:latin typeface="Cambria Math" panose="02040503050406030204" pitchFamily="18" charset="0"/>
                      </a:rPr>
                      <m:t>=</m:t>
                    </m:r>
                    <m:f>
                      <m:fPr>
                        <m:ctrlPr>
                          <a:rPr lang="en-US" sz="2000" b="1" i="1" smtClean="0">
                            <a:latin typeface="Cambria Math"/>
                          </a:rPr>
                        </m:ctrlPr>
                      </m:fPr>
                      <m:num>
                        <m:r>
                          <a:rPr lang="en-US" sz="2000" b="1" i="1">
                            <a:latin typeface="Cambria Math" panose="02040503050406030204" pitchFamily="18" charset="0"/>
                          </a:rPr>
                          <m:t>𝑽𝒐𝒍𝒖𝒎𝒆</m:t>
                        </m:r>
                        <m:r>
                          <a:rPr lang="en-US" sz="2000" b="1" i="1">
                            <a:latin typeface="Cambria Math" panose="02040503050406030204" pitchFamily="18" charset="0"/>
                          </a:rPr>
                          <m:t> </m:t>
                        </m:r>
                        <m:r>
                          <a:rPr lang="en-US" sz="2000" b="1" i="1">
                            <a:latin typeface="Cambria Math" panose="02040503050406030204" pitchFamily="18" charset="0"/>
                          </a:rPr>
                          <m:t>𝑩𝑫𝑪</m:t>
                        </m:r>
                        <m:r>
                          <a:rPr lang="en-US" sz="2000" b="1" i="1">
                            <a:latin typeface="Cambria Math" panose="02040503050406030204" pitchFamily="18" charset="0"/>
                          </a:rPr>
                          <m:t> </m:t>
                        </m:r>
                      </m:num>
                      <m:den>
                        <m:r>
                          <a:rPr lang="en-US" sz="2000" b="1" i="1" smtClean="0">
                            <a:latin typeface="Cambria Math" panose="02040503050406030204" pitchFamily="18" charset="0"/>
                          </a:rPr>
                          <m:t>𝑽𝒐𝒍𝒖𝒎𝒆</m:t>
                        </m:r>
                        <m:r>
                          <a:rPr lang="en-US" sz="2000" b="1" i="1" smtClean="0">
                            <a:latin typeface="Cambria Math" panose="02040503050406030204" pitchFamily="18" charset="0"/>
                          </a:rPr>
                          <m:t> </m:t>
                        </m:r>
                        <m:r>
                          <a:rPr lang="en-US" sz="2000" b="1" i="1" smtClean="0">
                            <a:latin typeface="Cambria Math" panose="02040503050406030204" pitchFamily="18" charset="0"/>
                          </a:rPr>
                          <m:t>𝑻𝑫𝑪</m:t>
                        </m:r>
                      </m:den>
                    </m:f>
                  </m:oMath>
                </a14:m>
                <a:r>
                  <a:rPr lang="en-US" sz="2000" b="1" dirty="0" smtClean="0"/>
                  <a:t> </a:t>
                </a:r>
                <a:endParaRPr lang="en-US" sz="2000" b="1" dirty="0" err="1" smtClean="0"/>
              </a:p>
            </p:txBody>
          </p:sp>
        </mc:Choice>
        <mc:Fallback xmlns="">
          <p:sp>
            <p:nvSpPr>
              <p:cNvPr id="4" name="TextBox 3"/>
              <p:cNvSpPr txBox="1">
                <a:spLocks noRot="1" noChangeAspect="1" noMove="1" noResize="1" noEditPoints="1" noAdjustHandles="1" noChangeArrowheads="1" noChangeShapeType="1" noTextEdit="1"/>
              </p:cNvSpPr>
              <p:nvPr/>
            </p:nvSpPr>
            <p:spPr>
              <a:xfrm>
                <a:off x="1295400" y="3269577"/>
                <a:ext cx="5562600" cy="449290"/>
              </a:xfrm>
              <a:prstGeom prst="rect">
                <a:avLst/>
              </a:prstGeom>
              <a:blipFill rotWithShape="0">
                <a:blip r:embed="rId2"/>
                <a:stretch>
                  <a:fillRect l="-2632" b="-14865"/>
                </a:stretch>
              </a:blipFill>
            </p:spPr>
            <p:txBody>
              <a:bodyPr/>
              <a:lstStyle/>
              <a:p>
                <a:r>
                  <a:rPr lang="en-US">
                    <a:noFill/>
                  </a:rPr>
                  <a:t> </a:t>
                </a:r>
              </a:p>
            </p:txBody>
          </p:sp>
        </mc:Fallback>
      </mc:AlternateContent>
    </p:spTree>
    <p:extLst>
      <p:ext uri="{BB962C8B-B14F-4D97-AF65-F5344CB8AC3E}">
        <p14:creationId xmlns:p14="http://schemas.microsoft.com/office/powerpoint/2010/main" val="605980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1–12</a:t>
            </a:r>
            <a:r>
              <a:rPr lang="en-US" dirty="0" smtClean="0"/>
              <a:t> </a:t>
            </a:r>
            <a:r>
              <a:rPr lang="en-US" dirty="0"/>
              <a:t>compression of an engine is expressed as a ratio of the volume, with the piston at the bottom of the cylinder, to that volume when the piston is at the top of cylinder</a:t>
            </a:r>
            <a:r>
              <a:rPr lang="en-US" dirty="0" smtClean="0"/>
              <a:t>.</a:t>
            </a:r>
            <a:endParaRPr lang="en-US" dirty="0"/>
          </a:p>
        </p:txBody>
      </p:sp>
      <p:pic>
        <p:nvPicPr>
          <p:cNvPr id="3" name="Picture 2" descr="A figure illustrates the compression ratio of an engine.&#10;The figure shows a piston inside a cylinder.&#10;• With the piston at bottom dead center, the total volume the piston displaces from the top dead center is labeled cylinder volume.&#10;• Clearance volume is volume of the cylinder above the piston when the piston is at top dead center.&#10;• Compression ratio is the ratio of the difference in the cylinder volume when the piston is at the bottom of the stroke to the volume in the cylinder above the piston when the piston is at the top of the stroke.&#10;• The figure shows that the engine has a compression ratio of 18 is to 1.&#10;"/>
          <p:cNvPicPr>
            <a:picLocks noChangeAspect="1"/>
          </p:cNvPicPr>
          <p:nvPr/>
        </p:nvPicPr>
        <p:blipFill>
          <a:blip r:embed="rId2"/>
          <a:stretch>
            <a:fillRect/>
          </a:stretch>
        </p:blipFill>
        <p:spPr>
          <a:xfrm>
            <a:off x="1981200" y="1447800"/>
            <a:ext cx="4551025" cy="48703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of a 2-Liter Bottle</a:t>
            </a:r>
            <a:endParaRPr lang="en-US" dirty="0"/>
          </a:p>
        </p:txBody>
      </p:sp>
      <p:pic>
        <p:nvPicPr>
          <p:cNvPr id="5"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7712676" cy="507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62000" y="2133600"/>
            <a:ext cx="7315200" cy="3539430"/>
          </a:xfrm>
          <a:prstGeom prst="rect">
            <a:avLst/>
          </a:prstGeom>
        </p:spPr>
        <p:txBody>
          <a:bodyPr wrap="square">
            <a:spAutoFit/>
          </a:bodyPr>
          <a:lstStyle/>
          <a:p>
            <a:r>
              <a:rPr lang="en-US" sz="3200" b="1" dirty="0"/>
              <a:t>A two-liter bottle contains two liters of liquid. This </a:t>
            </a:r>
            <a:r>
              <a:rPr lang="en-US" sz="3200" b="1" dirty="0" smtClean="0"/>
              <a:t>is the </a:t>
            </a:r>
            <a:r>
              <a:rPr lang="en-US" sz="3200" b="1" dirty="0"/>
              <a:t>volume of all four cylinders combined in a </a:t>
            </a:r>
            <a:r>
              <a:rPr lang="en-US" sz="3200" b="1" dirty="0" smtClean="0"/>
              <a:t>two-liter four-cylinder </a:t>
            </a:r>
            <a:r>
              <a:rPr lang="en-US" sz="3200" b="1" dirty="0"/>
              <a:t>engine. A six-liter engine would </a:t>
            </a:r>
            <a:r>
              <a:rPr lang="en-US" sz="3200" b="1" dirty="0" smtClean="0"/>
              <a:t>therefore have </a:t>
            </a:r>
            <a:r>
              <a:rPr lang="en-US" sz="3200" b="1" dirty="0"/>
              <a:t>the piston displacement of three two-liter bottles.</a:t>
            </a:r>
          </a:p>
        </p:txBody>
      </p:sp>
    </p:spTree>
    <p:extLst>
      <p:ext uri="{BB962C8B-B14F-4D97-AF65-F5344CB8AC3E}">
        <p14:creationId xmlns:p14="http://schemas.microsoft.com/office/powerpoint/2010/main" val="3066992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TORQUE (1</a:t>
            </a:r>
            <a:r>
              <a:rPr lang="en-US" dirty="0" smtClean="0"/>
              <a:t>of </a:t>
            </a:r>
            <a:r>
              <a:rPr lang="en-US" dirty="0"/>
              <a:t>4)</a:t>
            </a:r>
          </a:p>
        </p:txBody>
      </p:sp>
      <p:sp>
        <p:nvSpPr>
          <p:cNvPr id="28675" name="Content Placeholder 2"/>
          <p:cNvSpPr>
            <a:spLocks noGrp="1"/>
          </p:cNvSpPr>
          <p:nvPr>
            <p:ph idx="1"/>
          </p:nvPr>
        </p:nvSpPr>
        <p:spPr/>
        <p:txBody>
          <a:bodyPr/>
          <a:lstStyle/>
          <a:p>
            <a:r>
              <a:rPr lang="en-US" sz="3200" b="1" dirty="0" smtClean="0">
                <a:solidFill>
                  <a:srgbClr val="0000FF"/>
                </a:solidFill>
              </a:rPr>
              <a:t>Torque</a:t>
            </a:r>
            <a:endParaRPr lang="en-US" b="1" dirty="0" smtClean="0">
              <a:solidFill>
                <a:srgbClr val="0000FF"/>
              </a:solidFill>
            </a:endParaRPr>
          </a:p>
          <a:p>
            <a:pPr lvl="1"/>
            <a:r>
              <a:rPr lang="en-US" dirty="0" smtClean="0"/>
              <a:t>Rotating force </a:t>
            </a:r>
            <a:r>
              <a:rPr lang="en-US" dirty="0"/>
              <a:t>that may or may not result in </a:t>
            </a:r>
            <a:r>
              <a:rPr lang="en-US" dirty="0" smtClean="0"/>
              <a:t>motion</a:t>
            </a:r>
            <a:endParaRPr lang="en-US" dirty="0"/>
          </a:p>
          <a:p>
            <a:pPr lvl="2"/>
            <a:r>
              <a:rPr lang="en-US" dirty="0" smtClean="0"/>
              <a:t>Amount </a:t>
            </a:r>
            <a:r>
              <a:rPr lang="en-US" dirty="0"/>
              <a:t>of force multiplied </a:t>
            </a:r>
            <a:r>
              <a:rPr lang="en-US" dirty="0" smtClean="0"/>
              <a:t>by length </a:t>
            </a:r>
            <a:r>
              <a:rPr lang="en-US" dirty="0"/>
              <a:t>of </a:t>
            </a:r>
            <a:r>
              <a:rPr lang="en-US" dirty="0" smtClean="0"/>
              <a:t>lever </a:t>
            </a:r>
          </a:p>
          <a:p>
            <a:pPr lvl="2"/>
            <a:r>
              <a:rPr lang="en-US" dirty="0" smtClean="0"/>
              <a:t>Through </a:t>
            </a:r>
            <a:r>
              <a:rPr lang="en-US" dirty="0"/>
              <a:t>which it </a:t>
            </a:r>
            <a:r>
              <a:rPr lang="en-US" dirty="0" smtClean="0"/>
              <a:t>acts</a:t>
            </a:r>
          </a:p>
          <a:p>
            <a:pPr lvl="2"/>
            <a:r>
              <a:rPr lang="en-US" dirty="0" smtClean="0"/>
              <a:t>Force </a:t>
            </a:r>
            <a:r>
              <a:rPr lang="en-US" dirty="0"/>
              <a:t>of </a:t>
            </a:r>
            <a:r>
              <a:rPr lang="en-US" dirty="0" smtClean="0"/>
              <a:t>10 pounds applied </a:t>
            </a:r>
            <a:r>
              <a:rPr lang="en-US" dirty="0"/>
              <a:t>to </a:t>
            </a:r>
            <a:r>
              <a:rPr lang="en-US" dirty="0" smtClean="0"/>
              <a:t>end </a:t>
            </a:r>
            <a:r>
              <a:rPr lang="en-US" dirty="0"/>
              <a:t>of </a:t>
            </a:r>
            <a:r>
              <a:rPr lang="en-US" dirty="0" smtClean="0"/>
              <a:t>1 </a:t>
            </a:r>
            <a:r>
              <a:rPr lang="en-US" dirty="0"/>
              <a:t>foot long wrench </a:t>
            </a:r>
            <a:endParaRPr lang="en-US" dirty="0" smtClean="0"/>
          </a:p>
          <a:p>
            <a:pPr lvl="2"/>
            <a:r>
              <a:rPr lang="en-US" dirty="0" smtClean="0"/>
              <a:t>To turn </a:t>
            </a:r>
            <a:r>
              <a:rPr lang="en-US" dirty="0"/>
              <a:t>a bolt, a torque of 10 pound-feet (lb-ft) is </a:t>
            </a:r>
            <a:r>
              <a:rPr lang="en-US" dirty="0" smtClean="0"/>
              <a:t>achieved</a:t>
            </a:r>
          </a:p>
          <a:p>
            <a:pPr lvl="2"/>
            <a:r>
              <a:rPr lang="en-US" dirty="0" smtClean="0"/>
              <a:t>Form of Work</a:t>
            </a:r>
            <a:endParaRPr lang="en-US" dirty="0"/>
          </a:p>
        </p:txBody>
      </p:sp>
    </p:spTree>
    <p:extLst>
      <p:ext uri="{BB962C8B-B14F-4D97-AF65-F5344CB8AC3E}">
        <p14:creationId xmlns:p14="http://schemas.microsoft.com/office/powerpoint/2010/main" val="40738175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1–13</a:t>
            </a:r>
            <a:r>
              <a:rPr lang="en-US" dirty="0" smtClean="0"/>
              <a:t> </a:t>
            </a:r>
            <a:r>
              <a:rPr lang="en-US" dirty="0"/>
              <a:t>Torque is a twisting force equal to distance from pivot point times force applied, expressed in units called pound-feet (lb-ft) or newton-meters (N-m</a:t>
            </a:r>
            <a:r>
              <a:rPr lang="en-US" dirty="0" smtClean="0"/>
              <a:t>).</a:t>
            </a:r>
            <a:endParaRPr lang="en-US" dirty="0"/>
          </a:p>
        </p:txBody>
      </p:sp>
      <p:pic>
        <p:nvPicPr>
          <p:cNvPr id="3" name="Picture 2" descr="A figure shows a 1-foot-long wrench turning a bolt. The distance from the center of the bolt to the point of application of force is 1 foot. A force of 10 pounds is applied at a distance of 1 foot from the center of the bolt on the wrench.&#10;"/>
          <p:cNvPicPr>
            <a:picLocks noChangeAspect="1"/>
          </p:cNvPicPr>
          <p:nvPr/>
        </p:nvPicPr>
        <p:blipFill>
          <a:blip r:embed="rId2"/>
          <a:stretch>
            <a:fillRect/>
          </a:stretch>
        </p:blipFill>
        <p:spPr>
          <a:xfrm>
            <a:off x="657266" y="1524000"/>
            <a:ext cx="8050129" cy="4620279"/>
          </a:xfrm>
          <a:prstGeom prst="rect">
            <a:avLst/>
          </a:prstGeom>
        </p:spPr>
      </p:pic>
    </p:spTree>
    <p:extLst>
      <p:ext uri="{BB962C8B-B14F-4D97-AF65-F5344CB8AC3E}">
        <p14:creationId xmlns:p14="http://schemas.microsoft.com/office/powerpoint/2010/main" val="471308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7848600" cy="927628"/>
          </a:xfrm>
        </p:spPr>
        <p:txBody>
          <a:bodyPr/>
          <a:lstStyle/>
          <a:p>
            <a:r>
              <a:rPr lang="en-US" sz="3200" dirty="0" smtClean="0"/>
              <a:t>Is </a:t>
            </a:r>
            <a:r>
              <a:rPr lang="en-US" sz="3200" dirty="0"/>
              <a:t>torque ft-lb or lb-ft? </a:t>
            </a:r>
          </a:p>
        </p:txBody>
      </p:sp>
      <p:pic>
        <p:nvPicPr>
          <p:cNvPr id="4" name="Picture 3" descr="F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29" y="1371600"/>
            <a:ext cx="8148571"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990600" y="2141698"/>
            <a:ext cx="7620000" cy="3539430"/>
          </a:xfrm>
          <a:prstGeom prst="rect">
            <a:avLst/>
          </a:prstGeom>
        </p:spPr>
        <p:txBody>
          <a:bodyPr wrap="square">
            <a:spAutoFit/>
          </a:bodyPr>
          <a:lstStyle/>
          <a:p>
            <a:r>
              <a:rPr lang="en-US" sz="2800" dirty="0" smtClean="0"/>
              <a:t>Definition </a:t>
            </a:r>
            <a:r>
              <a:rPr lang="en-US" sz="2800" dirty="0"/>
              <a:t>of torque is a force (lb) applied </a:t>
            </a:r>
            <a:r>
              <a:rPr lang="en-US" sz="2800" dirty="0" smtClean="0"/>
              <a:t>to an </a:t>
            </a:r>
            <a:r>
              <a:rPr lang="en-US" sz="2800" dirty="0"/>
              <a:t>object times the distance from that object (ft</a:t>
            </a:r>
            <a:r>
              <a:rPr lang="en-US" sz="2800" dirty="0" smtClean="0"/>
              <a:t>).  Therefore</a:t>
            </a:r>
            <a:r>
              <a:rPr lang="en-US" sz="2800" dirty="0"/>
              <a:t>, based on the definition of the term, </a:t>
            </a:r>
            <a:r>
              <a:rPr lang="en-US" sz="2800" dirty="0" smtClean="0"/>
              <a:t>torque should </a:t>
            </a:r>
            <a:r>
              <a:rPr lang="en-US" sz="2800" dirty="0"/>
              <a:t>be:</a:t>
            </a:r>
          </a:p>
          <a:p>
            <a:pPr marL="457200" indent="-457200">
              <a:buFont typeface="Arial" panose="020B0604020202020204" pitchFamily="34" charset="0"/>
              <a:buChar char="•"/>
            </a:pPr>
            <a:r>
              <a:rPr lang="en-US" sz="2800" dirty="0" smtClean="0"/>
              <a:t>lb-ft </a:t>
            </a:r>
            <a:r>
              <a:rPr lang="en-US" sz="2800" dirty="0"/>
              <a:t>(a force times a distance)</a:t>
            </a:r>
          </a:p>
          <a:p>
            <a:pPr marL="457200" indent="-457200">
              <a:buFont typeface="Arial" panose="020B0604020202020204" pitchFamily="34" charset="0"/>
              <a:buChar char="•"/>
            </a:pPr>
            <a:r>
              <a:rPr lang="en-US" sz="2800" dirty="0" smtClean="0"/>
              <a:t>Newton-meter </a:t>
            </a:r>
            <a:r>
              <a:rPr lang="en-US" sz="2800" dirty="0"/>
              <a:t>(N-m) </a:t>
            </a:r>
            <a:r>
              <a:rPr lang="en-US" sz="2800" dirty="0" smtClean="0"/>
              <a:t>(force </a:t>
            </a:r>
            <a:r>
              <a:rPr lang="en-US" sz="2800" dirty="0"/>
              <a:t>times </a:t>
            </a:r>
            <a:r>
              <a:rPr lang="en-US" sz="2800" dirty="0" smtClean="0"/>
              <a:t>distance</a:t>
            </a:r>
            <a:r>
              <a:rPr lang="en-US" sz="2800" dirty="0"/>
              <a:t>)</a:t>
            </a:r>
          </a:p>
          <a:p>
            <a:r>
              <a:rPr lang="en-US" sz="2800" dirty="0"/>
              <a:t>However, torque is commonly labeled, even </a:t>
            </a:r>
            <a:r>
              <a:rPr lang="en-US" sz="2800" dirty="0" smtClean="0"/>
              <a:t>on some </a:t>
            </a:r>
            <a:r>
              <a:rPr lang="en-US" sz="2800" dirty="0"/>
              <a:t>torque wrenches, as ft-lb.</a:t>
            </a:r>
          </a:p>
        </p:txBody>
      </p:sp>
    </p:spTree>
    <p:extLst>
      <p:ext uri="{BB962C8B-B14F-4D97-AF65-F5344CB8AC3E}">
        <p14:creationId xmlns:p14="http://schemas.microsoft.com/office/powerpoint/2010/main" val="2820384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POWER (1of </a:t>
            </a:r>
            <a:r>
              <a:rPr lang="en-US" dirty="0"/>
              <a:t>4)</a:t>
            </a:r>
          </a:p>
        </p:txBody>
      </p:sp>
      <p:sp>
        <p:nvSpPr>
          <p:cNvPr id="28675" name="Content Placeholder 2"/>
          <p:cNvSpPr>
            <a:spLocks noGrp="1"/>
          </p:cNvSpPr>
          <p:nvPr>
            <p:ph idx="1"/>
          </p:nvPr>
        </p:nvSpPr>
        <p:spPr/>
        <p:txBody>
          <a:bodyPr/>
          <a:lstStyle/>
          <a:p>
            <a:r>
              <a:rPr lang="en-US" sz="3200" b="1" dirty="0">
                <a:solidFill>
                  <a:srgbClr val="0000FF"/>
                </a:solidFill>
              </a:rPr>
              <a:t>Definition of Power</a:t>
            </a:r>
          </a:p>
          <a:p>
            <a:pPr lvl="1"/>
            <a:r>
              <a:rPr lang="en-US" sz="2800" dirty="0"/>
              <a:t>Rate of doing work or torque</a:t>
            </a:r>
          </a:p>
          <a:p>
            <a:pPr lvl="1"/>
            <a:r>
              <a:rPr lang="en-US" sz="2800" dirty="0"/>
              <a:t>Horsepower &amp; Altitude</a:t>
            </a:r>
          </a:p>
          <a:p>
            <a:pPr lvl="2"/>
            <a:r>
              <a:rPr lang="en-US" sz="2400" dirty="0"/>
              <a:t>Air density lower at high </a:t>
            </a:r>
            <a:r>
              <a:rPr lang="en-US" sz="2400" dirty="0" smtClean="0"/>
              <a:t>altitude</a:t>
            </a:r>
          </a:p>
          <a:p>
            <a:pPr lvl="2"/>
            <a:r>
              <a:rPr lang="en-US" sz="2400" dirty="0" smtClean="0"/>
              <a:t>Power </a:t>
            </a:r>
            <a:r>
              <a:rPr lang="en-US" sz="2400" dirty="0"/>
              <a:t>reduced at high </a:t>
            </a:r>
            <a:r>
              <a:rPr lang="en-US" sz="2400" dirty="0" smtClean="0"/>
              <a:t>altitude</a:t>
            </a:r>
          </a:p>
          <a:p>
            <a:pPr lvl="2"/>
            <a:r>
              <a:rPr lang="en-US" sz="2400" dirty="0" smtClean="0"/>
              <a:t>One Horsepower =</a:t>
            </a:r>
          </a:p>
          <a:p>
            <a:pPr lvl="3"/>
            <a:r>
              <a:rPr lang="en-US" sz="2200" dirty="0" smtClean="0"/>
              <a:t>Power to move </a:t>
            </a:r>
            <a:r>
              <a:rPr lang="en-US" sz="2200" dirty="0"/>
              <a:t>550 pounds one foot in one second, </a:t>
            </a:r>
            <a:endParaRPr lang="en-US" sz="2200" dirty="0" smtClean="0"/>
          </a:p>
          <a:p>
            <a:pPr lvl="3"/>
            <a:r>
              <a:rPr lang="en-US" sz="2200" dirty="0" smtClean="0"/>
              <a:t>Or 33,000 pounds </a:t>
            </a:r>
            <a:r>
              <a:rPr lang="en-US" sz="2400" dirty="0" smtClean="0"/>
              <a:t>one </a:t>
            </a:r>
            <a:r>
              <a:rPr lang="en-US" sz="2400" dirty="0"/>
              <a:t>foot in one minute </a:t>
            </a:r>
            <a:endParaRPr lang="en-US" sz="2400" dirty="0" smtClean="0"/>
          </a:p>
          <a:p>
            <a:pPr lvl="3"/>
            <a:r>
              <a:rPr lang="en-US" sz="2400" dirty="0" smtClean="0"/>
              <a:t>(</a:t>
            </a:r>
            <a:r>
              <a:rPr lang="en-US" sz="2400" dirty="0"/>
              <a:t>550 lb * 60 sec = 33,000 </a:t>
            </a:r>
            <a:r>
              <a:rPr lang="en-US" sz="2400" dirty="0" smtClean="0"/>
              <a:t>lb)</a:t>
            </a:r>
            <a:endParaRPr lang="en-US" sz="2400" dirty="0"/>
          </a:p>
          <a:p>
            <a:r>
              <a:rPr lang="en-US" dirty="0" smtClean="0"/>
              <a:t>.</a:t>
            </a:r>
            <a:endParaRPr lang="en-US" dirty="0"/>
          </a:p>
        </p:txBody>
      </p:sp>
    </p:spTree>
    <p:extLst>
      <p:ext uri="{BB962C8B-B14F-4D97-AF65-F5344CB8AC3E}">
        <p14:creationId xmlns:p14="http://schemas.microsoft.com/office/powerpoint/2010/main" val="36123349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POWER (1 of 2)</a:t>
            </a:r>
            <a:endParaRPr lang="en-US" dirty="0"/>
          </a:p>
        </p:txBody>
      </p:sp>
      <p:sp>
        <p:nvSpPr>
          <p:cNvPr id="28675" name="Content Placeholder 2"/>
          <p:cNvSpPr>
            <a:spLocks noGrp="1"/>
          </p:cNvSpPr>
          <p:nvPr>
            <p:ph idx="1"/>
          </p:nvPr>
        </p:nvSpPr>
        <p:spPr/>
        <p:txBody>
          <a:bodyPr/>
          <a:lstStyle/>
          <a:p>
            <a:r>
              <a:rPr lang="en-US" sz="3200" b="1" dirty="0">
                <a:solidFill>
                  <a:srgbClr val="0000FF"/>
                </a:solidFill>
              </a:rPr>
              <a:t>Definition of Power</a:t>
            </a:r>
          </a:p>
          <a:p>
            <a:pPr lvl="1"/>
            <a:r>
              <a:rPr lang="en-US" sz="2800" dirty="0"/>
              <a:t>Rate of doing work or torque</a:t>
            </a:r>
          </a:p>
          <a:p>
            <a:pPr lvl="1"/>
            <a:r>
              <a:rPr lang="en-US" sz="2800" dirty="0"/>
              <a:t>Horsepower &amp; Altitude</a:t>
            </a:r>
          </a:p>
          <a:p>
            <a:pPr lvl="2"/>
            <a:r>
              <a:rPr lang="en-US" sz="2400" dirty="0"/>
              <a:t>Air density lower at high </a:t>
            </a:r>
            <a:r>
              <a:rPr lang="en-US" sz="2400" dirty="0" smtClean="0"/>
              <a:t>altitude</a:t>
            </a:r>
          </a:p>
          <a:p>
            <a:pPr lvl="2"/>
            <a:r>
              <a:rPr lang="en-US" sz="2400" dirty="0" smtClean="0"/>
              <a:t>Power </a:t>
            </a:r>
            <a:r>
              <a:rPr lang="en-US" sz="2400" dirty="0"/>
              <a:t>reduced at high </a:t>
            </a:r>
            <a:r>
              <a:rPr lang="en-US" sz="2400" dirty="0" smtClean="0"/>
              <a:t>altitude</a:t>
            </a:r>
          </a:p>
          <a:p>
            <a:pPr lvl="2"/>
            <a:r>
              <a:rPr lang="en-US" sz="2400" dirty="0" smtClean="0"/>
              <a:t>One Horsepower =</a:t>
            </a:r>
          </a:p>
          <a:p>
            <a:pPr lvl="3"/>
            <a:r>
              <a:rPr lang="en-US" sz="2200" dirty="0" smtClean="0"/>
              <a:t>Power to move </a:t>
            </a:r>
            <a:r>
              <a:rPr lang="en-US" sz="2200" dirty="0"/>
              <a:t>550 pounds one foot in one second, </a:t>
            </a:r>
            <a:endParaRPr lang="en-US" sz="2200" dirty="0" smtClean="0"/>
          </a:p>
          <a:p>
            <a:pPr lvl="3"/>
            <a:r>
              <a:rPr lang="en-US" sz="2200" dirty="0" smtClean="0"/>
              <a:t>Or 33,000 pounds </a:t>
            </a:r>
            <a:r>
              <a:rPr lang="en-US" sz="2400" dirty="0" smtClean="0"/>
              <a:t>one </a:t>
            </a:r>
            <a:r>
              <a:rPr lang="en-US" sz="2400" dirty="0"/>
              <a:t>foot in one minute </a:t>
            </a:r>
            <a:endParaRPr lang="en-US" sz="2400" dirty="0" smtClean="0"/>
          </a:p>
          <a:p>
            <a:pPr lvl="3"/>
            <a:r>
              <a:rPr lang="en-US" sz="2400" dirty="0" smtClean="0"/>
              <a:t>(</a:t>
            </a:r>
            <a:r>
              <a:rPr lang="en-US" sz="2400" dirty="0"/>
              <a:t>550 lb * 60 sec = 33,000 </a:t>
            </a:r>
            <a:r>
              <a:rPr lang="en-US" sz="2400" dirty="0" smtClean="0"/>
              <a:t>lb)</a:t>
            </a:r>
            <a:endParaRPr lang="en-US" sz="2400" dirty="0"/>
          </a:p>
          <a:p>
            <a:r>
              <a:rPr lang="en-US" dirty="0" smtClean="0"/>
              <a:t>.</a:t>
            </a:r>
            <a:endParaRPr lang="en-US" dirty="0"/>
          </a:p>
        </p:txBody>
      </p:sp>
    </p:spTree>
    <p:extLst>
      <p:ext uri="{BB962C8B-B14F-4D97-AF65-F5344CB8AC3E}">
        <p14:creationId xmlns:p14="http://schemas.microsoft.com/office/powerpoint/2010/main" val="212261429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ENGINES (</a:t>
            </a:r>
            <a:r>
              <a:rPr lang="en-US" dirty="0"/>
              <a:t>2 of </a:t>
            </a:r>
            <a:r>
              <a:rPr lang="en-US" dirty="0" smtClean="0"/>
              <a:t>2)</a:t>
            </a:r>
            <a:endParaRPr lang="en-US" dirty="0"/>
          </a:p>
        </p:txBody>
      </p:sp>
      <p:sp>
        <p:nvSpPr>
          <p:cNvPr id="26627" name="Content Placeholder 2"/>
          <p:cNvSpPr>
            <a:spLocks noGrp="1"/>
          </p:cNvSpPr>
          <p:nvPr>
            <p:ph idx="1"/>
          </p:nvPr>
        </p:nvSpPr>
        <p:spPr/>
        <p:txBody>
          <a:bodyPr/>
          <a:lstStyle/>
          <a:p>
            <a:r>
              <a:rPr lang="en-US" sz="3600" b="1" dirty="0" smtClean="0">
                <a:solidFill>
                  <a:srgbClr val="0000FF"/>
                </a:solidFill>
              </a:rPr>
              <a:t>Combustion</a:t>
            </a:r>
            <a:endParaRPr lang="en-US" b="1" dirty="0" smtClean="0">
              <a:solidFill>
                <a:srgbClr val="0000FF"/>
              </a:solidFill>
            </a:endParaRPr>
          </a:p>
          <a:p>
            <a:pPr lvl="1"/>
            <a:r>
              <a:rPr lang="en-US" dirty="0" smtClean="0"/>
              <a:t>Chemical </a:t>
            </a:r>
            <a:r>
              <a:rPr lang="en-US" dirty="0"/>
              <a:t>energy  </a:t>
            </a:r>
            <a:r>
              <a:rPr lang="en-US" dirty="0" smtClean="0"/>
              <a:t>converted </a:t>
            </a:r>
            <a:r>
              <a:rPr lang="en-US" dirty="0"/>
              <a:t>to heat </a:t>
            </a:r>
            <a:r>
              <a:rPr lang="en-US" dirty="0" smtClean="0"/>
              <a:t>energy</a:t>
            </a:r>
          </a:p>
          <a:p>
            <a:pPr lvl="1"/>
            <a:r>
              <a:rPr lang="en-US" dirty="0" smtClean="0"/>
              <a:t>By burning diesel fuel </a:t>
            </a:r>
            <a:r>
              <a:rPr lang="en-US" dirty="0"/>
              <a:t>at a controlled </a:t>
            </a:r>
            <a:r>
              <a:rPr lang="en-US" dirty="0" smtClean="0"/>
              <a:t>rate</a:t>
            </a:r>
          </a:p>
          <a:p>
            <a:pPr lvl="2"/>
            <a:r>
              <a:rPr lang="en-US" dirty="0"/>
              <a:t>Convert diesel fuel energy </a:t>
            </a:r>
            <a:r>
              <a:rPr lang="en-US" dirty="0" smtClean="0"/>
              <a:t>into </a:t>
            </a:r>
            <a:r>
              <a:rPr lang="en-US" dirty="0"/>
              <a:t>heat </a:t>
            </a:r>
            <a:endParaRPr lang="en-US" dirty="0" smtClean="0"/>
          </a:p>
          <a:p>
            <a:pPr lvl="2"/>
            <a:r>
              <a:rPr lang="en-US" dirty="0" smtClean="0"/>
              <a:t>Within a </a:t>
            </a:r>
            <a:r>
              <a:rPr lang="en-US" dirty="0"/>
              <a:t>combustion </a:t>
            </a:r>
            <a:r>
              <a:rPr lang="en-US" dirty="0" smtClean="0"/>
              <a:t>chamber</a:t>
            </a:r>
          </a:p>
          <a:p>
            <a:pPr lvl="2"/>
            <a:r>
              <a:rPr lang="en-US" dirty="0" smtClean="0"/>
              <a:t>Combustion </a:t>
            </a:r>
            <a:r>
              <a:rPr lang="en-US" dirty="0"/>
              <a:t>occurs </a:t>
            </a:r>
            <a:r>
              <a:rPr lang="en-US" dirty="0" smtClean="0"/>
              <a:t>above piston</a:t>
            </a:r>
          </a:p>
          <a:p>
            <a:pPr lvl="2"/>
            <a:r>
              <a:rPr lang="en-US" dirty="0" smtClean="0"/>
              <a:t>Called internal </a:t>
            </a:r>
            <a:r>
              <a:rPr lang="en-US" dirty="0"/>
              <a:t>combustion engine</a:t>
            </a:r>
          </a:p>
        </p:txBody>
      </p:sp>
      <p:pic>
        <p:nvPicPr>
          <p:cNvPr id="6" name="Picture 2" descr="A photo shows a cutaway of a diesel engine showing the cylinder, piston, connecting rod, and crankshaft.&#10;The photo shows the following components of a diesel engine:&#10;• A piston reciprocates inside a cylinder.&#10;• The piston is attached to a crankshaft through a connecting rod.&#10;• An intake valve and an exhaust valve is placed at the top of the cylinde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1052" y="3810000"/>
            <a:ext cx="3452948" cy="2579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62106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POWER (2 of 2)</a:t>
            </a:r>
            <a:endParaRPr lang="en-US" dirty="0"/>
          </a:p>
        </p:txBody>
      </p:sp>
      <p:sp>
        <p:nvSpPr>
          <p:cNvPr id="28675" name="Content Placeholder 2"/>
          <p:cNvSpPr>
            <a:spLocks noGrp="1"/>
          </p:cNvSpPr>
          <p:nvPr>
            <p:ph idx="1"/>
          </p:nvPr>
        </p:nvSpPr>
        <p:spPr/>
        <p:txBody>
          <a:bodyPr/>
          <a:lstStyle/>
          <a:p>
            <a:r>
              <a:rPr lang="en-US" sz="3200" b="1" dirty="0" smtClean="0">
                <a:solidFill>
                  <a:srgbClr val="0000FF"/>
                </a:solidFill>
              </a:rPr>
              <a:t>Horsepower Formula </a:t>
            </a:r>
            <a:endParaRPr lang="en-US" sz="3200" b="1" dirty="0">
              <a:solidFill>
                <a:srgbClr val="0000FF"/>
              </a:solidFill>
            </a:endParaRPr>
          </a:p>
          <a:p>
            <a:pPr lvl="1"/>
            <a:r>
              <a:rPr lang="en-US" dirty="0"/>
              <a:t>Horsepower is torque times RPM divided by 5252</a:t>
            </a:r>
          </a:p>
          <a:p>
            <a:pPr lvl="1"/>
            <a:r>
              <a:rPr lang="en-US" dirty="0"/>
              <a:t>Horsepower = Torque * RPM/ 5252.</a:t>
            </a:r>
          </a:p>
        </p:txBody>
      </p:sp>
    </p:spTree>
    <p:extLst>
      <p:ext uri="{BB962C8B-B14F-4D97-AF65-F5344CB8AC3E}">
        <p14:creationId xmlns:p14="http://schemas.microsoft.com/office/powerpoint/2010/main" val="9198468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FIGURE 1–14</a:t>
            </a:r>
            <a:r>
              <a:rPr lang="en-US" dirty="0" smtClean="0"/>
              <a:t> </a:t>
            </a:r>
            <a:r>
              <a:rPr lang="en-US" dirty="0"/>
              <a:t>One horsepower is equal to 33,000 foot pounds (200 lbs X 165 feet) of work per minute.</a:t>
            </a:r>
          </a:p>
        </p:txBody>
      </p:sp>
      <p:pic>
        <p:nvPicPr>
          <p:cNvPr id="11266" name="Picture 2" descr="A figure illustrates horsepower.&#10;The figure shows the following:&#10;• The figure shows a horse pulling an object of weight 200 pounds or 91 kilograms from the floor to a height of 165 feet or 50 meters.&#10;• The object is lifted by the horse through a rope attached to a pulley, which in turn is connected to a frame.&#10;• The horse lifts the object to a height of 165 feet or 50 meters per minute.&#10;• One horsepower is equal to 33,000 foot-pounds (200 pounds multiplied by 165 feet) of work per min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491" y="1611668"/>
            <a:ext cx="6723018" cy="4479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8887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Explain the Difference between</a:t>
            </a:r>
            <a:br>
              <a:rPr lang="en-US" dirty="0"/>
            </a:br>
            <a:r>
              <a:rPr lang="en-US" dirty="0"/>
              <a:t>Horsepower and Torque</a:t>
            </a:r>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7712676" cy="507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2000" y="2133600"/>
            <a:ext cx="7315200" cy="3539430"/>
          </a:xfrm>
          <a:prstGeom prst="rect">
            <a:avLst/>
          </a:prstGeom>
        </p:spPr>
        <p:txBody>
          <a:bodyPr wrap="square">
            <a:spAutoFit/>
          </a:bodyPr>
          <a:lstStyle/>
          <a:p>
            <a:r>
              <a:rPr lang="en-US" sz="3200" b="1" dirty="0"/>
              <a:t>As Carroll Shelby, </a:t>
            </a:r>
            <a:r>
              <a:rPr lang="en-US" sz="3200" b="1" dirty="0" smtClean="0"/>
              <a:t>well-known </a:t>
            </a:r>
            <a:r>
              <a:rPr lang="en-US" sz="3200" b="1" dirty="0"/>
              <a:t>race car driver </a:t>
            </a:r>
            <a:r>
              <a:rPr lang="en-US" sz="3200" b="1" dirty="0" smtClean="0"/>
              <a:t>and business </a:t>
            </a:r>
            <a:r>
              <a:rPr lang="en-US" sz="3200" b="1" dirty="0"/>
              <a:t>owner said, “Horsepower sells cars, </a:t>
            </a:r>
            <a:r>
              <a:rPr lang="en-US" sz="3200" b="1" dirty="0" smtClean="0"/>
              <a:t>but torque </a:t>
            </a:r>
            <a:r>
              <a:rPr lang="en-US" sz="3200" b="1" dirty="0"/>
              <a:t>wins races.” Torque determines how fast </a:t>
            </a:r>
            <a:r>
              <a:rPr lang="en-US" sz="3200" b="1" dirty="0" smtClean="0"/>
              <a:t>the vehicle </a:t>
            </a:r>
            <a:r>
              <a:rPr lang="en-US" sz="3200" b="1" dirty="0"/>
              <a:t>will accelerate, and horsepower </a:t>
            </a:r>
            <a:r>
              <a:rPr lang="en-US" sz="3200" b="1" dirty="0" smtClean="0"/>
              <a:t>determines how </a:t>
            </a:r>
            <a:r>
              <a:rPr lang="en-US" sz="3200" b="1" dirty="0"/>
              <a:t>fast the vehicle will go..</a:t>
            </a:r>
          </a:p>
        </p:txBody>
      </p:sp>
    </p:spTree>
    <p:extLst>
      <p:ext uri="{BB962C8B-B14F-4D97-AF65-F5344CB8AC3E}">
        <p14:creationId xmlns:p14="http://schemas.microsoft.com/office/powerpoint/2010/main" val="3834490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(1 of 2)</a:t>
            </a:r>
            <a:endParaRPr lang="en-US" dirty="0"/>
          </a:p>
        </p:txBody>
      </p:sp>
      <p:sp>
        <p:nvSpPr>
          <p:cNvPr id="47107" name="Content Placeholder 2"/>
          <p:cNvSpPr>
            <a:spLocks noGrp="1"/>
          </p:cNvSpPr>
          <p:nvPr>
            <p:ph idx="1"/>
          </p:nvPr>
        </p:nvSpPr>
        <p:spPr/>
        <p:txBody>
          <a:bodyPr/>
          <a:lstStyle/>
          <a:p>
            <a:r>
              <a:rPr lang="en-US" dirty="0"/>
              <a:t>The four strokes of the four-stroke cycle are intake, compression</a:t>
            </a:r>
            <a:r>
              <a:rPr lang="en-US" dirty="0" smtClean="0"/>
              <a:t>, power</a:t>
            </a:r>
            <a:r>
              <a:rPr lang="en-US" dirty="0"/>
              <a:t>, and exhaust.</a:t>
            </a:r>
          </a:p>
          <a:p>
            <a:r>
              <a:rPr lang="en-US" dirty="0" smtClean="0"/>
              <a:t>Gasoline </a:t>
            </a:r>
            <a:r>
              <a:rPr lang="en-US" dirty="0"/>
              <a:t>engines draw an air-fuel mixture into the </a:t>
            </a:r>
            <a:r>
              <a:rPr lang="en-US" dirty="0" smtClean="0"/>
              <a:t>combustion chamber</a:t>
            </a:r>
            <a:r>
              <a:rPr lang="en-US" dirty="0"/>
              <a:t>, but only air enters a diesel engine on </a:t>
            </a:r>
            <a:r>
              <a:rPr lang="en-US" dirty="0" smtClean="0"/>
              <a:t>the intake </a:t>
            </a:r>
            <a:r>
              <a:rPr lang="en-US" dirty="0"/>
              <a:t>stroke.</a:t>
            </a:r>
          </a:p>
          <a:p>
            <a:r>
              <a:rPr lang="en-US" dirty="0" smtClean="0"/>
              <a:t>Engine </a:t>
            </a:r>
            <a:r>
              <a:rPr lang="en-US" dirty="0"/>
              <a:t>size is called displacement and represents the </a:t>
            </a:r>
            <a:r>
              <a:rPr lang="en-US" dirty="0" smtClean="0"/>
              <a:t>volume displaced </a:t>
            </a:r>
            <a:r>
              <a:rPr lang="en-US" dirty="0"/>
              <a:t>by all of the pistons.</a:t>
            </a:r>
          </a:p>
        </p:txBody>
      </p:sp>
    </p:spTree>
    <p:extLst>
      <p:ext uri="{BB962C8B-B14F-4D97-AF65-F5344CB8AC3E}">
        <p14:creationId xmlns:p14="http://schemas.microsoft.com/office/powerpoint/2010/main" val="18438572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(2 of 2)</a:t>
            </a:r>
            <a:endParaRPr lang="en-US" dirty="0"/>
          </a:p>
        </p:txBody>
      </p:sp>
      <p:sp>
        <p:nvSpPr>
          <p:cNvPr id="46083" name="Content Placeholder 2"/>
          <p:cNvSpPr>
            <a:spLocks noGrp="1"/>
          </p:cNvSpPr>
          <p:nvPr>
            <p:ph idx="1"/>
          </p:nvPr>
        </p:nvSpPr>
        <p:spPr/>
        <p:txBody>
          <a:bodyPr/>
          <a:lstStyle/>
          <a:p>
            <a:r>
              <a:rPr lang="en-US" dirty="0"/>
              <a:t>There are three distinct phases or parts to the </a:t>
            </a:r>
            <a:r>
              <a:rPr lang="en-US" dirty="0" smtClean="0"/>
              <a:t>combustion in </a:t>
            </a:r>
            <a:r>
              <a:rPr lang="en-US" dirty="0"/>
              <a:t>a diesel </a:t>
            </a:r>
            <a:r>
              <a:rPr lang="en-US" dirty="0" smtClean="0"/>
              <a:t>engine:</a:t>
            </a:r>
          </a:p>
          <a:p>
            <a:pPr lvl="1"/>
            <a:r>
              <a:rPr lang="en-US" dirty="0"/>
              <a:t>Ignition delay</a:t>
            </a:r>
          </a:p>
          <a:p>
            <a:pPr lvl="1"/>
            <a:r>
              <a:rPr lang="en-US" dirty="0" smtClean="0"/>
              <a:t>Rapid </a:t>
            </a:r>
            <a:r>
              <a:rPr lang="en-US" dirty="0"/>
              <a:t>combustion</a:t>
            </a:r>
          </a:p>
          <a:p>
            <a:pPr lvl="1"/>
            <a:r>
              <a:rPr lang="en-US" dirty="0" smtClean="0"/>
              <a:t>Controlled </a:t>
            </a:r>
            <a:r>
              <a:rPr lang="en-US" dirty="0"/>
              <a:t>combustion</a:t>
            </a:r>
          </a:p>
          <a:p>
            <a:r>
              <a:rPr lang="en-US" dirty="0" smtClean="0"/>
              <a:t>The </a:t>
            </a:r>
            <a:r>
              <a:rPr lang="en-US" dirty="0"/>
              <a:t>term power means the rate of doing work. </a:t>
            </a:r>
            <a:r>
              <a:rPr lang="en-US" dirty="0" smtClean="0"/>
              <a:t>Power equals </a:t>
            </a:r>
            <a:r>
              <a:rPr lang="en-US" dirty="0"/>
              <a:t>work divided by time. Work is achieved when </a:t>
            </a:r>
            <a:r>
              <a:rPr lang="en-US" dirty="0" smtClean="0"/>
              <a:t>a certain </a:t>
            </a:r>
            <a:r>
              <a:rPr lang="en-US" dirty="0"/>
              <a:t>amount of mass (weight) is moved a certain </a:t>
            </a:r>
            <a:r>
              <a:rPr lang="en-US" dirty="0" smtClean="0"/>
              <a:t>distance by </a:t>
            </a:r>
            <a:r>
              <a:rPr lang="en-US" dirty="0"/>
              <a:t>a force.</a:t>
            </a:r>
          </a:p>
        </p:txBody>
      </p:sp>
    </p:spTree>
    <p:extLst>
      <p:ext uri="{BB962C8B-B14F-4D97-AF65-F5344CB8AC3E}">
        <p14:creationId xmlns:p14="http://schemas.microsoft.com/office/powerpoint/2010/main" val="29554069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FOUR-STROKE </a:t>
            </a:r>
            <a:r>
              <a:rPr lang="en-US" sz="3000" dirty="0" smtClean="0"/>
              <a:t>CYCLE OPERATION (1 </a:t>
            </a:r>
            <a:r>
              <a:rPr lang="en-US" sz="3000" dirty="0"/>
              <a:t>of </a:t>
            </a:r>
            <a:r>
              <a:rPr lang="en-US" sz="3000" dirty="0" smtClean="0"/>
              <a:t>1)</a:t>
            </a:r>
            <a:endParaRPr lang="en-US" sz="3000" dirty="0"/>
          </a:p>
        </p:txBody>
      </p:sp>
      <p:sp>
        <p:nvSpPr>
          <p:cNvPr id="27651" name="Content Placeholder 2"/>
          <p:cNvSpPr>
            <a:spLocks noGrp="1"/>
          </p:cNvSpPr>
          <p:nvPr>
            <p:ph idx="1"/>
          </p:nvPr>
        </p:nvSpPr>
        <p:spPr/>
        <p:txBody>
          <a:bodyPr/>
          <a:lstStyle/>
          <a:p>
            <a:r>
              <a:rPr lang="en-US" b="1" dirty="0" smtClean="0">
                <a:solidFill>
                  <a:srgbClr val="0000FF"/>
                </a:solidFill>
              </a:rPr>
              <a:t>4-Stroke Cycle </a:t>
            </a:r>
          </a:p>
          <a:p>
            <a:pPr lvl="1"/>
            <a:r>
              <a:rPr lang="en-US" dirty="0"/>
              <a:t>D</a:t>
            </a:r>
            <a:r>
              <a:rPr lang="en-US" dirty="0" smtClean="0"/>
              <a:t>eveloped by Nikolaus Otto</a:t>
            </a:r>
          </a:p>
          <a:p>
            <a:r>
              <a:rPr lang="en-US" b="1" dirty="0" smtClean="0">
                <a:solidFill>
                  <a:srgbClr val="0000FF"/>
                </a:solidFill>
              </a:rPr>
              <a:t>Stroke </a:t>
            </a:r>
          </a:p>
          <a:p>
            <a:pPr lvl="1"/>
            <a:r>
              <a:rPr lang="en-US" dirty="0" smtClean="0"/>
              <a:t>Movement </a:t>
            </a:r>
            <a:r>
              <a:rPr lang="en-US" dirty="0"/>
              <a:t>of </a:t>
            </a:r>
            <a:r>
              <a:rPr lang="en-US" dirty="0" smtClean="0"/>
              <a:t>piston </a:t>
            </a:r>
            <a:r>
              <a:rPr lang="en-US" dirty="0"/>
              <a:t>from </a:t>
            </a:r>
            <a:r>
              <a:rPr lang="en-US" dirty="0" smtClean="0"/>
              <a:t>TDC to BDC</a:t>
            </a:r>
          </a:p>
          <a:p>
            <a:pPr lvl="1"/>
            <a:r>
              <a:rPr lang="en-US" dirty="0"/>
              <a:t>P</a:t>
            </a:r>
            <a:r>
              <a:rPr lang="en-US" dirty="0" smtClean="0"/>
              <a:t>iston </a:t>
            </a:r>
            <a:r>
              <a:rPr lang="en-US" dirty="0"/>
              <a:t>moves up and down, or </a:t>
            </a:r>
            <a:endParaRPr lang="en-US" dirty="0" smtClean="0"/>
          </a:p>
          <a:p>
            <a:pPr lvl="2"/>
            <a:r>
              <a:rPr lang="en-US" dirty="0" smtClean="0"/>
              <a:t>Reciprocates </a:t>
            </a:r>
            <a:r>
              <a:rPr lang="en-US" dirty="0"/>
              <a:t>(moves </a:t>
            </a:r>
            <a:r>
              <a:rPr lang="en-US" dirty="0" smtClean="0"/>
              <a:t>up and </a:t>
            </a:r>
            <a:r>
              <a:rPr lang="en-US" dirty="0"/>
              <a:t>down) in a </a:t>
            </a:r>
            <a:r>
              <a:rPr lang="en-US" dirty="0" smtClean="0"/>
              <a:t>cylinder</a:t>
            </a:r>
          </a:p>
          <a:p>
            <a:pPr lvl="2"/>
            <a:r>
              <a:rPr lang="en-US" dirty="0" smtClean="0"/>
              <a:t>Piston </a:t>
            </a:r>
            <a:r>
              <a:rPr lang="en-US" dirty="0"/>
              <a:t>is attached to </a:t>
            </a:r>
            <a:r>
              <a:rPr lang="en-US" dirty="0" smtClean="0"/>
              <a:t>crankshaft with connecting </a:t>
            </a:r>
            <a:r>
              <a:rPr lang="en-US" dirty="0"/>
              <a:t>rod</a:t>
            </a:r>
          </a:p>
        </p:txBody>
      </p:sp>
    </p:spTree>
    <p:extLst>
      <p:ext uri="{BB962C8B-B14F-4D97-AF65-F5344CB8AC3E}">
        <p14:creationId xmlns:p14="http://schemas.microsoft.com/office/powerpoint/2010/main" val="9538128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23028"/>
          </a:xfrm>
          <a:solidFill>
            <a:srgbClr val="003057"/>
          </a:solidFill>
        </p:spPr>
        <p:txBody>
          <a:bodyPr/>
          <a:lstStyle/>
          <a:p>
            <a:r>
              <a:rPr lang="en-US" cap="all" dirty="0" smtClean="0"/>
              <a:t>FIGURE 1–1</a:t>
            </a:r>
            <a:r>
              <a:rPr lang="en-US" dirty="0" smtClean="0"/>
              <a:t> In </a:t>
            </a:r>
            <a:r>
              <a:rPr lang="en-US" dirty="0"/>
              <a:t>diesel engine downward movement of </a:t>
            </a:r>
            <a:r>
              <a:rPr lang="en-US" dirty="0" smtClean="0"/>
              <a:t>piston </a:t>
            </a:r>
            <a:r>
              <a:rPr lang="en-US" dirty="0"/>
              <a:t>draws air into cylinder through </a:t>
            </a:r>
            <a:r>
              <a:rPr lang="en-US" dirty="0" smtClean="0"/>
              <a:t>intake </a:t>
            </a:r>
            <a:r>
              <a:rPr lang="en-US" dirty="0"/>
              <a:t>valve on </a:t>
            </a:r>
            <a:r>
              <a:rPr lang="en-US" dirty="0" smtClean="0"/>
              <a:t>intake </a:t>
            </a:r>
            <a:r>
              <a:rPr lang="en-US" dirty="0"/>
              <a:t>stroke. On compression stroke, </a:t>
            </a:r>
            <a:r>
              <a:rPr lang="en-US" dirty="0" smtClean="0"/>
              <a:t>air </a:t>
            </a:r>
            <a:r>
              <a:rPr lang="en-US" dirty="0"/>
              <a:t>is compressed by </a:t>
            </a:r>
            <a:r>
              <a:rPr lang="en-US" dirty="0" smtClean="0"/>
              <a:t>upward </a:t>
            </a:r>
            <a:r>
              <a:rPr lang="en-US" dirty="0"/>
              <a:t>movement of </a:t>
            </a:r>
            <a:r>
              <a:rPr lang="en-US" dirty="0" smtClean="0"/>
              <a:t>piston </a:t>
            </a:r>
            <a:r>
              <a:rPr lang="en-US" dirty="0"/>
              <a:t>with both valves closed. Fuel is injected and ignition occurs at </a:t>
            </a:r>
            <a:r>
              <a:rPr lang="en-US" dirty="0" smtClean="0"/>
              <a:t>beginning </a:t>
            </a:r>
            <a:r>
              <a:rPr lang="en-US" dirty="0"/>
              <a:t>of </a:t>
            </a:r>
            <a:r>
              <a:rPr lang="en-US" dirty="0" smtClean="0"/>
              <a:t>power </a:t>
            </a:r>
            <a:r>
              <a:rPr lang="en-US" dirty="0"/>
              <a:t>stroke, and combustion drives the piston downward to produce power. On </a:t>
            </a:r>
            <a:r>
              <a:rPr lang="en-US" dirty="0" smtClean="0"/>
              <a:t>exhaust </a:t>
            </a:r>
            <a:r>
              <a:rPr lang="en-US" dirty="0"/>
              <a:t>stroke, </a:t>
            </a:r>
            <a:r>
              <a:rPr lang="en-US" dirty="0" smtClean="0"/>
              <a:t>upward-moving </a:t>
            </a:r>
            <a:r>
              <a:rPr lang="en-US" dirty="0"/>
              <a:t>piston forces </a:t>
            </a:r>
            <a:r>
              <a:rPr lang="en-US" dirty="0" smtClean="0"/>
              <a:t>burned </a:t>
            </a:r>
            <a:r>
              <a:rPr lang="en-US" dirty="0"/>
              <a:t>gases out </a:t>
            </a:r>
            <a:r>
              <a:rPr lang="en-US" dirty="0" smtClean="0"/>
              <a:t>open </a:t>
            </a:r>
            <a:r>
              <a:rPr lang="en-US" dirty="0"/>
              <a:t>exhaust valve</a:t>
            </a:r>
            <a:r>
              <a:rPr lang="en-US" dirty="0" smtClean="0"/>
              <a:t>.</a:t>
            </a:r>
            <a:endParaRPr lang="en-US" dirty="0"/>
          </a:p>
        </p:txBody>
      </p:sp>
      <p:pic>
        <p:nvPicPr>
          <p:cNvPr id="3075" name="Picture 3" descr="A figure shows four-stroke cycle of an engine&#10;Intake stroke:&#10;• The piston travels to the bottom of the cylinder with the intake valve open.&#10;• Air is drawn inside the cylinder.&#10;• The exhaust valve is closed in this stroke.&#10;Compression stroke:&#10;• During this stroke, the piston travels upward and compresses the air inside the cylinder.&#10;• Both the intake and exhaust valves are clos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22" y="2695576"/>
            <a:ext cx="3971925"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Power stroke:&#10;• As the piston is at the top of the cylinder, fuel is injected through a fuel injector and ignition of the air-fuel mixture occurs.&#10;• The combustion causes the piston to travel downward.&#10;• Both the intake and exhaust valves are closed during this stroke.&#10;Exhaust stroke:&#10;• During this stroke, as the piston moves upward, burnt gases are forced out through the open exhaust valve.&#10;• The intake valve is closed in this strok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686" y="2695576"/>
            <a:ext cx="4324350"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070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1: </a:t>
            </a:r>
            <a:r>
              <a:rPr lang="en-US" sz="4000" dirty="0" smtClean="0">
                <a:solidFill>
                  <a:srgbClr val="F8F9D3"/>
                </a:solidFill>
              </a:rPr>
              <a:t>?</a:t>
            </a:r>
            <a:endParaRPr lang="en-US" dirty="0">
              <a:solidFill>
                <a:srgbClr val="F8F9D3"/>
              </a:solidFill>
            </a:endParaRPr>
          </a:p>
        </p:txBody>
      </p:sp>
      <p:sp>
        <p:nvSpPr>
          <p:cNvPr id="3" name="Rectangle 2"/>
          <p:cNvSpPr/>
          <p:nvPr/>
        </p:nvSpPr>
        <p:spPr>
          <a:xfrm>
            <a:off x="76200" y="1999323"/>
            <a:ext cx="8534400" cy="707886"/>
          </a:xfrm>
          <a:prstGeom prst="rect">
            <a:avLst/>
          </a:prstGeom>
        </p:spPr>
        <p:txBody>
          <a:bodyPr wrap="square">
            <a:spAutoFit/>
          </a:bodyPr>
          <a:lstStyle/>
          <a:p>
            <a:r>
              <a:rPr lang="en-US" sz="4000" dirty="0" smtClean="0">
                <a:solidFill>
                  <a:srgbClr val="000000"/>
                </a:solidFill>
              </a:rPr>
              <a:t>Which engine stroke brings in air?</a:t>
            </a:r>
            <a:endParaRPr lang="en-US" sz="4000" dirty="0">
              <a:solidFill>
                <a:srgbClr val="000000"/>
              </a:solidFill>
            </a:endParaRPr>
          </a:p>
        </p:txBody>
      </p:sp>
    </p:spTree>
    <p:extLst>
      <p:ext uri="{BB962C8B-B14F-4D97-AF65-F5344CB8AC3E}">
        <p14:creationId xmlns:p14="http://schemas.microsoft.com/office/powerpoint/2010/main" val="1645125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1:</a:t>
            </a:r>
            <a:endParaRPr lang="en-US" sz="3200" dirty="0">
              <a:solidFill>
                <a:srgbClr val="F8F9D3"/>
              </a:solidFill>
            </a:endParaRPr>
          </a:p>
        </p:txBody>
      </p:sp>
      <p:sp>
        <p:nvSpPr>
          <p:cNvPr id="6" name="Rectangle 5"/>
          <p:cNvSpPr/>
          <p:nvPr/>
        </p:nvSpPr>
        <p:spPr>
          <a:xfrm>
            <a:off x="304800" y="1954959"/>
            <a:ext cx="8534400" cy="707886"/>
          </a:xfrm>
          <a:prstGeom prst="rect">
            <a:avLst/>
          </a:prstGeom>
        </p:spPr>
        <p:txBody>
          <a:bodyPr wrap="square">
            <a:spAutoFit/>
          </a:bodyPr>
          <a:lstStyle/>
          <a:p>
            <a:r>
              <a:rPr lang="en-US" sz="4000" dirty="0" smtClean="0">
                <a:solidFill>
                  <a:srgbClr val="000000"/>
                </a:solidFill>
              </a:rPr>
              <a:t>Intake.</a:t>
            </a:r>
            <a:endParaRPr lang="en-US" sz="4000" dirty="0">
              <a:solidFill>
                <a:srgbClr val="000000"/>
              </a:solidFill>
            </a:endParaRPr>
          </a:p>
        </p:txBody>
      </p:sp>
    </p:spTree>
    <p:extLst>
      <p:ext uri="{BB962C8B-B14F-4D97-AF65-F5344CB8AC3E}">
        <p14:creationId xmlns:p14="http://schemas.microsoft.com/office/powerpoint/2010/main" val="428598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9EEngines</Template>
  <TotalTime>5046</TotalTime>
  <Words>1781</Words>
  <Application>Microsoft Office PowerPoint</Application>
  <PresentationFormat>On-screen Show (4:3)</PresentationFormat>
  <Paragraphs>250</Paragraphs>
  <Slides>54</Slides>
  <Notes>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508 Lecture</vt:lpstr>
      <vt:lpstr>Light Vehicle Diesel Engines</vt:lpstr>
      <vt:lpstr>LEARNING OBJECTIVES (1 of 2)</vt:lpstr>
      <vt:lpstr>LEARNING OBJECTIVES (2 of 2)</vt:lpstr>
      <vt:lpstr>ENGINES (1 of 2)</vt:lpstr>
      <vt:lpstr>ENGINES (2 of 2)</vt:lpstr>
      <vt:lpstr>FOUR-STROKE CYCLE OPERATION (1 of 1)</vt:lpstr>
      <vt:lpstr>FIGURE 1–1 In diesel engine downward movement of piston draws air into cylinder through intake valve on intake stroke. On compression stroke, air is compressed by upward movement of piston with both valves closed. Fuel is injected and ignition occurs at beginning of power stroke, and combustion drives the piston downward to produce power. On exhaust stroke, upward-moving piston forces burned gases out open exhaust valve.</vt:lpstr>
      <vt:lpstr>QUESTION 1: ?</vt:lpstr>
      <vt:lpstr>ANSWER 1:</vt:lpstr>
      <vt:lpstr>ENGINE CONSTRUCTION OVERVIEW (1of 3)</vt:lpstr>
      <vt:lpstr>FIGURE 1–2 Cutaway of a diesel engine showing the cylinder, piston, connecting rod, and crankshaft.</vt:lpstr>
      <vt:lpstr>ENGINE CONSTRUCTION OVERVIEW (2 of 3)</vt:lpstr>
      <vt:lpstr>FIGURE 1–3 Rotating assembly for a V-8 engine that has 8 pistons and connecting rods, and one crankshaft. </vt:lpstr>
      <vt:lpstr>ENGINE CONSTRUCTION OVERVIEW (3 of 3)</vt:lpstr>
      <vt:lpstr>FIGURE 1–4 A cylinder head with four valves per cylinder, two intake valves (larger) and two exhaust valves (smaller).</vt:lpstr>
      <vt:lpstr> DIESEL ENGINES (1 of 10)</vt:lpstr>
      <vt:lpstr>FIGURE 1–5 Diesel combustion occurs when fuel is injected into the hot, highly compressed air in the cylinder. </vt:lpstr>
      <vt:lpstr> DIESEL ENGINES (2 of 10)</vt:lpstr>
      <vt:lpstr> DIESEL ENGINES (3 of 10)</vt:lpstr>
      <vt:lpstr>CHART 1-1 Comparison between a typical gasoline and a diesel engine.</vt:lpstr>
      <vt:lpstr> DIESEL ENGINES (4 of 10)</vt:lpstr>
      <vt:lpstr>FIGURE 1–6 indirect injection IDI diesel engine uses a prechamber and a glow plug.</vt:lpstr>
      <vt:lpstr> DIESEL ENGINES (5 of 10)</vt:lpstr>
      <vt:lpstr>FIGURE 1–7 A direct injection diesel engine injects the fuel directly into the combustion chamber. Many designs do not use a glow plug.</vt:lpstr>
      <vt:lpstr> DIESEL ENGINES (6 of 10)</vt:lpstr>
      <vt:lpstr> DIESEL ENGINES (7 of 10)</vt:lpstr>
      <vt:lpstr>QUESTION 2: ?</vt:lpstr>
      <vt:lpstr>ANSWER 2:</vt:lpstr>
      <vt:lpstr> DIESEL ENGINES (8 of 10)</vt:lpstr>
      <vt:lpstr> DIESEL ENGINES (9 of 10)</vt:lpstr>
      <vt:lpstr>FIGURE 1–8 Cutaway of an overhead valve (OHV) V-8 engine showing the lifters, pushrods, roller rocker arms, and valves.</vt:lpstr>
      <vt:lpstr> DIESEL ENGINES (10 of 10)</vt:lpstr>
      <vt:lpstr>FIGURE 1–9 SOHC engines usually require additional components, such as a rocker arm, to operate all of the valves. DOHC engines often operate the valves directly.</vt:lpstr>
      <vt:lpstr> ENGINE SIZE (1 of 4)</vt:lpstr>
      <vt:lpstr>FIGURE 1–10 bore and stroke of pistons are used to calculate engine displacement.</vt:lpstr>
      <vt:lpstr> ENGINE SIZE (2 of 4)</vt:lpstr>
      <vt:lpstr>FIGURE 1–11 crankshaft determines the stroke of the engine, which is the difference between the centerline of the crankshaft journal and the centerline of the connecting rod journal. .</vt:lpstr>
      <vt:lpstr> ENGINE SIZE (3 of 4)</vt:lpstr>
      <vt:lpstr>QUESTION 3: ?</vt:lpstr>
      <vt:lpstr>ANSWER 3:</vt:lpstr>
      <vt:lpstr> ENGINE SIZE (4 of 4)</vt:lpstr>
      <vt:lpstr>COMPRESSION RATIO (1of 4)</vt:lpstr>
      <vt:lpstr>FIGURE 1–12 compression of an engine is expressed as a ratio of the volume, with the piston at the bottom of the cylinder, to that volume when the piston is at the top of cylinder.</vt:lpstr>
      <vt:lpstr>Think of a 2-Liter Bottle</vt:lpstr>
      <vt:lpstr> TORQUE (1of 4)</vt:lpstr>
      <vt:lpstr>FIGURE 1–13 Torque is a twisting force equal to distance from pivot point times force applied, expressed in units called pound-feet (lb-ft) or newton-meters (N-m).</vt:lpstr>
      <vt:lpstr>Is torque ft-lb or lb-ft? </vt:lpstr>
      <vt:lpstr> POWER (1of 4)</vt:lpstr>
      <vt:lpstr> POWER (1 of 2)</vt:lpstr>
      <vt:lpstr> POWER (2 of 2)</vt:lpstr>
      <vt:lpstr>FIGURE 1–14 One horsepower is equal to 33,000 foot pounds (200 lbs X 165 feet) of work per minute.</vt:lpstr>
      <vt:lpstr>How to Explain the Difference between Horsepower and Torque</vt:lpstr>
      <vt:lpstr>Summary (1 of 2)</vt:lpstr>
      <vt:lpstr>Summary (2 of 2)</vt:lpstr>
    </vt:vector>
  </TitlesOfParts>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Pradish Veerapouthirane</cp:lastModifiedBy>
  <cp:revision>269</cp:revision>
  <dcterms:created xsi:type="dcterms:W3CDTF">2014-07-14T20:04:21Z</dcterms:created>
  <dcterms:modified xsi:type="dcterms:W3CDTF">2018-03-03T08:13:59Z</dcterms:modified>
</cp:coreProperties>
</file>