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76" r:id="rId2"/>
    <p:sldId id="377" r:id="rId3"/>
    <p:sldId id="379" r:id="rId4"/>
    <p:sldId id="380" r:id="rId5"/>
    <p:sldId id="382" r:id="rId6"/>
    <p:sldId id="383" r:id="rId7"/>
    <p:sldId id="386" r:id="rId8"/>
    <p:sldId id="385" r:id="rId9"/>
    <p:sldId id="387" r:id="rId10"/>
    <p:sldId id="388" r:id="rId11"/>
    <p:sldId id="390" r:id="rId12"/>
    <p:sldId id="391" r:id="rId13"/>
    <p:sldId id="393" r:id="rId14"/>
    <p:sldId id="394" r:id="rId15"/>
    <p:sldId id="395" r:id="rId16"/>
    <p:sldId id="397" r:id="rId17"/>
    <p:sldId id="398" r:id="rId18"/>
    <p:sldId id="396" r:id="rId19"/>
    <p:sldId id="399" r:id="rId20"/>
    <p:sldId id="40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70"/>
    <a:srgbClr val="007FA3"/>
    <a:srgbClr val="003057"/>
    <a:srgbClr val="E3EBF6"/>
    <a:srgbClr val="7EB1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5" autoAdjust="0"/>
    <p:restoredTop sz="83248" autoAdjust="0"/>
  </p:normalViewPr>
  <p:slideViewPr>
    <p:cSldViewPr>
      <p:cViewPr>
        <p:scale>
          <a:sx n="100" d="100"/>
          <a:sy n="100" d="100"/>
        </p:scale>
        <p:origin x="-1260"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87980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11136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 xmlns:p14="http://schemas.microsoft.com/office/powerpoint/2010/main" val="2981062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3796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9</a:t>
            </a:r>
            <a:endParaRPr lang="en-US" dirty="0"/>
          </a:p>
        </p:txBody>
      </p:sp>
      <p:sp>
        <p:nvSpPr>
          <p:cNvPr id="5" name="Text Placeholder 4"/>
          <p:cNvSpPr>
            <a:spLocks noGrp="1"/>
          </p:cNvSpPr>
          <p:nvPr>
            <p:ph type="body" sz="quarter" idx="15"/>
          </p:nvPr>
        </p:nvSpPr>
        <p:spPr>
          <a:xfrm>
            <a:off x="5029200" y="3200400"/>
            <a:ext cx="3810000" cy="2925763"/>
          </a:xfrm>
        </p:spPr>
        <p:txBody>
          <a:bodyPr/>
          <a:lstStyle/>
          <a:p>
            <a:r>
              <a:rPr lang="en-US" dirty="0" smtClean="0"/>
              <a:t>Electronic Transmission Controls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9–9</a:t>
            </a:r>
            <a:r>
              <a:rPr lang="en-US" dirty="0" smtClean="0"/>
              <a:t> (a) A transmission fluid temperature sensor can be checked by connecting an ohmmeter to the harness connector terminals. (b) The resistance should change as the temperature changes.</a:t>
            </a:r>
            <a:endParaRPr lang="en-US" dirty="0"/>
          </a:p>
        </p:txBody>
      </p:sp>
      <p:pic>
        <p:nvPicPr>
          <p:cNvPr id="3" name="Picture 2" descr="6167909012.jpg"/>
          <p:cNvPicPr>
            <a:picLocks noChangeAspect="1"/>
          </p:cNvPicPr>
          <p:nvPr/>
        </p:nvPicPr>
        <p:blipFill>
          <a:blip r:embed="rId2" cstate="print"/>
          <a:stretch>
            <a:fillRect/>
          </a:stretch>
        </p:blipFill>
        <p:spPr>
          <a:xfrm>
            <a:off x="174174" y="3469282"/>
            <a:ext cx="3200400" cy="1886804"/>
          </a:xfrm>
          <a:prstGeom prst="rect">
            <a:avLst/>
          </a:prstGeom>
        </p:spPr>
      </p:pic>
      <p:pic>
        <p:nvPicPr>
          <p:cNvPr id="4" name="Picture 3" descr="6167909013.jpg"/>
          <p:cNvPicPr>
            <a:picLocks noChangeAspect="1"/>
          </p:cNvPicPr>
          <p:nvPr/>
        </p:nvPicPr>
        <p:blipFill>
          <a:blip r:embed="rId3" cstate="print"/>
          <a:stretch>
            <a:fillRect/>
          </a:stretch>
        </p:blipFill>
        <p:spPr>
          <a:xfrm>
            <a:off x="3735629" y="1734456"/>
            <a:ext cx="5255971" cy="366491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9–10</a:t>
            </a:r>
            <a:r>
              <a:rPr lang="en-US" dirty="0" smtClean="0"/>
              <a:t> The brake (stop light) switch is mounted at the brake pedal. It provides a brake-apply signal to the TCM.</a:t>
            </a:r>
            <a:endParaRPr lang="en-US" dirty="0"/>
          </a:p>
        </p:txBody>
      </p:sp>
      <p:pic>
        <p:nvPicPr>
          <p:cNvPr id="3" name="Picture 2" descr="6167909014.jpg"/>
          <p:cNvPicPr>
            <a:picLocks noChangeAspect="1"/>
          </p:cNvPicPr>
          <p:nvPr/>
        </p:nvPicPr>
        <p:blipFill>
          <a:blip r:embed="rId2" cstate="print"/>
          <a:stretch>
            <a:fillRect/>
          </a:stretch>
        </p:blipFill>
        <p:spPr>
          <a:xfrm>
            <a:off x="2322576" y="1577339"/>
            <a:ext cx="4498848" cy="461772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9–11</a:t>
            </a:r>
            <a:r>
              <a:rPr lang="en-US" dirty="0" smtClean="0"/>
              <a:t> (a) The normally closed solenoid blocks fluid flow when it is off while opening the exhaust; and when it is on, it opens the valve. (b) The normally open solenoid allows fluid flow when it is off; and when it is on, it closes the valve while opening the exhaust.</a:t>
            </a:r>
            <a:endParaRPr lang="en-US" dirty="0"/>
          </a:p>
        </p:txBody>
      </p:sp>
      <p:pic>
        <p:nvPicPr>
          <p:cNvPr id="3" name="Picture 2" descr="6167909015.jpg"/>
          <p:cNvPicPr>
            <a:picLocks noChangeAspect="1"/>
          </p:cNvPicPr>
          <p:nvPr/>
        </p:nvPicPr>
        <p:blipFill>
          <a:blip r:embed="rId2" cstate="print"/>
          <a:stretch>
            <a:fillRect/>
          </a:stretch>
        </p:blipFill>
        <p:spPr>
          <a:xfrm>
            <a:off x="87084" y="1836060"/>
            <a:ext cx="4480560" cy="3946060"/>
          </a:xfrm>
          <a:prstGeom prst="rect">
            <a:avLst/>
          </a:prstGeom>
        </p:spPr>
      </p:pic>
      <p:pic>
        <p:nvPicPr>
          <p:cNvPr id="4" name="Picture 3" descr="6167909016.jpg"/>
          <p:cNvPicPr>
            <a:picLocks noChangeAspect="1"/>
          </p:cNvPicPr>
          <p:nvPr/>
        </p:nvPicPr>
        <p:blipFill>
          <a:blip r:embed="rId3" cstate="print"/>
          <a:stretch>
            <a:fillRect/>
          </a:stretch>
        </p:blipFill>
        <p:spPr>
          <a:xfrm>
            <a:off x="4722948" y="1469568"/>
            <a:ext cx="4297680" cy="425998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9–12</a:t>
            </a:r>
            <a:r>
              <a:rPr lang="en-US" dirty="0" smtClean="0"/>
              <a:t> The signal from the TCM can cause the EPC solenoid to change the pressure regulator valve to adjust line pressure.</a:t>
            </a:r>
            <a:endParaRPr lang="en-US" dirty="0"/>
          </a:p>
        </p:txBody>
      </p:sp>
      <p:pic>
        <p:nvPicPr>
          <p:cNvPr id="3" name="Picture 2" descr="6167909017.jpg"/>
          <p:cNvPicPr>
            <a:picLocks noChangeAspect="1"/>
          </p:cNvPicPr>
          <p:nvPr/>
        </p:nvPicPr>
        <p:blipFill>
          <a:blip r:embed="rId2" cstate="print"/>
          <a:stretch>
            <a:fillRect/>
          </a:stretch>
        </p:blipFill>
        <p:spPr>
          <a:xfrm>
            <a:off x="1867205" y="1669694"/>
            <a:ext cx="5409590" cy="443301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9–13</a:t>
            </a:r>
            <a:r>
              <a:rPr lang="en-US" dirty="0" smtClean="0"/>
              <a:t> Line pressure increases as the duty cycle of the EPC solenoid decreases.</a:t>
            </a:r>
            <a:endParaRPr lang="en-US" dirty="0"/>
          </a:p>
        </p:txBody>
      </p:sp>
      <p:pic>
        <p:nvPicPr>
          <p:cNvPr id="3" name="Picture 2" descr="6167909018.jpg"/>
          <p:cNvPicPr>
            <a:picLocks noChangeAspect="1"/>
          </p:cNvPicPr>
          <p:nvPr/>
        </p:nvPicPr>
        <p:blipFill>
          <a:blip r:embed="rId2" cstate="print"/>
          <a:stretch>
            <a:fillRect/>
          </a:stretch>
        </p:blipFill>
        <p:spPr>
          <a:xfrm>
            <a:off x="1933042" y="1845260"/>
            <a:ext cx="5277916" cy="4081881"/>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9–14</a:t>
            </a:r>
            <a:r>
              <a:rPr lang="en-US" dirty="0" smtClean="0"/>
              <a:t> Solenoid control occurs when the PCM/TCM completes the circuit to ground (top) or switches on B+ (bottom). The ground connection is also B-.</a:t>
            </a:r>
            <a:endParaRPr lang="en-US" dirty="0"/>
          </a:p>
        </p:txBody>
      </p:sp>
      <p:pic>
        <p:nvPicPr>
          <p:cNvPr id="3" name="Picture 2" descr="6167909019.jpg"/>
          <p:cNvPicPr>
            <a:picLocks noChangeAspect="1"/>
          </p:cNvPicPr>
          <p:nvPr/>
        </p:nvPicPr>
        <p:blipFill>
          <a:blip r:embed="rId2" cstate="print"/>
          <a:stretch>
            <a:fillRect/>
          </a:stretch>
        </p:blipFill>
        <p:spPr>
          <a:xfrm>
            <a:off x="2915107" y="1618488"/>
            <a:ext cx="3313786" cy="453542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9–15</a:t>
            </a:r>
            <a:r>
              <a:rPr lang="en-US" dirty="0" smtClean="0"/>
              <a:t> Using data from the various sensors, the TCM can apply or release the clutches. During an </a:t>
            </a:r>
            <a:r>
              <a:rPr lang="en-US" dirty="0" err="1" smtClean="0"/>
              <a:t>upshift</a:t>
            </a:r>
            <a:r>
              <a:rPr lang="en-US" dirty="0" smtClean="0"/>
              <a:t>, solenoid 1 can control how fast clutch 1 releases as solenoid 2 controls how fast clutch 2 applies to keep the shift time at the proper speed.</a:t>
            </a:r>
            <a:endParaRPr lang="en-US" dirty="0"/>
          </a:p>
        </p:txBody>
      </p:sp>
      <p:pic>
        <p:nvPicPr>
          <p:cNvPr id="3" name="Picture 2" descr="6167909021.jpg"/>
          <p:cNvPicPr>
            <a:picLocks noChangeAspect="1"/>
          </p:cNvPicPr>
          <p:nvPr/>
        </p:nvPicPr>
        <p:blipFill>
          <a:blip r:embed="rId2" cstate="print"/>
          <a:stretch>
            <a:fillRect/>
          </a:stretch>
        </p:blipFill>
        <p:spPr>
          <a:xfrm>
            <a:off x="1892199" y="1705661"/>
            <a:ext cx="5359603" cy="436107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9–16</a:t>
            </a:r>
            <a:r>
              <a:rPr lang="en-US" dirty="0" smtClean="0"/>
              <a:t> A diagram showing the relationship between the electronic and hydraulic controls.</a:t>
            </a:r>
            <a:endParaRPr lang="en-US" dirty="0"/>
          </a:p>
        </p:txBody>
      </p:sp>
      <p:pic>
        <p:nvPicPr>
          <p:cNvPr id="3" name="Picture 2" descr="6167909022.jpg"/>
          <p:cNvPicPr>
            <a:picLocks noChangeAspect="1"/>
          </p:cNvPicPr>
          <p:nvPr/>
        </p:nvPicPr>
        <p:blipFill>
          <a:blip r:embed="rId2" cstate="print"/>
          <a:stretch>
            <a:fillRect/>
          </a:stretch>
        </p:blipFill>
        <p:spPr>
          <a:xfrm>
            <a:off x="1554480" y="1535318"/>
            <a:ext cx="6035040" cy="470582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9–17</a:t>
            </a:r>
            <a:r>
              <a:rPr lang="en-US" dirty="0" smtClean="0"/>
              <a:t> When the transmission control module (TCM) is ready to begin an </a:t>
            </a:r>
            <a:r>
              <a:rPr lang="en-US" dirty="0" err="1" smtClean="0"/>
              <a:t>upshift</a:t>
            </a:r>
            <a:r>
              <a:rPr lang="en-US" dirty="0" smtClean="0"/>
              <a:t>, it signals the </a:t>
            </a:r>
            <a:r>
              <a:rPr lang="en-US" dirty="0" err="1" smtClean="0"/>
              <a:t>powertrain</a:t>
            </a:r>
            <a:r>
              <a:rPr lang="en-US" dirty="0" smtClean="0"/>
              <a:t> control module (PCM) to reduce engine torque. This produces a smoother shift with less wear in the transmission.</a:t>
            </a:r>
            <a:endParaRPr lang="en-US" dirty="0"/>
          </a:p>
        </p:txBody>
      </p:sp>
      <p:pic>
        <p:nvPicPr>
          <p:cNvPr id="3" name="Picture 2" descr="6167909020.jpg"/>
          <p:cNvPicPr>
            <a:picLocks noChangeAspect="1"/>
          </p:cNvPicPr>
          <p:nvPr/>
        </p:nvPicPr>
        <p:blipFill>
          <a:blip r:embed="rId2" cstate="print"/>
          <a:stretch>
            <a:fillRect/>
          </a:stretch>
        </p:blipFill>
        <p:spPr>
          <a:xfrm>
            <a:off x="1878178" y="2388412"/>
            <a:ext cx="5387644" cy="299557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9–18</a:t>
            </a:r>
            <a:r>
              <a:rPr lang="en-US" dirty="0" smtClean="0"/>
              <a:t> A scan tool display showing the adaptive (TAP) pressure changes at various throttle positions.</a:t>
            </a:r>
            <a:endParaRPr lang="en-US" dirty="0"/>
          </a:p>
        </p:txBody>
      </p:sp>
      <p:pic>
        <p:nvPicPr>
          <p:cNvPr id="3" name="Picture 2" descr="6167909023.jpg"/>
          <p:cNvPicPr>
            <a:picLocks noChangeAspect="1"/>
          </p:cNvPicPr>
          <p:nvPr/>
        </p:nvPicPr>
        <p:blipFill>
          <a:blip r:embed="rId2" cstate="print"/>
          <a:stretch>
            <a:fillRect/>
          </a:stretch>
        </p:blipFill>
        <p:spPr>
          <a:xfrm>
            <a:off x="844906" y="1958644"/>
            <a:ext cx="7454189" cy="385511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914"/>
            <a:ext cx="8229600" cy="1097280"/>
          </a:xfrm>
        </p:spPr>
        <p:txBody>
          <a:bodyPr/>
          <a:lstStyle/>
          <a:p>
            <a:r>
              <a:rPr lang="en-US" sz="1500" cap="all" dirty="0" smtClean="0"/>
              <a:t>FIGURE 9–1</a:t>
            </a:r>
            <a:r>
              <a:rPr lang="en-US" sz="1500" dirty="0" smtClean="0"/>
              <a:t> (a) This control solenoid assembly contains four transmission fluid pressure (TFP) switches, a line pressure control (PC) solenoid, four pressure control (PC) solenoids, two shift solenoids (SS), a torque converter clutch (TCC)  solenoid, a transmission fluid temperature (TFT) sensor, and the transmission control module (TCM). It also has a vehicle harness connector with connections to the shift position switch and the input and output speed sensors.  (b) A simplified view is also shown.</a:t>
            </a:r>
            <a:endParaRPr lang="en-US" sz="1500" dirty="0"/>
          </a:p>
        </p:txBody>
      </p:sp>
      <p:pic>
        <p:nvPicPr>
          <p:cNvPr id="3" name="Picture 2" descr="6167909001.jpg"/>
          <p:cNvPicPr>
            <a:picLocks noChangeAspect="1"/>
          </p:cNvPicPr>
          <p:nvPr/>
        </p:nvPicPr>
        <p:blipFill>
          <a:blip r:embed="rId2" cstate="print"/>
          <a:stretch>
            <a:fillRect/>
          </a:stretch>
        </p:blipFill>
        <p:spPr>
          <a:xfrm>
            <a:off x="45720" y="2913300"/>
            <a:ext cx="4754880" cy="2613443"/>
          </a:xfrm>
          <a:prstGeom prst="rect">
            <a:avLst/>
          </a:prstGeom>
        </p:spPr>
      </p:pic>
      <p:pic>
        <p:nvPicPr>
          <p:cNvPr id="4" name="Picture 3" descr="6167909002.jpg"/>
          <p:cNvPicPr>
            <a:picLocks noChangeAspect="1"/>
          </p:cNvPicPr>
          <p:nvPr/>
        </p:nvPicPr>
        <p:blipFill>
          <a:blip r:embed="rId3" cstate="print"/>
          <a:stretch>
            <a:fillRect/>
          </a:stretch>
        </p:blipFill>
        <p:spPr>
          <a:xfrm>
            <a:off x="4945740" y="1941282"/>
            <a:ext cx="4114800" cy="389260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9–19</a:t>
            </a:r>
            <a:r>
              <a:rPr lang="en-US" dirty="0" smtClean="0"/>
              <a:t> The fuzzy logic part of the TMC receives input signals, compares what the driver is doing with the throttle and what the vehicle is doing with normal operation, and adapts shift timing.</a:t>
            </a:r>
            <a:endParaRPr lang="en-US" dirty="0"/>
          </a:p>
        </p:txBody>
      </p:sp>
      <p:pic>
        <p:nvPicPr>
          <p:cNvPr id="3" name="Picture 2" descr="6167909024.jpg"/>
          <p:cNvPicPr>
            <a:picLocks noChangeAspect="1"/>
          </p:cNvPicPr>
          <p:nvPr/>
        </p:nvPicPr>
        <p:blipFill>
          <a:blip r:embed="rId2" cstate="print"/>
          <a:stretch>
            <a:fillRect/>
          </a:stretch>
        </p:blipFill>
        <p:spPr>
          <a:xfrm>
            <a:off x="1883665" y="2777948"/>
            <a:ext cx="5376671" cy="22165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9–2</a:t>
            </a:r>
            <a:r>
              <a:rPr lang="en-US" sz="1800" dirty="0" smtClean="0"/>
              <a:t> The transmission range switch is usually located on the case where the shifter cable attaches to the manual valve lever. The switch also includes the switch for the backup lights and the park/neutral switch, which is used to prevent the start being engaged unless the shifter is in park or neutral.</a:t>
            </a:r>
            <a:endParaRPr lang="en-US" sz="1800" dirty="0"/>
          </a:p>
        </p:txBody>
      </p:sp>
      <p:pic>
        <p:nvPicPr>
          <p:cNvPr id="3" name="Picture 2" descr="616790900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9–3</a:t>
            </a:r>
            <a:r>
              <a:rPr lang="en-US" dirty="0" smtClean="0"/>
              <a:t> Moving the shift lever to the M (manual) position (a) activates the up/down, +/- switches that will cause an </a:t>
            </a:r>
            <a:r>
              <a:rPr lang="en-US" dirty="0" err="1" smtClean="0"/>
              <a:t>upshift</a:t>
            </a:r>
            <a:r>
              <a:rPr lang="en-US" dirty="0" smtClean="0"/>
              <a:t> or downshift.</a:t>
            </a:r>
            <a:endParaRPr lang="en-US" dirty="0"/>
          </a:p>
        </p:txBody>
      </p:sp>
      <p:pic>
        <p:nvPicPr>
          <p:cNvPr id="3" name="Picture 2" descr="6167909004.jpg"/>
          <p:cNvPicPr>
            <a:picLocks noChangeAspect="1"/>
          </p:cNvPicPr>
          <p:nvPr/>
        </p:nvPicPr>
        <p:blipFill>
          <a:blip r:embed="rId2" cstate="print"/>
          <a:stretch>
            <a:fillRect/>
          </a:stretch>
        </p:blipFill>
        <p:spPr>
          <a:xfrm>
            <a:off x="259080" y="1666036"/>
            <a:ext cx="2560320" cy="4506164"/>
          </a:xfrm>
          <a:prstGeom prst="rect">
            <a:avLst/>
          </a:prstGeom>
        </p:spPr>
      </p:pic>
      <p:pic>
        <p:nvPicPr>
          <p:cNvPr id="4" name="Picture 3" descr="6167909005.jpg"/>
          <p:cNvPicPr>
            <a:picLocks noChangeAspect="1"/>
          </p:cNvPicPr>
          <p:nvPr/>
        </p:nvPicPr>
        <p:blipFill>
          <a:blip r:embed="rId3" cstate="print"/>
          <a:stretch>
            <a:fillRect/>
          </a:stretch>
        </p:blipFill>
        <p:spPr>
          <a:xfrm>
            <a:off x="3327402" y="2033458"/>
            <a:ext cx="5486400" cy="415325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9–4</a:t>
            </a:r>
            <a:r>
              <a:rPr lang="en-US" dirty="0" smtClean="0"/>
              <a:t> Speed sensors are used by the </a:t>
            </a:r>
            <a:r>
              <a:rPr lang="en-US" dirty="0" err="1" smtClean="0"/>
              <a:t>powertrain</a:t>
            </a:r>
            <a:r>
              <a:rPr lang="en-US" dirty="0" smtClean="0"/>
              <a:t> control module (PCM) or the transmission control module (TCM) to control shifts and detect faults such as slippage when the two speeds do not match the predetermined ratio for each gear commanded.</a:t>
            </a:r>
            <a:endParaRPr lang="en-US" dirty="0"/>
          </a:p>
        </p:txBody>
      </p:sp>
      <p:pic>
        <p:nvPicPr>
          <p:cNvPr id="3" name="Picture 2" descr="6167909006.jpg"/>
          <p:cNvPicPr>
            <a:picLocks noChangeAspect="1"/>
          </p:cNvPicPr>
          <p:nvPr/>
        </p:nvPicPr>
        <p:blipFill>
          <a:blip r:embed="rId2" cstate="print"/>
          <a:stretch>
            <a:fillRect/>
          </a:stretch>
        </p:blipFill>
        <p:spPr>
          <a:xfrm>
            <a:off x="1900124" y="1949500"/>
            <a:ext cx="5343753" cy="387339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9–5</a:t>
            </a:r>
            <a:r>
              <a:rPr lang="en-US" dirty="0" smtClean="0"/>
              <a:t> (a) The speed sensor switch will close as the magnet moves past it. (b) It will generate a sine wave signal, which is converted inside the PCM/TCM to a digital signal. The frequency of the signal is used to measure the speed.</a:t>
            </a:r>
            <a:endParaRPr lang="en-US" dirty="0"/>
          </a:p>
        </p:txBody>
      </p:sp>
      <p:pic>
        <p:nvPicPr>
          <p:cNvPr id="3" name="Picture 2" descr="6167909007.jpg"/>
          <p:cNvPicPr>
            <a:picLocks noChangeAspect="1"/>
          </p:cNvPicPr>
          <p:nvPr/>
        </p:nvPicPr>
        <p:blipFill>
          <a:blip r:embed="rId2" cstate="print"/>
          <a:stretch>
            <a:fillRect/>
          </a:stretch>
        </p:blipFill>
        <p:spPr>
          <a:xfrm>
            <a:off x="304800" y="1524000"/>
            <a:ext cx="8525866" cy="2577389"/>
          </a:xfrm>
          <a:prstGeom prst="rect">
            <a:avLst/>
          </a:prstGeom>
        </p:spPr>
      </p:pic>
      <p:pic>
        <p:nvPicPr>
          <p:cNvPr id="4" name="Picture 3" descr="6167909008.jpg"/>
          <p:cNvPicPr>
            <a:picLocks noChangeAspect="1"/>
          </p:cNvPicPr>
          <p:nvPr/>
        </p:nvPicPr>
        <p:blipFill>
          <a:blip r:embed="rId3" cstate="print"/>
          <a:stretch>
            <a:fillRect/>
          </a:stretch>
        </p:blipFill>
        <p:spPr>
          <a:xfrm>
            <a:off x="3291840" y="4105465"/>
            <a:ext cx="2560320" cy="220326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9–6</a:t>
            </a:r>
            <a:r>
              <a:rPr lang="en-US" dirty="0" smtClean="0"/>
              <a:t> Input and output speed sensors are often mounted so that the notches in the rotating assembly are used to measure speed (RPM), which is used by the PCM/TCM for shift control and diagnostic information.</a:t>
            </a:r>
            <a:endParaRPr lang="en-US" dirty="0"/>
          </a:p>
        </p:txBody>
      </p:sp>
      <p:pic>
        <p:nvPicPr>
          <p:cNvPr id="3" name="Picture 2" descr="6167909010.jpg"/>
          <p:cNvPicPr>
            <a:picLocks noChangeAspect="1"/>
          </p:cNvPicPr>
          <p:nvPr/>
        </p:nvPicPr>
        <p:blipFill>
          <a:blip r:embed="rId2" cstate="print"/>
          <a:stretch>
            <a:fillRect/>
          </a:stretch>
        </p:blipFill>
        <p:spPr>
          <a:xfrm>
            <a:off x="484633" y="1636777"/>
            <a:ext cx="8174734" cy="449884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9–7</a:t>
            </a:r>
            <a:r>
              <a:rPr lang="en-US" dirty="0" smtClean="0"/>
              <a:t> The pressure switch manifold (PSM) used in a GM 4L60-E consists of diaphragm switches with seals around each one that are bolted to the valve body over holes for each clutch circuit.</a:t>
            </a:r>
            <a:endParaRPr lang="en-US" dirty="0"/>
          </a:p>
        </p:txBody>
      </p:sp>
      <p:pic>
        <p:nvPicPr>
          <p:cNvPr id="3" name="Picture 2" descr="6167909009.jpg"/>
          <p:cNvPicPr>
            <a:picLocks noChangeAspect="1"/>
          </p:cNvPicPr>
          <p:nvPr/>
        </p:nvPicPr>
        <p:blipFill>
          <a:blip r:embed="rId2" cstate="print"/>
          <a:stretch>
            <a:fillRect/>
          </a:stretch>
        </p:blipFill>
        <p:spPr>
          <a:xfrm>
            <a:off x="1746504" y="1773935"/>
            <a:ext cx="5650992" cy="422452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9–8</a:t>
            </a:r>
            <a:r>
              <a:rPr lang="en-US" dirty="0" smtClean="0"/>
              <a:t> Some switches are electrically normally open (N.O.) and others are normally closed (N.C.) and are used to provide gear selection information to the PCM/TCM.</a:t>
            </a:r>
            <a:endParaRPr lang="en-US" dirty="0"/>
          </a:p>
        </p:txBody>
      </p:sp>
      <p:pic>
        <p:nvPicPr>
          <p:cNvPr id="3" name="Picture 2" descr="6167909011.jpg"/>
          <p:cNvPicPr>
            <a:picLocks noChangeAspect="1"/>
          </p:cNvPicPr>
          <p:nvPr/>
        </p:nvPicPr>
        <p:blipFill>
          <a:blip r:embed="rId2" cstate="print"/>
          <a:stretch>
            <a:fillRect/>
          </a:stretch>
        </p:blipFill>
        <p:spPr>
          <a:xfrm>
            <a:off x="2514600" y="1371600"/>
            <a:ext cx="3964838" cy="5018227"/>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4260</TotalTime>
  <Words>49</Words>
  <Application>Microsoft Office PowerPoint</Application>
  <PresentationFormat>On-screen Show (4:3)</PresentationFormat>
  <Paragraphs>23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508 Lecture</vt:lpstr>
      <vt:lpstr>Automatic Transmissions and Transaxles</vt:lpstr>
      <vt:lpstr>FIGURE 9–1 (a) This control solenoid assembly contains four transmission fluid pressure (TFP) switches, a line pressure control (PC) solenoid, four pressure control (PC) solenoids, two shift solenoids (SS), a torque converter clutch (TCC)  solenoid, a transmission fluid temperature (TFT) sensor, and the transmission control module (TCM). It also has a vehicle harness connector with connections to the shift position switch and the input and output speed sensors.  (b) A simplified view is also shown.</vt:lpstr>
      <vt:lpstr>FIGURE 9–2 The transmission range switch is usually located on the case where the shifter cable attaches to the manual valve lever. The switch also includes the switch for the backup lights and the park/neutral switch, which is used to prevent the start being engaged unless the shifter is in park or neutral.</vt:lpstr>
      <vt:lpstr>FIGURE 9–3 Moving the shift lever to the M (manual) position (a) activates the up/down, +/- switches that will cause an upshift or downshift.</vt:lpstr>
      <vt:lpstr>FIGURE 9–4 Speed sensors are used by the powertrain control module (PCM) or the transmission control module (TCM) to control shifts and detect faults such as slippage when the two speeds do not match the predetermined ratio for each gear commanded.</vt:lpstr>
      <vt:lpstr>FIGURE 9–5 (a) The speed sensor switch will close as the magnet moves past it. (b) It will generate a sine wave signal, which is converted inside the PCM/TCM to a digital signal. The frequency of the signal is used to measure the speed.</vt:lpstr>
      <vt:lpstr>FIGURE 9–6 Input and output speed sensors are often mounted so that the notches in the rotating assembly are used to measure speed (RPM), which is used by the PCM/TCM for shift control and diagnostic information.</vt:lpstr>
      <vt:lpstr>FIGURE 9–7 The pressure switch manifold (PSM) used in a GM 4L60-E consists of diaphragm switches with seals around each one that are bolted to the valve body over holes for each clutch circuit.</vt:lpstr>
      <vt:lpstr>FIGURE 9–8 Some switches are electrically normally open (N.O.) and others are normally closed (N.C.) and are used to provide gear selection information to the PCM/TCM.</vt:lpstr>
      <vt:lpstr>FIGURE 9–9 (a) A transmission fluid temperature sensor can be checked by connecting an ohmmeter to the harness connector terminals. (b) The resistance should change as the temperature changes.</vt:lpstr>
      <vt:lpstr>FIGURE 9–10 The brake (stop light) switch is mounted at the brake pedal. It provides a brake-apply signal to the TCM.</vt:lpstr>
      <vt:lpstr>FIGURE 9–11 (a) The normally closed solenoid blocks fluid flow when it is off while opening the exhaust; and when it is on, it opens the valve. (b) The normally open solenoid allows fluid flow when it is off; and when it is on, it closes the valve while opening the exhaust.</vt:lpstr>
      <vt:lpstr>FIGURE 9–12 The signal from the TCM can cause the EPC solenoid to change the pressure regulator valve to adjust line pressure.</vt:lpstr>
      <vt:lpstr>FIGURE 9–13 Line pressure increases as the duty cycle of the EPC solenoid decreases.</vt:lpstr>
      <vt:lpstr>FIGURE 9–14 Solenoid control occurs when the PCM/TCM completes the circuit to ground (top) or switches on B+ (bottom). The ground connection is also B-.</vt:lpstr>
      <vt:lpstr>FIGURE 9–15 Using data from the various sensors, the TCM can apply or release the clutches. During an upshift, solenoid 1 can control how fast clutch 1 releases as solenoid 2 controls how fast clutch 2 applies to keep the shift time at the proper speed.</vt:lpstr>
      <vt:lpstr>FIGURE 9–16 A diagram showing the relationship between the electronic and hydraulic controls.</vt:lpstr>
      <vt:lpstr>FIGURE 9–17 When the transmission control module (TCM) is ready to begin an upshift, it signals the powertrain control module (PCM) to reduce engine torque. This produces a smoother shift with less wear in the transmission.</vt:lpstr>
      <vt:lpstr>FIGURE 9–18 A scan tool display showing the adaptive (TAP) pressure changes at various throttle positions.</vt:lpstr>
      <vt:lpstr>FIGURE 9–19 The fuzzy logic part of the TMC receives input signals, compares what the driver is doing with the throttle and what the vehicle is doing with normal operation, and adapts shift timing.</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Electronic Transmission Controls</dc:title>
  <dc:subject>Automatic Transmissions and Transaxles</dc:subject>
  <dc:creator>James D. Halderman</dc:creator>
  <cp:keywords>Automotive</cp:keywords>
  <cp:lastModifiedBy>Kavi Raj</cp:lastModifiedBy>
  <cp:revision>213</cp:revision>
  <dcterms:created xsi:type="dcterms:W3CDTF">2014-07-14T20:04:21Z</dcterms:created>
  <dcterms:modified xsi:type="dcterms:W3CDTF">2016-12-22T16:32:51Z</dcterms:modified>
</cp:coreProperties>
</file>