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70"/>
    <a:srgbClr val="007FA3"/>
    <a:srgbClr val="003057"/>
    <a:srgbClr val="E3EBF6"/>
    <a:srgbClr val="7EB1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87980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11136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 xmlns:p14="http://schemas.microsoft.com/office/powerpoint/2010/main" val="2981062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3796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8</a:t>
            </a:r>
            <a:endParaRPr lang="en-US" dirty="0"/>
          </a:p>
        </p:txBody>
      </p:sp>
      <p:sp>
        <p:nvSpPr>
          <p:cNvPr id="5" name="Text Placeholder 4"/>
          <p:cNvSpPr>
            <a:spLocks noGrp="1"/>
          </p:cNvSpPr>
          <p:nvPr>
            <p:ph type="body" sz="quarter" idx="15"/>
          </p:nvPr>
        </p:nvSpPr>
        <p:spPr/>
        <p:txBody>
          <a:bodyPr/>
          <a:lstStyle/>
          <a:p>
            <a:r>
              <a:rPr lang="en-US" dirty="0" err="1" smtClean="0"/>
              <a:t>Drivetrain</a:t>
            </a:r>
            <a:r>
              <a:rPr lang="en-US" dirty="0" smtClean="0"/>
              <a:t> Electricity and Electronics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8–9</a:t>
            </a:r>
            <a:r>
              <a:rPr lang="en-US" dirty="0" smtClean="0"/>
              <a:t> Current electricity is the movement of electrons through a conductor.</a:t>
            </a:r>
            <a:endParaRPr lang="en-US" dirty="0"/>
          </a:p>
        </p:txBody>
      </p:sp>
      <p:pic>
        <p:nvPicPr>
          <p:cNvPr id="3" name="Picture 2" descr="6167908009.jpg"/>
          <p:cNvPicPr>
            <a:picLocks noChangeAspect="1"/>
          </p:cNvPicPr>
          <p:nvPr/>
        </p:nvPicPr>
        <p:blipFill>
          <a:blip r:embed="rId2" cstate="print"/>
          <a:stretch>
            <a:fillRect/>
          </a:stretch>
        </p:blipFill>
        <p:spPr>
          <a:xfrm>
            <a:off x="1971447" y="3370478"/>
            <a:ext cx="5201106" cy="103144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8–10</a:t>
            </a:r>
            <a:r>
              <a:rPr lang="en-US" dirty="0" smtClean="0"/>
              <a:t> Conventional theory states that current flows through a circuit from positive (+) to negative (–). Automotive electricity uses the conventional theory in all electrical diagrams and schematics.</a:t>
            </a:r>
            <a:endParaRPr lang="en-US" dirty="0"/>
          </a:p>
        </p:txBody>
      </p:sp>
      <p:pic>
        <p:nvPicPr>
          <p:cNvPr id="3" name="Picture 2" descr="6167908010.jpg"/>
          <p:cNvPicPr>
            <a:picLocks noChangeAspect="1"/>
          </p:cNvPicPr>
          <p:nvPr/>
        </p:nvPicPr>
        <p:blipFill>
          <a:blip r:embed="rId2" cstate="print"/>
          <a:stretch>
            <a:fillRect/>
          </a:stretch>
        </p:blipFill>
        <p:spPr>
          <a:xfrm>
            <a:off x="1828801" y="1922069"/>
            <a:ext cx="5486399" cy="392826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8–11</a:t>
            </a:r>
            <a:r>
              <a:rPr lang="en-US" dirty="0" smtClean="0"/>
              <a:t> One ampere is the movement of 1 coulomb (6.28 billion </a:t>
            </a:r>
            <a:r>
              <a:rPr lang="en-US" dirty="0" err="1" smtClean="0"/>
              <a:t>billion</a:t>
            </a:r>
            <a:r>
              <a:rPr lang="en-US" dirty="0" smtClean="0"/>
              <a:t> electrons) past a point in 1 second.</a:t>
            </a:r>
            <a:endParaRPr lang="en-US" dirty="0"/>
          </a:p>
        </p:txBody>
      </p:sp>
      <p:pic>
        <p:nvPicPr>
          <p:cNvPr id="3" name="Picture 2" descr="6167908011.jpg"/>
          <p:cNvPicPr>
            <a:picLocks noChangeAspect="1"/>
          </p:cNvPicPr>
          <p:nvPr/>
        </p:nvPicPr>
        <p:blipFill>
          <a:blip r:embed="rId2" cstate="print"/>
          <a:stretch>
            <a:fillRect/>
          </a:stretch>
        </p:blipFill>
        <p:spPr>
          <a:xfrm>
            <a:off x="1965962" y="3222345"/>
            <a:ext cx="5212077" cy="13277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8–12</a:t>
            </a:r>
            <a:r>
              <a:rPr lang="en-US" dirty="0" smtClean="0"/>
              <a:t> An ammeter is installed in the path of the electrons similar to a water meter used to measure the flow of water in gallons per minute. The ammeter displays current flow in amperes.</a:t>
            </a:r>
            <a:endParaRPr lang="en-US" dirty="0"/>
          </a:p>
        </p:txBody>
      </p:sp>
      <p:pic>
        <p:nvPicPr>
          <p:cNvPr id="3" name="Picture 2" descr="6167908012.jpg"/>
          <p:cNvPicPr>
            <a:picLocks noChangeAspect="1"/>
          </p:cNvPicPr>
          <p:nvPr/>
        </p:nvPicPr>
        <p:blipFill>
          <a:blip r:embed="rId2" cstate="print"/>
          <a:stretch>
            <a:fillRect/>
          </a:stretch>
        </p:blipFill>
        <p:spPr>
          <a:xfrm>
            <a:off x="1828801" y="2887676"/>
            <a:ext cx="5486398" cy="199704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8–13</a:t>
            </a:r>
            <a:r>
              <a:rPr lang="en-US" dirty="0" smtClean="0"/>
              <a:t> Voltage is the electrical pressure that causes the electrons to flow through a conductor.</a:t>
            </a:r>
            <a:endParaRPr lang="en-US" dirty="0"/>
          </a:p>
        </p:txBody>
      </p:sp>
      <p:pic>
        <p:nvPicPr>
          <p:cNvPr id="3" name="Picture 2" descr="6167908013.jpg"/>
          <p:cNvPicPr>
            <a:picLocks noChangeAspect="1"/>
          </p:cNvPicPr>
          <p:nvPr/>
        </p:nvPicPr>
        <p:blipFill>
          <a:blip r:embed="rId2" cstate="print"/>
          <a:stretch>
            <a:fillRect/>
          </a:stretch>
        </p:blipFill>
        <p:spPr>
          <a:xfrm>
            <a:off x="1686155" y="3107132"/>
            <a:ext cx="5771691" cy="155813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8–14</a:t>
            </a:r>
            <a:r>
              <a:rPr lang="en-US" dirty="0" smtClean="0"/>
              <a:t> This digital </a:t>
            </a:r>
            <a:r>
              <a:rPr lang="en-US" dirty="0" err="1" smtClean="0"/>
              <a:t>multimeter</a:t>
            </a:r>
            <a:r>
              <a:rPr lang="en-US" dirty="0" smtClean="0"/>
              <a:t> set to read DC volts is being used to test the voltage of a vehicle battery. Most </a:t>
            </a:r>
            <a:r>
              <a:rPr lang="en-US" dirty="0" err="1" smtClean="0"/>
              <a:t>multimeters</a:t>
            </a:r>
            <a:r>
              <a:rPr lang="en-US" dirty="0" smtClean="0"/>
              <a:t> can also measure resistance (ohms) and current flow (amperes).</a:t>
            </a:r>
            <a:endParaRPr lang="en-US" dirty="0"/>
          </a:p>
        </p:txBody>
      </p:sp>
      <p:pic>
        <p:nvPicPr>
          <p:cNvPr id="3" name="Picture 2" descr="6167908014.jpg"/>
          <p:cNvPicPr>
            <a:picLocks noChangeAspect="1"/>
          </p:cNvPicPr>
          <p:nvPr/>
        </p:nvPicPr>
        <p:blipFill>
          <a:blip r:embed="rId2" cstate="print"/>
          <a:stretch>
            <a:fillRect/>
          </a:stretch>
        </p:blipFill>
        <p:spPr>
          <a:xfrm>
            <a:off x="1691640" y="1581911"/>
            <a:ext cx="5760720" cy="460857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8–15</a:t>
            </a:r>
            <a:r>
              <a:rPr lang="en-US" dirty="0" smtClean="0"/>
              <a:t> Resistance to the flow of electrons through a conductor is measured in ohms.</a:t>
            </a:r>
            <a:endParaRPr lang="en-US" dirty="0"/>
          </a:p>
        </p:txBody>
      </p:sp>
      <p:pic>
        <p:nvPicPr>
          <p:cNvPr id="3" name="Picture 2" descr="6167908015.jpg"/>
          <p:cNvPicPr>
            <a:picLocks noChangeAspect="1"/>
          </p:cNvPicPr>
          <p:nvPr/>
        </p:nvPicPr>
        <p:blipFill>
          <a:blip r:embed="rId2" cstate="print"/>
          <a:stretch>
            <a:fillRect/>
          </a:stretch>
        </p:blipFill>
        <p:spPr>
          <a:xfrm>
            <a:off x="1823315" y="2816353"/>
            <a:ext cx="5497370" cy="213969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8–16</a:t>
            </a:r>
            <a:r>
              <a:rPr lang="en-US" dirty="0" smtClean="0"/>
              <a:t> The return path back to the battery can be any electrical conductor, such as a copper wire or the metal frame or body of the vehicle.</a:t>
            </a:r>
            <a:endParaRPr lang="en-US" dirty="0"/>
          </a:p>
        </p:txBody>
      </p:sp>
      <p:pic>
        <p:nvPicPr>
          <p:cNvPr id="3" name="Picture 2" descr="6167908016.jpg"/>
          <p:cNvPicPr>
            <a:picLocks noChangeAspect="1"/>
          </p:cNvPicPr>
          <p:nvPr/>
        </p:nvPicPr>
        <p:blipFill>
          <a:blip r:embed="rId2" cstate="print"/>
          <a:stretch>
            <a:fillRect/>
          </a:stretch>
        </p:blipFill>
        <p:spPr>
          <a:xfrm>
            <a:off x="1883665" y="2344522"/>
            <a:ext cx="5376671" cy="308335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8–17</a:t>
            </a:r>
            <a:r>
              <a:rPr lang="en-US" dirty="0" smtClean="0"/>
              <a:t> An electrical switch opens the circuit and no current flows. The switch could also be on the return (ground) path wire.</a:t>
            </a:r>
            <a:endParaRPr lang="en-US" dirty="0"/>
          </a:p>
        </p:txBody>
      </p:sp>
      <p:pic>
        <p:nvPicPr>
          <p:cNvPr id="3" name="Picture 2" descr="6167908017.jpg"/>
          <p:cNvPicPr>
            <a:picLocks noChangeAspect="1"/>
          </p:cNvPicPr>
          <p:nvPr/>
        </p:nvPicPr>
        <p:blipFill>
          <a:blip r:embed="rId2" cstate="print"/>
          <a:stretch>
            <a:fillRect/>
          </a:stretch>
        </p:blipFill>
        <p:spPr>
          <a:xfrm>
            <a:off x="2053743" y="1867205"/>
            <a:ext cx="5036515" cy="403799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8–18</a:t>
            </a:r>
            <a:r>
              <a:rPr lang="en-US" dirty="0" smtClean="0"/>
              <a:t> The center wire is a solid color wire, meaning that the wire has no other identifying tracer or stripe color. The two end wires could be labeled “BLU/WHT,” indicating a blue wire with a white tracer or stripe.</a:t>
            </a:r>
            <a:endParaRPr lang="en-US" dirty="0"/>
          </a:p>
        </p:txBody>
      </p:sp>
      <p:pic>
        <p:nvPicPr>
          <p:cNvPr id="3" name="Picture 2" descr="6167908018.jpg"/>
          <p:cNvPicPr>
            <a:picLocks noChangeAspect="1"/>
          </p:cNvPicPr>
          <p:nvPr/>
        </p:nvPicPr>
        <p:blipFill>
          <a:blip r:embed="rId2" cstate="print"/>
          <a:stretch>
            <a:fillRect/>
          </a:stretch>
        </p:blipFill>
        <p:spPr>
          <a:xfrm>
            <a:off x="1691642" y="3030322"/>
            <a:ext cx="5760717" cy="171175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a:t>
            </a:r>
            <a:r>
              <a:rPr lang="en-US" dirty="0" smtClean="0"/>
              <a:t> In an atom (left), electrons orbit protons in the nucleus just as planets orbit the sun in our solar system (right).</a:t>
            </a:r>
            <a:endParaRPr lang="en-US" dirty="0"/>
          </a:p>
        </p:txBody>
      </p:sp>
      <p:pic>
        <p:nvPicPr>
          <p:cNvPr id="3" name="Picture 2" descr="6167908001.jpg"/>
          <p:cNvPicPr>
            <a:picLocks noChangeAspect="1"/>
          </p:cNvPicPr>
          <p:nvPr/>
        </p:nvPicPr>
        <p:blipFill>
          <a:blip r:embed="rId2" cstate="print"/>
          <a:stretch>
            <a:fillRect/>
          </a:stretch>
        </p:blipFill>
        <p:spPr>
          <a:xfrm>
            <a:off x="1828801" y="2393900"/>
            <a:ext cx="5486399" cy="298460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8–19</a:t>
            </a:r>
            <a:r>
              <a:rPr lang="en-US" dirty="0" smtClean="0"/>
              <a:t> Typical section of a wiring diagram. Notice that the wire color changes at connection C210. The “0.8” represents the metric wire size in square millimeters.</a:t>
            </a:r>
            <a:endParaRPr lang="en-US" dirty="0"/>
          </a:p>
        </p:txBody>
      </p:sp>
      <p:pic>
        <p:nvPicPr>
          <p:cNvPr id="3" name="Picture 2" descr="6167908019.jpg"/>
          <p:cNvPicPr>
            <a:picLocks noChangeAspect="1"/>
          </p:cNvPicPr>
          <p:nvPr/>
        </p:nvPicPr>
        <p:blipFill>
          <a:blip r:embed="rId2" cstate="print"/>
          <a:stretch>
            <a:fillRect/>
          </a:stretch>
        </p:blipFill>
        <p:spPr>
          <a:xfrm>
            <a:off x="2328063" y="2772461"/>
            <a:ext cx="4487874" cy="222747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8–20</a:t>
            </a:r>
            <a:r>
              <a:rPr lang="en-US" sz="2000" dirty="0" smtClean="0"/>
              <a:t> Typical electrical and electronic symbols used in automotive wiring and circuit diagrams. Both the conventional and the global symbols are shown side-by-side to make reading schematics easier. The global symbols are used by many vehicle manufacturers.</a:t>
            </a:r>
            <a:endParaRPr lang="en-US" sz="2000" dirty="0"/>
          </a:p>
        </p:txBody>
      </p:sp>
      <p:pic>
        <p:nvPicPr>
          <p:cNvPr id="3" name="Picture 2" descr="6167908020.jpg"/>
          <p:cNvPicPr>
            <a:picLocks noChangeAspect="1"/>
          </p:cNvPicPr>
          <p:nvPr/>
        </p:nvPicPr>
        <p:blipFill>
          <a:blip r:embed="rId2" cstate="print"/>
          <a:stretch>
            <a:fillRect/>
          </a:stretch>
        </p:blipFill>
        <p:spPr>
          <a:xfrm>
            <a:off x="2514600" y="1427128"/>
            <a:ext cx="4114800" cy="491814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8–21</a:t>
            </a:r>
            <a:r>
              <a:rPr lang="en-US" dirty="0" smtClean="0"/>
              <a:t> Examples of common causes of open circuits. Some of these causes are often difficult to find.</a:t>
            </a:r>
            <a:endParaRPr lang="en-US" dirty="0"/>
          </a:p>
        </p:txBody>
      </p:sp>
      <p:pic>
        <p:nvPicPr>
          <p:cNvPr id="3" name="Picture 2" descr="6167908021.jpg"/>
          <p:cNvPicPr>
            <a:picLocks noChangeAspect="1"/>
          </p:cNvPicPr>
          <p:nvPr/>
        </p:nvPicPr>
        <p:blipFill>
          <a:blip r:embed="rId2" cstate="print"/>
          <a:stretch>
            <a:fillRect/>
          </a:stretch>
        </p:blipFill>
        <p:spPr>
          <a:xfrm>
            <a:off x="1686154" y="1472183"/>
            <a:ext cx="5771693" cy="482803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8–22</a:t>
            </a:r>
            <a:r>
              <a:rPr lang="en-US" dirty="0" smtClean="0"/>
              <a:t> A short circuit permits electrical current to bypass some or all of the resistance in the circuit.</a:t>
            </a:r>
            <a:endParaRPr lang="en-US" dirty="0"/>
          </a:p>
        </p:txBody>
      </p:sp>
      <p:pic>
        <p:nvPicPr>
          <p:cNvPr id="3" name="Picture 2" descr="6167908022.jpg"/>
          <p:cNvPicPr>
            <a:picLocks noChangeAspect="1"/>
          </p:cNvPicPr>
          <p:nvPr/>
        </p:nvPicPr>
        <p:blipFill>
          <a:blip r:embed="rId2" cstate="print"/>
          <a:stretch>
            <a:fillRect/>
          </a:stretch>
        </p:blipFill>
        <p:spPr>
          <a:xfrm>
            <a:off x="1680668" y="1730044"/>
            <a:ext cx="5782665" cy="431231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8–23</a:t>
            </a:r>
            <a:r>
              <a:rPr lang="en-US" dirty="0" smtClean="0"/>
              <a:t> A fuse or circuit breaker opens the circuit to prevent possible overheating damage in the event of a short circuit.</a:t>
            </a:r>
            <a:endParaRPr lang="en-US" dirty="0"/>
          </a:p>
        </p:txBody>
      </p:sp>
      <p:pic>
        <p:nvPicPr>
          <p:cNvPr id="3" name="Picture 2" descr="6167908023.jpg"/>
          <p:cNvPicPr>
            <a:picLocks noChangeAspect="1"/>
          </p:cNvPicPr>
          <p:nvPr/>
        </p:nvPicPr>
        <p:blipFill>
          <a:blip r:embed="rId2" cstate="print"/>
          <a:stretch>
            <a:fillRect/>
          </a:stretch>
        </p:blipFill>
        <p:spPr>
          <a:xfrm>
            <a:off x="1806855" y="2448764"/>
            <a:ext cx="5530290" cy="287487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8–24</a:t>
            </a:r>
            <a:r>
              <a:rPr lang="en-US" sz="1800" dirty="0" smtClean="0"/>
              <a:t> A short-to-ground affects the power side of the circuit. Current flows directly to the ground return, bypassing some or all of the electrical loads in the circuit. There is no current in the circuit past the short. A short-to-ground will also cause the fuse to blow.</a:t>
            </a:r>
            <a:endParaRPr lang="en-US" sz="1800" dirty="0"/>
          </a:p>
        </p:txBody>
      </p:sp>
      <p:pic>
        <p:nvPicPr>
          <p:cNvPr id="3" name="Picture 2" descr="6167908024.jpg"/>
          <p:cNvPicPr>
            <a:picLocks noChangeAspect="1"/>
          </p:cNvPicPr>
          <p:nvPr/>
        </p:nvPicPr>
        <p:blipFill>
          <a:blip r:embed="rId2" cstate="print"/>
          <a:stretch>
            <a:fillRect/>
          </a:stretch>
        </p:blipFill>
        <p:spPr>
          <a:xfrm>
            <a:off x="1680668" y="1653235"/>
            <a:ext cx="5782665" cy="44659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8–25</a:t>
            </a:r>
            <a:r>
              <a:rPr lang="en-US" dirty="0" smtClean="0"/>
              <a:t> A technician-made fused jumper lead, which is equipped with a red 10-ampere fuse. This fused jumper wire uses terminals for testing circuits at a connector instead of alligator clips.</a:t>
            </a:r>
            <a:endParaRPr lang="en-US" dirty="0"/>
          </a:p>
        </p:txBody>
      </p:sp>
      <p:pic>
        <p:nvPicPr>
          <p:cNvPr id="3" name="Picture 2" descr="6167908025.jpg"/>
          <p:cNvPicPr>
            <a:picLocks noChangeAspect="1"/>
          </p:cNvPicPr>
          <p:nvPr/>
        </p:nvPicPr>
        <p:blipFill>
          <a:blip r:embed="rId2" cstate="print"/>
          <a:stretch>
            <a:fillRect/>
          </a:stretch>
        </p:blipFill>
        <p:spPr>
          <a:xfrm>
            <a:off x="2011680" y="1477061"/>
            <a:ext cx="5120640" cy="481827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8–26</a:t>
            </a:r>
            <a:r>
              <a:rPr lang="en-US" dirty="0" smtClean="0"/>
              <a:t> Testing a fuse with a test light. If the fuse is good, the test light should light on both sides (power side and load side) of the fuse.</a:t>
            </a:r>
            <a:endParaRPr lang="en-US" dirty="0"/>
          </a:p>
        </p:txBody>
      </p:sp>
      <p:pic>
        <p:nvPicPr>
          <p:cNvPr id="3" name="Picture 2" descr="6167908026.jpg"/>
          <p:cNvPicPr>
            <a:picLocks noChangeAspect="1"/>
          </p:cNvPicPr>
          <p:nvPr/>
        </p:nvPicPr>
        <p:blipFill>
          <a:blip r:embed="rId2" cstate="print"/>
          <a:stretch>
            <a:fillRect/>
          </a:stretch>
        </p:blipFill>
        <p:spPr>
          <a:xfrm>
            <a:off x="1828800" y="1828800"/>
            <a:ext cx="5486400" cy="4114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8–27</a:t>
            </a:r>
            <a:r>
              <a:rPr lang="en-US" dirty="0" smtClean="0"/>
              <a:t> A test light can be used to locate an open in a circuit. Note that the test light is grounded at a different location than the circuit itself.</a:t>
            </a:r>
            <a:endParaRPr lang="en-US" dirty="0"/>
          </a:p>
        </p:txBody>
      </p:sp>
      <p:pic>
        <p:nvPicPr>
          <p:cNvPr id="3" name="Picture 2" descr="6167908027.jpg"/>
          <p:cNvPicPr>
            <a:picLocks noChangeAspect="1"/>
          </p:cNvPicPr>
          <p:nvPr/>
        </p:nvPicPr>
        <p:blipFill>
          <a:blip r:embed="rId2" cstate="print"/>
          <a:stretch>
            <a:fillRect/>
          </a:stretch>
        </p:blipFill>
        <p:spPr>
          <a:xfrm>
            <a:off x="2125066" y="2569464"/>
            <a:ext cx="4893869" cy="263347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8–28</a:t>
            </a:r>
            <a:r>
              <a:rPr lang="en-US" dirty="0" smtClean="0"/>
              <a:t> Typical digital </a:t>
            </a:r>
            <a:r>
              <a:rPr lang="en-US" dirty="0" err="1" smtClean="0"/>
              <a:t>multimeter</a:t>
            </a:r>
            <a:r>
              <a:rPr lang="en-US" dirty="0" smtClean="0"/>
              <a:t>. The black meter lead always is placed in the COM terminal. The red meter test lead should be in the volt-ohm terminal except when measuring current in amperes.</a:t>
            </a:r>
            <a:endParaRPr lang="en-US" dirty="0"/>
          </a:p>
        </p:txBody>
      </p:sp>
      <p:pic>
        <p:nvPicPr>
          <p:cNvPr id="3" name="Picture 2" descr="6167908028.jpg"/>
          <p:cNvPicPr>
            <a:picLocks noChangeAspect="1"/>
          </p:cNvPicPr>
          <p:nvPr/>
        </p:nvPicPr>
        <p:blipFill>
          <a:blip r:embed="rId2" cstate="print"/>
          <a:stretch>
            <a:fillRect/>
          </a:stretch>
        </p:blipFill>
        <p:spPr>
          <a:xfrm>
            <a:off x="2197608" y="1441703"/>
            <a:ext cx="4748784" cy="488899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a:t>
            </a:r>
            <a:r>
              <a:rPr lang="en-US" dirty="0" smtClean="0"/>
              <a:t> The nucleus of an atom has a positive (+) charge and the surrounding electrons have a negative (-) charge.</a:t>
            </a:r>
            <a:endParaRPr lang="en-US" dirty="0"/>
          </a:p>
        </p:txBody>
      </p:sp>
      <p:pic>
        <p:nvPicPr>
          <p:cNvPr id="3" name="Picture 2" descr="6167908002.jpg"/>
          <p:cNvPicPr>
            <a:picLocks noChangeAspect="1"/>
          </p:cNvPicPr>
          <p:nvPr/>
        </p:nvPicPr>
        <p:blipFill>
          <a:blip r:embed="rId2" cstate="print"/>
          <a:stretch>
            <a:fillRect/>
          </a:stretch>
        </p:blipFill>
        <p:spPr>
          <a:xfrm>
            <a:off x="2286000" y="1449324"/>
            <a:ext cx="4572000" cy="487375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8–29</a:t>
            </a:r>
            <a:r>
              <a:rPr lang="en-US" dirty="0" smtClean="0"/>
              <a:t> Typical digital </a:t>
            </a:r>
            <a:r>
              <a:rPr lang="en-US" dirty="0" err="1" smtClean="0"/>
              <a:t>multimeter</a:t>
            </a:r>
            <a:r>
              <a:rPr lang="en-US" dirty="0" smtClean="0"/>
              <a:t> (DMM) set to read DC volts.</a:t>
            </a:r>
            <a:endParaRPr lang="en-US" dirty="0"/>
          </a:p>
        </p:txBody>
      </p:sp>
      <p:pic>
        <p:nvPicPr>
          <p:cNvPr id="3" name="Picture 2" descr="6167908029.jpg"/>
          <p:cNvPicPr>
            <a:picLocks noChangeAspect="1"/>
          </p:cNvPicPr>
          <p:nvPr/>
        </p:nvPicPr>
        <p:blipFill>
          <a:blip r:embed="rId2" cstate="print"/>
          <a:stretch>
            <a:fillRect/>
          </a:stretch>
        </p:blipFill>
        <p:spPr>
          <a:xfrm>
            <a:off x="2092148" y="2026311"/>
            <a:ext cx="4959705" cy="371977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00"/>
            <a:ext cx="8229600" cy="1097280"/>
          </a:xfrm>
        </p:spPr>
        <p:txBody>
          <a:bodyPr/>
          <a:lstStyle/>
          <a:p>
            <a:r>
              <a:rPr lang="en-US" sz="1500" cap="all" dirty="0" smtClean="0"/>
              <a:t>FIGURE 8–30</a:t>
            </a:r>
            <a:r>
              <a:rPr lang="en-US" sz="1500" dirty="0" smtClean="0"/>
              <a:t> A typical </a:t>
            </a:r>
            <a:r>
              <a:rPr lang="en-US" sz="1500" dirty="0" err="1" smtClean="0"/>
              <a:t>autoranging</a:t>
            </a:r>
            <a:r>
              <a:rPr lang="en-US" sz="1500" dirty="0" smtClean="0"/>
              <a:t> digital </a:t>
            </a:r>
            <a:r>
              <a:rPr lang="en-US" sz="1500" dirty="0" err="1" smtClean="0"/>
              <a:t>multimeter</a:t>
            </a:r>
            <a:r>
              <a:rPr lang="en-US" sz="1500" dirty="0" smtClean="0"/>
              <a:t> automatically selects the proper scale to read the voltage being tested. The scale selected is usually displayed on the meter face. (a) Note that the display indicates “4,” meaning that this range can read up to 4 volts. (b) The range is now set to the 40-volt scale, meaning that the meter can read up to 40 volts on the scale. Any reading above this level will cause the meter to reset to a higher scale. If not set on </a:t>
            </a:r>
            <a:r>
              <a:rPr lang="en-US" sz="1500" dirty="0" err="1" smtClean="0"/>
              <a:t>autoranging</a:t>
            </a:r>
            <a:r>
              <a:rPr lang="en-US" sz="1500" dirty="0" smtClean="0"/>
              <a:t>, the meter display would indicate OL if a reading exceeds the limit of the scale selected.</a:t>
            </a:r>
            <a:endParaRPr lang="en-US" sz="1500" dirty="0"/>
          </a:p>
        </p:txBody>
      </p:sp>
      <p:pic>
        <p:nvPicPr>
          <p:cNvPr id="3" name="Picture 2" descr="6167908030.jpg"/>
          <p:cNvPicPr>
            <a:picLocks noChangeAspect="1"/>
          </p:cNvPicPr>
          <p:nvPr/>
        </p:nvPicPr>
        <p:blipFill>
          <a:blip r:embed="rId2" cstate="print"/>
          <a:stretch>
            <a:fillRect/>
          </a:stretch>
        </p:blipFill>
        <p:spPr>
          <a:xfrm>
            <a:off x="932531" y="2172990"/>
            <a:ext cx="3383280" cy="3123028"/>
          </a:xfrm>
          <a:prstGeom prst="rect">
            <a:avLst/>
          </a:prstGeom>
        </p:spPr>
      </p:pic>
      <p:pic>
        <p:nvPicPr>
          <p:cNvPr id="4" name="Picture 3" descr="6167908031.jpg"/>
          <p:cNvPicPr>
            <a:picLocks noChangeAspect="1"/>
          </p:cNvPicPr>
          <p:nvPr/>
        </p:nvPicPr>
        <p:blipFill>
          <a:blip r:embed="rId3" cstate="print"/>
          <a:stretch>
            <a:fillRect/>
          </a:stretch>
        </p:blipFill>
        <p:spPr>
          <a:xfrm>
            <a:off x="4693582" y="2169881"/>
            <a:ext cx="3566160" cy="304792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8–31</a:t>
            </a:r>
            <a:r>
              <a:rPr lang="en-US" dirty="0" smtClean="0"/>
              <a:t> Using a digital </a:t>
            </a:r>
            <a:r>
              <a:rPr lang="en-US" dirty="0" err="1" smtClean="0"/>
              <a:t>multimeter</a:t>
            </a:r>
            <a:r>
              <a:rPr lang="en-US" dirty="0" smtClean="0"/>
              <a:t> set to read ohms (Ω) to test this light bulb. The meter reads the resistance of the filament.</a:t>
            </a:r>
            <a:endParaRPr lang="en-US" dirty="0"/>
          </a:p>
        </p:txBody>
      </p:sp>
      <p:pic>
        <p:nvPicPr>
          <p:cNvPr id="3" name="Picture 2" descr="6167908032.jpg"/>
          <p:cNvPicPr>
            <a:picLocks noChangeAspect="1"/>
          </p:cNvPicPr>
          <p:nvPr/>
        </p:nvPicPr>
        <p:blipFill>
          <a:blip r:embed="rId2" cstate="print"/>
          <a:stretch>
            <a:fillRect/>
          </a:stretch>
        </p:blipFill>
        <p:spPr>
          <a:xfrm>
            <a:off x="1691640" y="2300631"/>
            <a:ext cx="5760720" cy="317113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8–32</a:t>
            </a:r>
            <a:r>
              <a:rPr lang="en-US" sz="1600" dirty="0" smtClean="0"/>
              <a:t> Many digital </a:t>
            </a:r>
            <a:r>
              <a:rPr lang="en-US" sz="1600" dirty="0" err="1" smtClean="0"/>
              <a:t>multimeters</a:t>
            </a:r>
            <a:r>
              <a:rPr lang="en-US" sz="1600" dirty="0" smtClean="0"/>
              <a:t> can have the display indicate zero to compensate for test lead resistance. (1) Connect leads in the V Ω and COM meter terminals. (2) Select the Ω scale. (3) Touch the two meter leads together. (4) Push the “zero” or “relative” button on the meter. (5) The meter display will now indicate zero ohms of resistance.</a:t>
            </a:r>
            <a:endParaRPr lang="en-US" sz="1600" dirty="0"/>
          </a:p>
        </p:txBody>
      </p:sp>
      <p:pic>
        <p:nvPicPr>
          <p:cNvPr id="3" name="Picture 2" descr="6167908033.jpg"/>
          <p:cNvPicPr>
            <a:picLocks noChangeAspect="1"/>
          </p:cNvPicPr>
          <p:nvPr/>
        </p:nvPicPr>
        <p:blipFill>
          <a:blip r:embed="rId2" cstate="print"/>
          <a:stretch>
            <a:fillRect/>
          </a:stretch>
        </p:blipFill>
        <p:spPr>
          <a:xfrm>
            <a:off x="2261616" y="1694688"/>
            <a:ext cx="4620768" cy="438302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8–33</a:t>
            </a:r>
            <a:r>
              <a:rPr lang="en-US" dirty="0" smtClean="0"/>
              <a:t> Measuring the current flow required by a horn requires that the ammeter be connected to the circuit in series and the horn button be depressed by an assistant.</a:t>
            </a:r>
            <a:endParaRPr lang="en-US" dirty="0"/>
          </a:p>
        </p:txBody>
      </p:sp>
      <p:pic>
        <p:nvPicPr>
          <p:cNvPr id="3" name="Picture 2" descr="6167908034.jpg"/>
          <p:cNvPicPr>
            <a:picLocks noChangeAspect="1"/>
          </p:cNvPicPr>
          <p:nvPr/>
        </p:nvPicPr>
        <p:blipFill>
          <a:blip r:embed="rId2" cstate="print"/>
          <a:stretch>
            <a:fillRect/>
          </a:stretch>
        </p:blipFill>
        <p:spPr>
          <a:xfrm>
            <a:off x="3005938" y="1654455"/>
            <a:ext cx="3132125" cy="446349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8–34</a:t>
            </a:r>
            <a:r>
              <a:rPr lang="en-US" sz="1800" dirty="0" smtClean="0"/>
              <a:t> Note the blade-type fuse holder soldered in series with one of the meter leads. A 10-ampere fuse helps protect the internal meter fuse (if equipped) and the meter itself from damage that may result from excessive current flow if accidentally used incorrectly.</a:t>
            </a:r>
            <a:endParaRPr lang="en-US" sz="1800" dirty="0"/>
          </a:p>
        </p:txBody>
      </p:sp>
      <p:pic>
        <p:nvPicPr>
          <p:cNvPr id="3" name="Picture 2" descr="6167908035.jpg"/>
          <p:cNvPicPr>
            <a:picLocks noChangeAspect="1"/>
          </p:cNvPicPr>
          <p:nvPr/>
        </p:nvPicPr>
        <p:blipFill>
          <a:blip r:embed="rId2" cstate="print"/>
          <a:stretch>
            <a:fillRect/>
          </a:stretch>
        </p:blipFill>
        <p:spPr>
          <a:xfrm>
            <a:off x="2125066" y="1801369"/>
            <a:ext cx="4893868" cy="416966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8–35</a:t>
            </a:r>
            <a:r>
              <a:rPr lang="en-US" dirty="0" smtClean="0"/>
              <a:t> An inductive ammeter clamp is used with all starting and charging testers to measure the current flow through the battery cables.</a:t>
            </a:r>
            <a:endParaRPr lang="en-US" dirty="0"/>
          </a:p>
        </p:txBody>
      </p:sp>
      <p:pic>
        <p:nvPicPr>
          <p:cNvPr id="3" name="Picture 2" descr="6167908036.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8–36</a:t>
            </a:r>
            <a:r>
              <a:rPr lang="en-US" sz="1800" dirty="0" smtClean="0"/>
              <a:t> A typical mini clamp-on-type digital </a:t>
            </a:r>
            <a:r>
              <a:rPr lang="en-US" sz="1800" dirty="0" err="1" smtClean="0"/>
              <a:t>multimeter</a:t>
            </a:r>
            <a:r>
              <a:rPr lang="en-US" sz="1800" dirty="0" smtClean="0"/>
              <a:t>. This meter is capable of measuring alternating current (AC) and direct current (DC) without requiring that the circuit be disconnected to install the meter in series. The jaws are simply placed over the wire and current flow through the circuit is displayed.</a:t>
            </a:r>
            <a:endParaRPr lang="en-US" sz="1800" dirty="0"/>
          </a:p>
        </p:txBody>
      </p:sp>
      <p:pic>
        <p:nvPicPr>
          <p:cNvPr id="3" name="Picture 2" descr="6167908037.jpg"/>
          <p:cNvPicPr>
            <a:picLocks noChangeAspect="1"/>
          </p:cNvPicPr>
          <p:nvPr/>
        </p:nvPicPr>
        <p:blipFill>
          <a:blip r:embed="rId2" cstate="print"/>
          <a:stretch>
            <a:fillRect/>
          </a:stretch>
        </p:blipFill>
        <p:spPr>
          <a:xfrm>
            <a:off x="1691641" y="2015338"/>
            <a:ext cx="5760719" cy="374172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8–37</a:t>
            </a:r>
            <a:r>
              <a:rPr lang="en-US" dirty="0" smtClean="0"/>
              <a:t> Some terminals have seals attached to help seal the electrical connections.</a:t>
            </a:r>
            <a:endParaRPr lang="en-US" dirty="0"/>
          </a:p>
        </p:txBody>
      </p:sp>
      <p:pic>
        <p:nvPicPr>
          <p:cNvPr id="3" name="Picture 2" descr="6167908038.jpg"/>
          <p:cNvPicPr>
            <a:picLocks noChangeAspect="1"/>
          </p:cNvPicPr>
          <p:nvPr/>
        </p:nvPicPr>
        <p:blipFill>
          <a:blip r:embed="rId2" cstate="print"/>
          <a:stretch>
            <a:fillRect/>
          </a:stretch>
        </p:blipFill>
        <p:spPr>
          <a:xfrm>
            <a:off x="2344523" y="2432305"/>
            <a:ext cx="4454955" cy="290779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8–38</a:t>
            </a:r>
            <a:r>
              <a:rPr lang="en-US" dirty="0" smtClean="0"/>
              <a:t> Separate a connector by opening the lock and pulling the two apart.</a:t>
            </a:r>
            <a:endParaRPr lang="en-US" dirty="0"/>
          </a:p>
        </p:txBody>
      </p:sp>
      <p:pic>
        <p:nvPicPr>
          <p:cNvPr id="3" name="Picture 2" descr="6167908039.jpg"/>
          <p:cNvPicPr>
            <a:picLocks noChangeAspect="1"/>
          </p:cNvPicPr>
          <p:nvPr/>
        </p:nvPicPr>
        <p:blipFill>
          <a:blip r:embed="rId2" cstate="print"/>
          <a:stretch>
            <a:fillRect/>
          </a:stretch>
        </p:blipFill>
        <p:spPr>
          <a:xfrm>
            <a:off x="2207362" y="3156509"/>
            <a:ext cx="4729276" cy="145938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a:t>
            </a:r>
            <a:r>
              <a:rPr lang="en-US" dirty="0" smtClean="0"/>
              <a:t> This FIGURE shows a balanced atom. The number of electrons is the same as the number of protons in the nucleus.</a:t>
            </a:r>
            <a:endParaRPr lang="en-US" dirty="0"/>
          </a:p>
        </p:txBody>
      </p:sp>
      <p:pic>
        <p:nvPicPr>
          <p:cNvPr id="3" name="Picture 2" descr="6167908003.jpg"/>
          <p:cNvPicPr>
            <a:picLocks noChangeAspect="1"/>
          </p:cNvPicPr>
          <p:nvPr/>
        </p:nvPicPr>
        <p:blipFill>
          <a:blip r:embed="rId2" cstate="print"/>
          <a:stretch>
            <a:fillRect/>
          </a:stretch>
        </p:blipFill>
        <p:spPr>
          <a:xfrm>
            <a:off x="2286000" y="1623060"/>
            <a:ext cx="4572000" cy="45262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8–39</a:t>
            </a:r>
            <a:r>
              <a:rPr lang="en-US" dirty="0" smtClean="0"/>
              <a:t> The secondary locks help retain the terminals in the connector.</a:t>
            </a:r>
            <a:endParaRPr lang="en-US" dirty="0"/>
          </a:p>
        </p:txBody>
      </p:sp>
      <p:pic>
        <p:nvPicPr>
          <p:cNvPr id="3" name="Picture 2" descr="6167908040.jpg"/>
          <p:cNvPicPr>
            <a:picLocks noChangeAspect="1"/>
          </p:cNvPicPr>
          <p:nvPr/>
        </p:nvPicPr>
        <p:blipFill>
          <a:blip r:embed="rId2" cstate="print"/>
          <a:stretch>
            <a:fillRect/>
          </a:stretch>
        </p:blipFill>
        <p:spPr>
          <a:xfrm>
            <a:off x="2212849" y="2805379"/>
            <a:ext cx="4718303" cy="216164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8–40</a:t>
            </a:r>
            <a:r>
              <a:rPr lang="en-US" dirty="0" smtClean="0"/>
              <a:t> Use a small removal tool, sometimes called a pick, to release terminals from the connector.</a:t>
            </a:r>
            <a:endParaRPr lang="en-US" dirty="0"/>
          </a:p>
        </p:txBody>
      </p:sp>
      <p:pic>
        <p:nvPicPr>
          <p:cNvPr id="3" name="Picture 2" descr="6167908041.jpg"/>
          <p:cNvPicPr>
            <a:picLocks noChangeAspect="1"/>
          </p:cNvPicPr>
          <p:nvPr/>
        </p:nvPicPr>
        <p:blipFill>
          <a:blip r:embed="rId2" cstate="print"/>
          <a:stretch>
            <a:fillRect/>
          </a:stretch>
        </p:blipFill>
        <p:spPr>
          <a:xfrm>
            <a:off x="3628949" y="1558442"/>
            <a:ext cx="1886102" cy="465551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8–41</a:t>
            </a:r>
            <a:r>
              <a:rPr lang="en-US" dirty="0" smtClean="0"/>
              <a:t> Always use rosin-core solder for electrical or electronic soldering. Also, use small-diameter solder for small soldering irons. Use large-diameter solder only for large-diameter (large-gauge) wire and higher-wattage soldering irons (guns).</a:t>
            </a:r>
            <a:endParaRPr lang="en-US" dirty="0"/>
          </a:p>
        </p:txBody>
      </p:sp>
      <p:pic>
        <p:nvPicPr>
          <p:cNvPr id="3" name="Picture 2" descr="6167908042.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8–42</a:t>
            </a:r>
            <a:r>
              <a:rPr lang="en-US" dirty="0" smtClean="0"/>
              <a:t> Notice that to create a good crimp, the open part of the terminal is placed in the jaws of the crimping tool toward the anvil or the W-shape part.</a:t>
            </a:r>
            <a:endParaRPr lang="en-US" dirty="0"/>
          </a:p>
        </p:txBody>
      </p:sp>
      <p:pic>
        <p:nvPicPr>
          <p:cNvPr id="3" name="Picture 2" descr="6167908043.jpg"/>
          <p:cNvPicPr>
            <a:picLocks noChangeAspect="1"/>
          </p:cNvPicPr>
          <p:nvPr/>
        </p:nvPicPr>
        <p:blipFill>
          <a:blip r:embed="rId2" cstate="print"/>
          <a:stretch>
            <a:fillRect/>
          </a:stretch>
        </p:blipFill>
        <p:spPr>
          <a:xfrm>
            <a:off x="1845260" y="1987905"/>
            <a:ext cx="5453480" cy="37965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8–43</a:t>
            </a:r>
            <a:r>
              <a:rPr lang="en-US" dirty="0" smtClean="0"/>
              <a:t> All hand-crimped splices or terminals should be soldered to be assured of a good electrical connection.</a:t>
            </a:r>
            <a:endParaRPr lang="en-US" dirty="0"/>
          </a:p>
        </p:txBody>
      </p:sp>
      <p:pic>
        <p:nvPicPr>
          <p:cNvPr id="3" name="Picture 2" descr="6167908044.jpg"/>
          <p:cNvPicPr>
            <a:picLocks noChangeAspect="1"/>
          </p:cNvPicPr>
          <p:nvPr/>
        </p:nvPicPr>
        <p:blipFill>
          <a:blip r:embed="rId2" cstate="print"/>
          <a:stretch>
            <a:fillRect/>
          </a:stretch>
        </p:blipFill>
        <p:spPr>
          <a:xfrm>
            <a:off x="2514600" y="1559966"/>
            <a:ext cx="4114800" cy="465246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8–44</a:t>
            </a:r>
            <a:r>
              <a:rPr lang="en-US" dirty="0" smtClean="0"/>
              <a:t> A butane torch especially designed for use on heat shrink applies heat without an open flame, which could cause damage.</a:t>
            </a:r>
            <a:endParaRPr lang="en-US" dirty="0"/>
          </a:p>
        </p:txBody>
      </p:sp>
      <p:pic>
        <p:nvPicPr>
          <p:cNvPr id="3" name="Picture 2" descr="6167908045.jpg"/>
          <p:cNvPicPr>
            <a:picLocks noChangeAspect="1"/>
          </p:cNvPicPr>
          <p:nvPr/>
        </p:nvPicPr>
        <p:blipFill>
          <a:blip r:embed="rId2" cstate="print"/>
          <a:stretch>
            <a:fillRect/>
          </a:stretch>
        </p:blipFill>
        <p:spPr>
          <a:xfrm>
            <a:off x="1691641" y="1900123"/>
            <a:ext cx="5760719" cy="397215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8–45</a:t>
            </a:r>
            <a:r>
              <a:rPr lang="en-US" sz="1800" dirty="0" smtClean="0"/>
              <a:t> A typical crimp-and-seal connector. This type of connector is first lightly crimped to retain the ends of the wires and then it is heated. The tubing shrinks around the wire splice, and thermoplastic glue melts on the inside to provide an effective weather-resistant seal.</a:t>
            </a:r>
            <a:endParaRPr lang="en-US" sz="1800" dirty="0"/>
          </a:p>
        </p:txBody>
      </p:sp>
      <p:pic>
        <p:nvPicPr>
          <p:cNvPr id="3" name="Picture 2" descr="6167908046.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8–46</a:t>
            </a:r>
            <a:r>
              <a:rPr lang="en-US" dirty="0" smtClean="0"/>
              <a:t> Heating the crimp-and-seal connector melts the glue and forms an effective seal against moisture.</a:t>
            </a:r>
            <a:endParaRPr lang="en-US" dirty="0"/>
          </a:p>
        </p:txBody>
      </p:sp>
      <p:pic>
        <p:nvPicPr>
          <p:cNvPr id="3" name="Picture 2" descr="6167908047.jpg"/>
          <p:cNvPicPr>
            <a:picLocks noChangeAspect="1"/>
          </p:cNvPicPr>
          <p:nvPr/>
        </p:nvPicPr>
        <p:blipFill>
          <a:blip r:embed="rId2" cstate="print"/>
          <a:stretch>
            <a:fillRect/>
          </a:stretch>
        </p:blipFill>
        <p:spPr>
          <a:xfrm>
            <a:off x="1691640" y="2157983"/>
            <a:ext cx="5760720" cy="345643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8–47</a:t>
            </a:r>
            <a:r>
              <a:rPr lang="en-US" sz="1800" dirty="0" smtClean="0"/>
              <a:t> A relay uses a movable arm to complete a circuit whenever there is a power at terminal 86 and a ground at terminal 85. A typical relay only requires about 1/10 ampere through the relay coil. The movable arm then closes the contacts (#30 to #87) and can often handle 30 amperes or more.</a:t>
            </a:r>
            <a:endParaRPr lang="en-US" sz="1800" dirty="0"/>
          </a:p>
        </p:txBody>
      </p:sp>
      <p:pic>
        <p:nvPicPr>
          <p:cNvPr id="3" name="Picture 2" descr="6167908048.jpg"/>
          <p:cNvPicPr>
            <a:picLocks noChangeAspect="1"/>
          </p:cNvPicPr>
          <p:nvPr/>
        </p:nvPicPr>
        <p:blipFill>
          <a:blip r:embed="rId2" cstate="print"/>
          <a:stretch>
            <a:fillRect/>
          </a:stretch>
        </p:blipFill>
        <p:spPr>
          <a:xfrm>
            <a:off x="1971447" y="1565452"/>
            <a:ext cx="5201107" cy="464149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8–48</a:t>
            </a:r>
            <a:r>
              <a:rPr lang="en-US" sz="1800" dirty="0" smtClean="0"/>
              <a:t> A cross-sectional view of a typical four-terminal relay. Current flowing through the coil (terminals 86 and 85) causes the movable arm (called the armature) to be drawn toward the coil magnet. The contact points complete the electrical circuit connected to terminals 30 and 87.</a:t>
            </a:r>
            <a:endParaRPr lang="en-US" sz="1800" dirty="0"/>
          </a:p>
        </p:txBody>
      </p:sp>
      <p:pic>
        <p:nvPicPr>
          <p:cNvPr id="3" name="Picture 2" descr="6167908049.jpg"/>
          <p:cNvPicPr>
            <a:picLocks noChangeAspect="1"/>
          </p:cNvPicPr>
          <p:nvPr/>
        </p:nvPicPr>
        <p:blipFill>
          <a:blip r:embed="rId2" cstate="print"/>
          <a:stretch>
            <a:fillRect/>
          </a:stretch>
        </p:blipFill>
        <p:spPr>
          <a:xfrm>
            <a:off x="1872692" y="2092148"/>
            <a:ext cx="5398617" cy="35881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a:t>
            </a:r>
            <a:r>
              <a:rPr lang="en-US" dirty="0" smtClean="0"/>
              <a:t> Unlike charges attract and like charges repel.</a:t>
            </a:r>
            <a:endParaRPr lang="en-US" dirty="0"/>
          </a:p>
        </p:txBody>
      </p:sp>
      <p:pic>
        <p:nvPicPr>
          <p:cNvPr id="3" name="Picture 2" descr="6167908004.jpg"/>
          <p:cNvPicPr>
            <a:picLocks noChangeAspect="1"/>
          </p:cNvPicPr>
          <p:nvPr/>
        </p:nvPicPr>
        <p:blipFill>
          <a:blip r:embed="rId2" cstate="print"/>
          <a:stretch>
            <a:fillRect/>
          </a:stretch>
        </p:blipFill>
        <p:spPr>
          <a:xfrm>
            <a:off x="1828801" y="3562503"/>
            <a:ext cx="5486398" cy="64739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8–49</a:t>
            </a:r>
            <a:r>
              <a:rPr lang="en-US" dirty="0" smtClean="0"/>
              <a:t> A typical relay showing the schematic of the wiring in the relay.</a:t>
            </a:r>
            <a:endParaRPr lang="en-US" dirty="0"/>
          </a:p>
        </p:txBody>
      </p:sp>
      <p:pic>
        <p:nvPicPr>
          <p:cNvPr id="3" name="Picture 2" descr="6167908050.jpg"/>
          <p:cNvPicPr>
            <a:picLocks noChangeAspect="1"/>
          </p:cNvPicPr>
          <p:nvPr/>
        </p:nvPicPr>
        <p:blipFill>
          <a:blip r:embed="rId2" cstate="print"/>
          <a:stretch>
            <a:fillRect/>
          </a:stretch>
        </p:blipFill>
        <p:spPr>
          <a:xfrm>
            <a:off x="2834640" y="1720900"/>
            <a:ext cx="3474720" cy="433059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8–50</a:t>
            </a:r>
            <a:r>
              <a:rPr lang="en-US" dirty="0" smtClean="0"/>
              <a:t> All schematics are shown in their normal, non-energized position.</a:t>
            </a:r>
            <a:endParaRPr lang="en-US" dirty="0"/>
          </a:p>
        </p:txBody>
      </p:sp>
      <p:pic>
        <p:nvPicPr>
          <p:cNvPr id="3" name="Picture 2" descr="6167908051.jpg"/>
          <p:cNvPicPr>
            <a:picLocks noChangeAspect="1"/>
          </p:cNvPicPr>
          <p:nvPr/>
        </p:nvPicPr>
        <p:blipFill>
          <a:blip r:embed="rId2" cstate="print"/>
          <a:stretch>
            <a:fillRect/>
          </a:stretch>
        </p:blipFill>
        <p:spPr>
          <a:xfrm>
            <a:off x="2382927" y="2777948"/>
            <a:ext cx="4378146" cy="22165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8–51</a:t>
            </a:r>
            <a:r>
              <a:rPr lang="en-US" dirty="0" smtClean="0"/>
              <a:t> A typical horn circuit. Note that the relay contacts supply the heavy current to operate the horn when the horn switch simply completes a low-current circuit to ground, causing the relay contacts to close.</a:t>
            </a:r>
            <a:endParaRPr lang="en-US" dirty="0"/>
          </a:p>
        </p:txBody>
      </p:sp>
      <p:pic>
        <p:nvPicPr>
          <p:cNvPr id="3" name="Picture 2" descr="6167908052.jpg"/>
          <p:cNvPicPr>
            <a:picLocks noChangeAspect="1"/>
          </p:cNvPicPr>
          <p:nvPr/>
        </p:nvPicPr>
        <p:blipFill>
          <a:blip r:embed="rId2" cstate="print"/>
          <a:stretch>
            <a:fillRect/>
          </a:stretch>
        </p:blipFill>
        <p:spPr>
          <a:xfrm>
            <a:off x="2984602" y="2028138"/>
            <a:ext cx="3174797" cy="371612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8–52</a:t>
            </a:r>
            <a:r>
              <a:rPr lang="en-US" sz="1600" dirty="0" smtClean="0"/>
              <a:t> A typical transmission range switch is also similar to the circuit used for electronic transfer case switches. In this example, power, usually 12 volts, is applied at pin 30 and pin 46 is an input to the PCM. The change in voltage at pin 46 indicates how much resistance the circuit has, which is used to detect the gear selected.</a:t>
            </a:r>
            <a:endParaRPr lang="en-US" sz="1600" dirty="0"/>
          </a:p>
        </p:txBody>
      </p:sp>
      <p:pic>
        <p:nvPicPr>
          <p:cNvPr id="3" name="Picture 2" descr="6167908053.jpg"/>
          <p:cNvPicPr>
            <a:picLocks noChangeAspect="1"/>
          </p:cNvPicPr>
          <p:nvPr/>
        </p:nvPicPr>
        <p:blipFill>
          <a:blip r:embed="rId2" cstate="print"/>
          <a:stretch>
            <a:fillRect/>
          </a:stretch>
        </p:blipFill>
        <p:spPr>
          <a:xfrm>
            <a:off x="3024836" y="2673705"/>
            <a:ext cx="3094329" cy="24249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8–53</a:t>
            </a:r>
            <a:r>
              <a:rPr lang="en-US" sz="1800" dirty="0" smtClean="0"/>
              <a:t> A magnetic sensor uses a permanent magnet surrounded by a coil of wire. The notches on the rotating shaft create a variable magnetic field strength around the coil. When a metallic section is close to the sensor, the magnetic field is stronger because metal is a better conductor of magnetic lines of force than air.</a:t>
            </a:r>
            <a:endParaRPr lang="en-US" sz="1800" dirty="0"/>
          </a:p>
        </p:txBody>
      </p:sp>
      <p:pic>
        <p:nvPicPr>
          <p:cNvPr id="3" name="Picture 2" descr="6167908054.jpg"/>
          <p:cNvPicPr>
            <a:picLocks noChangeAspect="1"/>
          </p:cNvPicPr>
          <p:nvPr/>
        </p:nvPicPr>
        <p:blipFill>
          <a:blip r:embed="rId2" cstate="print"/>
          <a:stretch>
            <a:fillRect/>
          </a:stretch>
        </p:blipFill>
        <p:spPr>
          <a:xfrm>
            <a:off x="2968752" y="1770888"/>
            <a:ext cx="3206496" cy="423062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8–54</a:t>
            </a:r>
            <a:r>
              <a:rPr lang="en-US" dirty="0" smtClean="0"/>
              <a:t> A Hall-Effect sensor produces an on-off voltage signal whether it is used with a blade or a notched wheel.</a:t>
            </a:r>
            <a:endParaRPr lang="en-US" dirty="0"/>
          </a:p>
        </p:txBody>
      </p:sp>
      <p:pic>
        <p:nvPicPr>
          <p:cNvPr id="3" name="Picture 2" descr="6167908055.jpg"/>
          <p:cNvPicPr>
            <a:picLocks noChangeAspect="1"/>
          </p:cNvPicPr>
          <p:nvPr/>
        </p:nvPicPr>
        <p:blipFill>
          <a:blip r:embed="rId2" cstate="print"/>
          <a:stretch>
            <a:fillRect/>
          </a:stretch>
        </p:blipFill>
        <p:spPr>
          <a:xfrm>
            <a:off x="1686154" y="2415844"/>
            <a:ext cx="5771692" cy="294071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8–55</a:t>
            </a:r>
            <a:r>
              <a:rPr lang="en-US" sz="1800" dirty="0" smtClean="0"/>
              <a:t> The signal voltage from a throttle position increases as the throttle is opened because the wiper arm is closer to the 5-volt reference. At idle, the resistance of the sensor winding effectively reduces the signal voltage output to the </a:t>
            </a:r>
            <a:r>
              <a:rPr lang="en-US" sz="1800" dirty="0" err="1" smtClean="0"/>
              <a:t>powertrain</a:t>
            </a:r>
            <a:r>
              <a:rPr lang="en-US" sz="1800" dirty="0" smtClean="0"/>
              <a:t> control module (PCM).</a:t>
            </a:r>
            <a:endParaRPr lang="en-US" sz="1800" dirty="0"/>
          </a:p>
        </p:txBody>
      </p:sp>
      <p:pic>
        <p:nvPicPr>
          <p:cNvPr id="3" name="Picture 2" descr="6167908056.jpg"/>
          <p:cNvPicPr>
            <a:picLocks noChangeAspect="1"/>
          </p:cNvPicPr>
          <p:nvPr/>
        </p:nvPicPr>
        <p:blipFill>
          <a:blip r:embed="rId2" cstate="print"/>
          <a:stretch>
            <a:fillRect/>
          </a:stretch>
        </p:blipFill>
        <p:spPr>
          <a:xfrm>
            <a:off x="1916583" y="1845260"/>
            <a:ext cx="5310834" cy="408188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8–56</a:t>
            </a:r>
            <a:r>
              <a:rPr lang="en-US" dirty="0" smtClean="0"/>
              <a:t> Module communications makes controlling multiple electrical devices and accessories easier by using simple low-current switches to signal another electronic control module (ECM), which does the actual switching of the current to the device.</a:t>
            </a:r>
            <a:endParaRPr lang="en-US" dirty="0"/>
          </a:p>
        </p:txBody>
      </p:sp>
      <p:pic>
        <p:nvPicPr>
          <p:cNvPr id="3" name="Picture 2" descr="6167908057.jpg"/>
          <p:cNvPicPr>
            <a:picLocks noChangeAspect="1"/>
          </p:cNvPicPr>
          <p:nvPr/>
        </p:nvPicPr>
        <p:blipFill>
          <a:blip r:embed="rId2" cstate="print"/>
          <a:stretch>
            <a:fillRect/>
          </a:stretch>
        </p:blipFill>
        <p:spPr>
          <a:xfrm>
            <a:off x="1941576" y="1682496"/>
            <a:ext cx="5260848" cy="44074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8–57</a:t>
            </a:r>
            <a:r>
              <a:rPr lang="en-US" dirty="0" smtClean="0"/>
              <a:t> A network allows all modules to communicate with other modules.</a:t>
            </a:r>
            <a:endParaRPr lang="en-US" dirty="0"/>
          </a:p>
        </p:txBody>
      </p:sp>
      <p:pic>
        <p:nvPicPr>
          <p:cNvPr id="3" name="Picture 2" descr="6167908058.jpg"/>
          <p:cNvPicPr>
            <a:picLocks noChangeAspect="1"/>
          </p:cNvPicPr>
          <p:nvPr/>
        </p:nvPicPr>
        <p:blipFill>
          <a:blip r:embed="rId2" cstate="print"/>
          <a:stretch>
            <a:fillRect/>
          </a:stretch>
        </p:blipFill>
        <p:spPr>
          <a:xfrm>
            <a:off x="2768803" y="1900122"/>
            <a:ext cx="3606394" cy="397215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8–58</a:t>
            </a:r>
            <a:r>
              <a:rPr lang="en-US" dirty="0" smtClean="0"/>
              <a:t> A typical (generic) system showing how the CAN BUS is connected to various electrical accessories and systems in the vehicle.</a:t>
            </a:r>
            <a:endParaRPr lang="en-US" dirty="0"/>
          </a:p>
        </p:txBody>
      </p:sp>
      <p:pic>
        <p:nvPicPr>
          <p:cNvPr id="3" name="Picture 2" descr="6167908059.jpg"/>
          <p:cNvPicPr>
            <a:picLocks noChangeAspect="1"/>
          </p:cNvPicPr>
          <p:nvPr/>
        </p:nvPicPr>
        <p:blipFill>
          <a:blip r:embed="rId2" cstate="print"/>
          <a:stretch>
            <a:fillRect/>
          </a:stretch>
        </p:blipFill>
        <p:spPr>
          <a:xfrm>
            <a:off x="2198218" y="1969617"/>
            <a:ext cx="4747565" cy="383316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a:t>
            </a:r>
            <a:r>
              <a:rPr lang="en-US" dirty="0" smtClean="0"/>
              <a:t> A conductor is any element that has one to three electrons in its outer orbit.</a:t>
            </a:r>
            <a:endParaRPr lang="en-US" dirty="0"/>
          </a:p>
        </p:txBody>
      </p:sp>
      <p:pic>
        <p:nvPicPr>
          <p:cNvPr id="3" name="Picture 2" descr="6167908005.jpg"/>
          <p:cNvPicPr>
            <a:picLocks noChangeAspect="1"/>
          </p:cNvPicPr>
          <p:nvPr/>
        </p:nvPicPr>
        <p:blipFill>
          <a:blip r:embed="rId2" cstate="print"/>
          <a:stretch>
            <a:fillRect/>
          </a:stretch>
        </p:blipFill>
        <p:spPr>
          <a:xfrm>
            <a:off x="3831336" y="2997404"/>
            <a:ext cx="1481328" cy="177759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8–59</a:t>
            </a:r>
            <a:r>
              <a:rPr lang="en-US" sz="1800" dirty="0" smtClean="0"/>
              <a:t> A schematic of a Chevrolet Equinox shows that the vehicle uses a GMLAN BUS (DLC pins 6 and 14), plus a Class 2 (pin 2). A scan tool can therefore communicate to the transmission control module (TCM) through the high-speed network. Pin 1 connects to the low-speed GMLAN network.</a:t>
            </a:r>
            <a:endParaRPr lang="en-US" sz="1800" dirty="0"/>
          </a:p>
        </p:txBody>
      </p:sp>
      <p:pic>
        <p:nvPicPr>
          <p:cNvPr id="3" name="Picture 2" descr="6167908060.jpg"/>
          <p:cNvPicPr>
            <a:picLocks noChangeAspect="1"/>
          </p:cNvPicPr>
          <p:nvPr/>
        </p:nvPicPr>
        <p:blipFill>
          <a:blip r:embed="rId2" cstate="print"/>
          <a:stretch>
            <a:fillRect/>
          </a:stretch>
        </p:blipFill>
        <p:spPr>
          <a:xfrm>
            <a:off x="1715415" y="1724559"/>
            <a:ext cx="5713171"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8–6</a:t>
            </a:r>
            <a:r>
              <a:rPr lang="en-US" dirty="0" smtClean="0"/>
              <a:t> Copper is an excellent conductor of electricity because it has just one electron in its outer orbit, making it easy to be knocked out of its orbit and flow to other nearby atoms. This causes electron flow, which is the definition of electricity.</a:t>
            </a:r>
            <a:endParaRPr lang="en-US" dirty="0"/>
          </a:p>
        </p:txBody>
      </p:sp>
      <p:pic>
        <p:nvPicPr>
          <p:cNvPr id="3" name="Picture 2" descr="6167908006.jpg"/>
          <p:cNvPicPr>
            <a:picLocks noChangeAspect="1"/>
          </p:cNvPicPr>
          <p:nvPr/>
        </p:nvPicPr>
        <p:blipFill>
          <a:blip r:embed="rId2" cstate="print"/>
          <a:stretch>
            <a:fillRect/>
          </a:stretch>
        </p:blipFill>
        <p:spPr>
          <a:xfrm>
            <a:off x="2756002" y="1993391"/>
            <a:ext cx="3631997" cy="378561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8–7</a:t>
            </a:r>
            <a:r>
              <a:rPr lang="en-US" dirty="0" smtClean="0"/>
              <a:t> Insulators are elements with five to eight electrons in the outer orbit.</a:t>
            </a:r>
            <a:endParaRPr lang="en-US" dirty="0"/>
          </a:p>
        </p:txBody>
      </p:sp>
      <p:pic>
        <p:nvPicPr>
          <p:cNvPr id="3" name="Picture 2" descr="6167908007.jpg"/>
          <p:cNvPicPr>
            <a:picLocks noChangeAspect="1"/>
          </p:cNvPicPr>
          <p:nvPr/>
        </p:nvPicPr>
        <p:blipFill>
          <a:blip r:embed="rId2" cstate="print"/>
          <a:stretch>
            <a:fillRect/>
          </a:stretch>
        </p:blipFill>
        <p:spPr>
          <a:xfrm>
            <a:off x="3803905" y="2865729"/>
            <a:ext cx="1536191" cy="20409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8–8</a:t>
            </a:r>
            <a:r>
              <a:rPr lang="en-US" dirty="0" smtClean="0"/>
              <a:t> Semiconductor elements contain exactly four electrons in the outer orbit.</a:t>
            </a:r>
            <a:endParaRPr lang="en-US" dirty="0"/>
          </a:p>
        </p:txBody>
      </p:sp>
      <p:pic>
        <p:nvPicPr>
          <p:cNvPr id="3" name="Picture 2" descr="6167908008.jpg"/>
          <p:cNvPicPr>
            <a:picLocks noChangeAspect="1"/>
          </p:cNvPicPr>
          <p:nvPr/>
        </p:nvPicPr>
        <p:blipFill>
          <a:blip r:embed="rId2" cstate="print"/>
          <a:stretch>
            <a:fillRect/>
          </a:stretch>
        </p:blipFill>
        <p:spPr>
          <a:xfrm>
            <a:off x="3688690" y="2871216"/>
            <a:ext cx="1766621" cy="202996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4276</TotalTime>
  <Words>130</Words>
  <Application>Microsoft Office PowerPoint</Application>
  <PresentationFormat>On-screen Show (4:3)</PresentationFormat>
  <Paragraphs>63</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508 Lecture</vt:lpstr>
      <vt:lpstr>Automatic Transmissions and Transaxles</vt:lpstr>
      <vt:lpstr>FIGURE 8–1 In an atom (left), electrons orbit protons in the nucleus just as planets orbit the sun in our solar system (right).</vt:lpstr>
      <vt:lpstr>FIGURE 8–2 The nucleus of an atom has a positive (+) charge and the surrounding electrons have a negative (-) charge.</vt:lpstr>
      <vt:lpstr>FIGURE 8–3 This FIGURE shows a balanced atom. The number of electrons is the same as the number of protons in the nucleus.</vt:lpstr>
      <vt:lpstr>FIGURE 8–4 Unlike charges attract and like charges repel.</vt:lpstr>
      <vt:lpstr>FIGURE 8–5 A conductor is any element that has one to three electrons in its outer orbit.</vt:lpstr>
      <vt:lpstr>FIGURE 8–6 Copper is an excellent conductor of electricity because it has just one electron in its outer orbit, making it easy to be knocked out of its orbit and flow to other nearby atoms. This causes electron flow, which is the definition of electricity.</vt:lpstr>
      <vt:lpstr>FIGURE 8–7 Insulators are elements with five to eight electrons in the outer orbit.</vt:lpstr>
      <vt:lpstr>FIGURE 8–8 Semiconductor elements contain exactly four electrons in the outer orbit.</vt:lpstr>
      <vt:lpstr>FIGURE 8–9 Current electricity is the movement of electrons through a conductor.</vt:lpstr>
      <vt:lpstr>FIGURE 8–10 Conventional theory states that current flows through a circuit from positive (+) to negative (–). Automotive electricity uses the conventional theory in all electrical diagrams and schematics.</vt:lpstr>
      <vt:lpstr>FIGURE 8–11 One ampere is the movement of 1 coulomb (6.28 billion billion electrons) past a point in 1 second.</vt:lpstr>
      <vt:lpstr>FIGURE 8–12 An ammeter is installed in the path of the electrons similar to a water meter used to measure the flow of water in gallons per minute. The ammeter displays current flow in amperes.</vt:lpstr>
      <vt:lpstr>FIGURE 8–13 Voltage is the electrical pressure that causes the electrons to flow through a conductor.</vt:lpstr>
      <vt:lpstr>FIGURE 8–14 This digital multimeter set to read DC volts is being used to test the voltage of a vehicle battery. Most multimeters can also measure resistance (ohms) and current flow (amperes).</vt:lpstr>
      <vt:lpstr>FIGURE 8–15 Resistance to the flow of electrons through a conductor is measured in ohms.</vt:lpstr>
      <vt:lpstr>FIGURE 8–16 The return path back to the battery can be any electrical conductor, such as a copper wire or the metal frame or body of the vehicle.</vt:lpstr>
      <vt:lpstr>FIGURE 8–17 An electrical switch opens the circuit and no current flows. The switch could also be on the return (ground) path wire.</vt:lpstr>
      <vt:lpstr>FIGURE 8–18 The center wire is a solid color wire, meaning that the wire has no other identifying tracer or stripe color. The two end wires could be labeled “BLU/WHT,” indicating a blue wire with a white tracer or stripe.</vt:lpstr>
      <vt:lpstr>FIGURE 8–19 Typical section of a wiring diagram. Notice that the wire color changes at connection C210. The “0.8” represents the metric wire size in square millimeters.</vt:lpstr>
      <vt:lpstr>FIGURE 8–20 Typical electrical and electronic symbols used in automotive wiring and circuit diagrams. Both the conventional and the global symbols are shown side-by-side to make reading schematics easier. The global symbols are used by many vehicle manufacturers.</vt:lpstr>
      <vt:lpstr>FIGURE 8–21 Examples of common causes of open circuits. Some of these causes are often difficult to find.</vt:lpstr>
      <vt:lpstr>FIGURE 8–22 A short circuit permits electrical current to bypass some or all of the resistance in the circuit.</vt:lpstr>
      <vt:lpstr>FIGURE 8–23 A fuse or circuit breaker opens the circuit to prevent possible overheating damage in the event of a short circuit.</vt:lpstr>
      <vt:lpstr>FIGURE 8–24 A short-to-ground affects the power side of the circuit. Current flows directly to the ground return, bypassing some or all of the electrical loads in the circuit. There is no current in the circuit past the short. A short-to-ground will also cause the fuse to blow.</vt:lpstr>
      <vt:lpstr>FIGURE 8–25 A technician-made fused jumper lead, which is equipped with a red 10-ampere fuse. This fused jumper wire uses terminals for testing circuits at a connector instead of alligator clips.</vt:lpstr>
      <vt:lpstr>FIGURE 8–26 Testing a fuse with a test light. If the fuse is good, the test light should light on both sides (power side and load side) of the fuse.</vt:lpstr>
      <vt:lpstr>FIGURE 8–27 A test light can be used to locate an open in a circuit. Note that the test light is grounded at a different location than the circuit itself.</vt:lpstr>
      <vt:lpstr>FIGURE 8–28 Typical digital multimeter. The black meter lead always is placed in the COM terminal. The red meter test lead should be in the volt-ohm terminal except when measuring current in amperes.</vt:lpstr>
      <vt:lpstr>FIGURE 8–29 Typical digital multimeter (DMM) set to read DC volts.</vt:lpstr>
      <vt:lpstr>FIGURE 8–30 A typical autoranging digital multimeter automatically selects the proper scale to read the voltage being tested. The scale selected is usually displayed on the meter face. (a) Note that the display indicates “4,” meaning that this range can read up to 4 volts. (b) The range is now set to the 40-volt scale, meaning that the meter can read up to 40 volts on the scale. Any reading above this level will cause the meter to reset to a higher scale. If not set on autoranging, the meter display would indicate OL if a reading exceeds the limit of the scale selected.</vt:lpstr>
      <vt:lpstr>FIGURE 8–31 Using a digital multimeter set to read ohms (Ω) to test this light bulb. The meter reads the resistance of the filament.</vt:lpstr>
      <vt:lpstr>FIGURE 8–32 Many digital multimeters can have the display indicate zero to compensate for test lead resistance. (1) Connect leads in the V Ω and COM meter terminals. (2) Select the Ω scale. (3) Touch the two meter leads together. (4) Push the “zero” or “relative” button on the meter. (5) The meter display will now indicate zero ohms of resistance.</vt:lpstr>
      <vt:lpstr>FIGURE 8–33 Measuring the current flow required by a horn requires that the ammeter be connected to the circuit in series and the horn button be depressed by an assistant.</vt:lpstr>
      <vt:lpstr>FIGURE 8–34 Note the blade-type fuse holder soldered in series with one of the meter leads. A 10-ampere fuse helps protect the internal meter fuse (if equipped) and the meter itself from damage that may result from excessive current flow if accidentally used incorrectly.</vt:lpstr>
      <vt:lpstr>FIGURE 8–35 An inductive ammeter clamp is used with all starting and charging testers to measure the current flow through the battery cables.</vt:lpstr>
      <vt:lpstr>FIGURE 8–36 A typical mini clamp-on-type digital multimeter. This meter is capable of measuring alternating current (AC) and direct current (DC) without requiring that the circuit be disconnected to install the meter in series. The jaws are simply placed over the wire and current flow through the circuit is displayed.</vt:lpstr>
      <vt:lpstr>FIGURE 8–37 Some terminals have seals attached to help seal the electrical connections.</vt:lpstr>
      <vt:lpstr>FIGURE 8–38 Separate a connector by opening the lock and pulling the two apart.</vt:lpstr>
      <vt:lpstr>FIGURE 8–39 The secondary locks help retain the terminals in the connector.</vt:lpstr>
      <vt:lpstr>FIGURE 8–40 Use a small removal tool, sometimes called a pick, to release terminals from the connector.</vt:lpstr>
      <vt:lpstr>FIGURE 8–41 Always use rosin-core solder for electrical or electronic soldering. Also, use small-diameter solder for small soldering irons. Use large-diameter solder only for large-diameter (large-gauge) wire and higher-wattage soldering irons (guns).</vt:lpstr>
      <vt:lpstr>FIGURE 8–42 Notice that to create a good crimp, the open part of the terminal is placed in the jaws of the crimping tool toward the anvil or the W-shape part.</vt:lpstr>
      <vt:lpstr>FIGURE 8–43 All hand-crimped splices or terminals should be soldered to be assured of a good electrical connection.</vt:lpstr>
      <vt:lpstr>FIGURE 8–44 A butane torch especially designed for use on heat shrink applies heat without an open flame, which could cause damage.</vt:lpstr>
      <vt:lpstr>FIGURE 8–45 A typical crimp-and-seal connector. This type of connector is first lightly crimped to retain the ends of the wires and then it is heated. The tubing shrinks around the wire splice, and thermoplastic glue melts on the inside to provide an effective weather-resistant seal.</vt:lpstr>
      <vt:lpstr>FIGURE 8–46 Heating the crimp-and-seal connector melts the glue and forms an effective seal against moisture.</vt:lpstr>
      <vt:lpstr>FIGURE 8–47 A relay uses a movable arm to complete a circuit whenever there is a power at terminal 86 and a ground at terminal 85. A typical relay only requires about 1/10 ampere through the relay coil. The movable arm then closes the contacts (#30 to #87) and can often handle 30 amperes or more.</vt:lpstr>
      <vt:lpstr>FIGURE 8–48 A cross-sectional view of a typical four-terminal relay. Current flowing through the coil (terminals 86 and 85) causes the movable arm (called the armature) to be drawn toward the coil magnet. The contact points complete the electrical circuit connected to terminals 30 and 87.</vt:lpstr>
      <vt:lpstr>FIGURE 8–49 A typical relay showing the schematic of the wiring in the relay.</vt:lpstr>
      <vt:lpstr>FIGURE 8–50 All schematics are shown in their normal, non-energized position.</vt:lpstr>
      <vt:lpstr>FIGURE 8–51 A typical horn circuit. Note that the relay contacts supply the heavy current to operate the horn when the horn switch simply completes a low-current circuit to ground, causing the relay contacts to close.</vt:lpstr>
      <vt:lpstr>FIGURE 8–52 A typical transmission range switch is also similar to the circuit used for electronic transfer case switches. In this example, power, usually 12 volts, is applied at pin 30 and pin 46 is an input to the PCM. The change in voltage at pin 46 indicates how much resistance the circuit has, which is used to detect the gear selected.</vt:lpstr>
      <vt:lpstr>FIGURE 8–53 A magnetic sensor uses a permanent magnet surrounded by a coil of wire. The notches on the rotating shaft create a variable magnetic field strength around the coil. When a metallic section is close to the sensor, the magnetic field is stronger because metal is a better conductor of magnetic lines of force than air.</vt:lpstr>
      <vt:lpstr>FIGURE 8–54 A Hall-Effect sensor produces an on-off voltage signal whether it is used with a blade or a notched wheel.</vt:lpstr>
      <vt:lpstr>FIGURE 8–55 The signal voltage from a throttle position increases as the throttle is opened because the wiper arm is closer to the 5-volt reference. At idle, the resistance of the sensor winding effectively reduces the signal voltage output to the powertrain control module (PCM).</vt:lpstr>
      <vt:lpstr>FIGURE 8–56 Module communications makes controlling multiple electrical devices and accessories easier by using simple low-current switches to signal another electronic control module (ECM), which does the actual switching of the current to the device.</vt:lpstr>
      <vt:lpstr>FIGURE 8–57 A network allows all modules to communicate with other modules.</vt:lpstr>
      <vt:lpstr>FIGURE 8–58 A typical (generic) system showing how the CAN BUS is connected to various electrical accessories and systems in the vehicle.</vt:lpstr>
      <vt:lpstr>FIGURE 8–59 A schematic of a Chevrolet Equinox shows that the vehicle uses a GMLAN BUS (DLC pins 6 and 14), plus a Class 2 (pin 2). A scan tool can therefore communicate to the transmission control module (TCM) through the high-speed network. Pin 1 connects to the low-speed GMLAN network.</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Drivetrain Electricity and Electronics</dc:title>
  <dc:subject>Automatic Transmissions and Transaxles</dc:subject>
  <dc:creator>James D. Halderman</dc:creator>
  <cp:keywords>Automotive</cp:keywords>
  <cp:lastModifiedBy>Kavi Raj</cp:lastModifiedBy>
  <cp:revision>215</cp:revision>
  <dcterms:created xsi:type="dcterms:W3CDTF">2014-07-14T20:04:21Z</dcterms:created>
  <dcterms:modified xsi:type="dcterms:W3CDTF">2016-12-22T16:32:57Z</dcterms:modified>
</cp:coreProperties>
</file>