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7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A70"/>
    <a:srgbClr val="007FA3"/>
    <a:srgbClr val="003057"/>
    <a:srgbClr val="E3EBF6"/>
    <a:srgbClr val="7EB1D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7" autoAdjust="0"/>
    <p:restoredTop sz="83248" autoAdjust="0"/>
  </p:normalViewPr>
  <p:slideViewPr>
    <p:cSldViewPr>
      <p:cViewPr>
        <p:scale>
          <a:sx n="100" d="100"/>
          <a:sy n="100" d="100"/>
        </p:scale>
        <p:origin x="-1044" y="17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8879806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7111366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 xmlns:p14="http://schemas.microsoft.com/office/powerpoint/2010/main" val="29810628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1524630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2109093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2752008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2037960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1547999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7547041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8551265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Transmissions and Transaxles</a:t>
            </a:r>
          </a:p>
        </p:txBody>
      </p:sp>
      <p:sp>
        <p:nvSpPr>
          <p:cNvPr id="3" name="Text Placeholder 2"/>
          <p:cNvSpPr>
            <a:spLocks noGrp="1"/>
          </p:cNvSpPr>
          <p:nvPr>
            <p:ph type="body" sz="quarter" idx="13"/>
          </p:nvPr>
        </p:nvSpPr>
        <p:spPr/>
        <p:txBody>
          <a:bodyPr/>
          <a:lstStyle/>
          <a:p>
            <a:r>
              <a:rPr lang="en-US" dirty="0" smtClean="0"/>
              <a:t>Seventh Edition</a:t>
            </a:r>
            <a:endParaRPr lang="en-US" dirty="0"/>
          </a:p>
        </p:txBody>
      </p:sp>
      <p:sp>
        <p:nvSpPr>
          <p:cNvPr id="4" name="Text Placeholder 3"/>
          <p:cNvSpPr>
            <a:spLocks noGrp="1"/>
          </p:cNvSpPr>
          <p:nvPr>
            <p:ph type="body" sz="quarter" idx="14"/>
          </p:nvPr>
        </p:nvSpPr>
        <p:spPr/>
        <p:txBody>
          <a:bodyPr/>
          <a:lstStyle/>
          <a:p>
            <a:r>
              <a:rPr lang="en-US" dirty="0" smtClean="0"/>
              <a:t>Chapter 7</a:t>
            </a:r>
            <a:endParaRPr lang="en-US" dirty="0"/>
          </a:p>
        </p:txBody>
      </p:sp>
      <p:sp>
        <p:nvSpPr>
          <p:cNvPr id="5" name="Text Placeholder 4"/>
          <p:cNvSpPr>
            <a:spLocks noGrp="1"/>
          </p:cNvSpPr>
          <p:nvPr>
            <p:ph type="body" sz="quarter" idx="15"/>
          </p:nvPr>
        </p:nvSpPr>
        <p:spPr/>
        <p:txBody>
          <a:bodyPr/>
          <a:lstStyle/>
          <a:p>
            <a:r>
              <a:rPr lang="en-US" dirty="0" smtClean="0"/>
              <a:t>Clutches and Bands</a:t>
            </a:r>
          </a:p>
        </p:txBody>
      </p:sp>
      <p:pic>
        <p:nvPicPr>
          <p:cNvPr id="8" name="Picture 7" descr="0134616790.jpg"/>
          <p:cNvPicPr>
            <a:picLocks noChangeAspect="1"/>
          </p:cNvPicPr>
          <p:nvPr/>
        </p:nvPicPr>
        <p:blipFill>
          <a:blip r:embed="rId2" cstate="print"/>
          <a:stretch>
            <a:fillRect/>
          </a:stretch>
        </p:blipFill>
        <p:spPr>
          <a:xfrm>
            <a:off x="457200" y="1450886"/>
            <a:ext cx="3840480" cy="490060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7–9</a:t>
            </a:r>
            <a:r>
              <a:rPr lang="en-US" dirty="0" smtClean="0"/>
              <a:t> Pressurized oil is sent to the apply side of the piston to force the clutch discs together.</a:t>
            </a:r>
            <a:endParaRPr lang="en-US" dirty="0"/>
          </a:p>
        </p:txBody>
      </p:sp>
      <p:pic>
        <p:nvPicPr>
          <p:cNvPr id="3" name="Picture 2" descr="6167907009.jpg"/>
          <p:cNvPicPr>
            <a:picLocks noChangeAspect="1"/>
          </p:cNvPicPr>
          <p:nvPr/>
        </p:nvPicPr>
        <p:blipFill>
          <a:blip r:embed="rId2" cstate="print"/>
          <a:stretch>
            <a:fillRect/>
          </a:stretch>
        </p:blipFill>
        <p:spPr>
          <a:xfrm>
            <a:off x="2706624" y="1527047"/>
            <a:ext cx="3730752" cy="471830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7–10</a:t>
            </a:r>
            <a:r>
              <a:rPr lang="en-US" dirty="0" smtClean="0"/>
              <a:t> Clutch stack clearance is adjusted using either the large or the small flange (backing plate). Other clutches may use a selective snap ring.</a:t>
            </a:r>
            <a:endParaRPr lang="en-US" dirty="0"/>
          </a:p>
        </p:txBody>
      </p:sp>
      <p:pic>
        <p:nvPicPr>
          <p:cNvPr id="3" name="Picture 2" descr="6167907010.jpg"/>
          <p:cNvPicPr>
            <a:picLocks noChangeAspect="1"/>
          </p:cNvPicPr>
          <p:nvPr/>
        </p:nvPicPr>
        <p:blipFill>
          <a:blip r:embed="rId2" cstate="print"/>
          <a:stretch>
            <a:fillRect/>
          </a:stretch>
        </p:blipFill>
        <p:spPr>
          <a:xfrm>
            <a:off x="2724912" y="1713586"/>
            <a:ext cx="3694176" cy="43452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7–11</a:t>
            </a:r>
            <a:r>
              <a:rPr lang="en-US" dirty="0" smtClean="0"/>
              <a:t> When this transmission is in first gear, the sun gear and unlined plates of the front clutch rotate counterclockwise while the hub and lined plates of this clutch rotate clockwise. Any drag will produce heat that can cause clutch burnout.</a:t>
            </a:r>
            <a:endParaRPr lang="en-US" dirty="0"/>
          </a:p>
        </p:txBody>
      </p:sp>
      <p:pic>
        <p:nvPicPr>
          <p:cNvPr id="3" name="Picture 2" descr="6167907011.jpg"/>
          <p:cNvPicPr>
            <a:picLocks noChangeAspect="1"/>
          </p:cNvPicPr>
          <p:nvPr/>
        </p:nvPicPr>
        <p:blipFill>
          <a:blip r:embed="rId2" cstate="print"/>
          <a:stretch>
            <a:fillRect/>
          </a:stretch>
        </p:blipFill>
        <p:spPr>
          <a:xfrm>
            <a:off x="2531059" y="1863547"/>
            <a:ext cx="4081882" cy="404530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7–12</a:t>
            </a:r>
            <a:r>
              <a:rPr lang="en-US" dirty="0" smtClean="0"/>
              <a:t> When pushing against a stationary book, the static friction resists motion. Pushing against the same book while it is sliding is easier because the dynamic friction is less.</a:t>
            </a:r>
            <a:endParaRPr lang="en-US" dirty="0"/>
          </a:p>
        </p:txBody>
      </p:sp>
      <p:pic>
        <p:nvPicPr>
          <p:cNvPr id="3" name="Picture 2" descr="6167907012.jpg"/>
          <p:cNvPicPr>
            <a:picLocks noChangeAspect="1"/>
          </p:cNvPicPr>
          <p:nvPr/>
        </p:nvPicPr>
        <p:blipFill>
          <a:blip r:embed="rId2" cstate="print"/>
          <a:stretch>
            <a:fillRect/>
          </a:stretch>
        </p:blipFill>
        <p:spPr>
          <a:xfrm>
            <a:off x="2119580" y="1450238"/>
            <a:ext cx="4904841" cy="487192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cap="all" dirty="0" smtClean="0"/>
              <a:t>FIGURE 7–13</a:t>
            </a:r>
            <a:r>
              <a:rPr lang="en-US" sz="1600" dirty="0" smtClean="0"/>
              <a:t> (a) Roller one-way clutch in released (free) position. When the inner roller clutch race rotates faster than the outer support, the rollers move out of the wedge and are free to rotate, thereby unlocking the one-way clutch. (b) Roller one-way clutch in the locked (held) position. Note how the rollers are wedged into the ramp that is machined into the outer support.</a:t>
            </a:r>
            <a:endParaRPr lang="en-US" sz="1600" dirty="0"/>
          </a:p>
        </p:txBody>
      </p:sp>
      <p:pic>
        <p:nvPicPr>
          <p:cNvPr id="3" name="Picture 2" descr="6167907013.jpg"/>
          <p:cNvPicPr>
            <a:picLocks noChangeAspect="1"/>
          </p:cNvPicPr>
          <p:nvPr/>
        </p:nvPicPr>
        <p:blipFill>
          <a:blip r:embed="rId2" cstate="print"/>
          <a:stretch>
            <a:fillRect/>
          </a:stretch>
        </p:blipFill>
        <p:spPr>
          <a:xfrm>
            <a:off x="1620317" y="2333549"/>
            <a:ext cx="5903366" cy="310530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7–14</a:t>
            </a:r>
            <a:r>
              <a:rPr lang="en-US" dirty="0" smtClean="0"/>
              <a:t> (a) The </a:t>
            </a:r>
            <a:r>
              <a:rPr lang="en-US" dirty="0" err="1" smtClean="0"/>
              <a:t>sprag</a:t>
            </a:r>
            <a:r>
              <a:rPr lang="en-US" dirty="0" smtClean="0"/>
              <a:t> in the holding (locked) position. Note how the long portion of the </a:t>
            </a:r>
            <a:r>
              <a:rPr lang="en-US" dirty="0" err="1" smtClean="0"/>
              <a:t>sprag</a:t>
            </a:r>
            <a:r>
              <a:rPr lang="en-US" dirty="0" smtClean="0"/>
              <a:t> is wedged between the inner and outer race. (b) The </a:t>
            </a:r>
            <a:r>
              <a:rPr lang="en-US" dirty="0" err="1" smtClean="0"/>
              <a:t>sprag</a:t>
            </a:r>
            <a:r>
              <a:rPr lang="en-US" dirty="0" smtClean="0"/>
              <a:t> in the released position. The inner race is free to rotate faster than the outer race.</a:t>
            </a:r>
            <a:endParaRPr lang="en-US" dirty="0"/>
          </a:p>
        </p:txBody>
      </p:sp>
      <p:pic>
        <p:nvPicPr>
          <p:cNvPr id="3" name="Picture 2" descr="6167907014.jpg"/>
          <p:cNvPicPr>
            <a:picLocks noChangeAspect="1"/>
          </p:cNvPicPr>
          <p:nvPr/>
        </p:nvPicPr>
        <p:blipFill>
          <a:blip r:embed="rId2" cstate="print"/>
          <a:stretch>
            <a:fillRect/>
          </a:stretch>
        </p:blipFill>
        <p:spPr>
          <a:xfrm>
            <a:off x="2651760" y="1527630"/>
            <a:ext cx="3840480" cy="472906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7–15</a:t>
            </a:r>
            <a:r>
              <a:rPr lang="en-US" dirty="0" smtClean="0"/>
              <a:t> A mechanical diode. The struts can move out of the pocket plate to engage the notch plate, and this will lock the pocket plate. The pocket plate can overrun in the opposite direction.</a:t>
            </a:r>
            <a:endParaRPr lang="en-US" dirty="0"/>
          </a:p>
        </p:txBody>
      </p:sp>
      <p:pic>
        <p:nvPicPr>
          <p:cNvPr id="3" name="Picture 2" descr="6167907015.jpg"/>
          <p:cNvPicPr>
            <a:picLocks noChangeAspect="1"/>
          </p:cNvPicPr>
          <p:nvPr/>
        </p:nvPicPr>
        <p:blipFill>
          <a:blip r:embed="rId2" cstate="print"/>
          <a:stretch>
            <a:fillRect/>
          </a:stretch>
        </p:blipFill>
        <p:spPr>
          <a:xfrm>
            <a:off x="2670048" y="1918411"/>
            <a:ext cx="3803904" cy="393557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7–16</a:t>
            </a:r>
            <a:r>
              <a:rPr lang="en-US" dirty="0" smtClean="0"/>
              <a:t> This clutch hub and </a:t>
            </a:r>
            <a:r>
              <a:rPr lang="en-US" dirty="0" err="1" smtClean="0"/>
              <a:t>sprag</a:t>
            </a:r>
            <a:r>
              <a:rPr lang="en-US" dirty="0" smtClean="0"/>
              <a:t> clutch should rotate freely in a counterclockwise direction but should lock up in the opposite direction.</a:t>
            </a:r>
            <a:endParaRPr lang="en-US" dirty="0"/>
          </a:p>
        </p:txBody>
      </p:sp>
      <p:pic>
        <p:nvPicPr>
          <p:cNvPr id="3" name="Picture 2" descr="6167907016.jpg"/>
          <p:cNvPicPr>
            <a:picLocks noChangeAspect="1"/>
          </p:cNvPicPr>
          <p:nvPr/>
        </p:nvPicPr>
        <p:blipFill>
          <a:blip r:embed="rId2" cstate="print"/>
          <a:stretch>
            <a:fillRect/>
          </a:stretch>
        </p:blipFill>
        <p:spPr>
          <a:xfrm>
            <a:off x="2563978" y="1664208"/>
            <a:ext cx="4016044" cy="44439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7–17</a:t>
            </a:r>
            <a:r>
              <a:rPr lang="en-US" dirty="0" smtClean="0"/>
              <a:t> The 41TE transaxle low/reverse clutch is a holding clutch. Note the </a:t>
            </a:r>
            <a:r>
              <a:rPr lang="en-US" dirty="0" err="1" smtClean="0"/>
              <a:t>splines</a:t>
            </a:r>
            <a:r>
              <a:rPr lang="en-US" dirty="0" smtClean="0"/>
              <a:t> in the case for the clutch plates.</a:t>
            </a:r>
            <a:endParaRPr lang="en-US" dirty="0"/>
          </a:p>
        </p:txBody>
      </p:sp>
      <p:pic>
        <p:nvPicPr>
          <p:cNvPr id="3" name="Picture 2" descr="6167907017.jpg"/>
          <p:cNvPicPr>
            <a:picLocks noChangeAspect="1"/>
          </p:cNvPicPr>
          <p:nvPr/>
        </p:nvPicPr>
        <p:blipFill>
          <a:blip r:embed="rId2" cstate="print"/>
          <a:stretch>
            <a:fillRect/>
          </a:stretch>
        </p:blipFill>
        <p:spPr>
          <a:xfrm>
            <a:off x="2185416" y="1620316"/>
            <a:ext cx="4773168" cy="453176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7–18</a:t>
            </a:r>
            <a:r>
              <a:rPr lang="en-US" dirty="0" smtClean="0"/>
              <a:t> Transmission bands come in several designs and thicknesses.</a:t>
            </a:r>
            <a:endParaRPr lang="en-US" dirty="0"/>
          </a:p>
        </p:txBody>
      </p:sp>
      <p:pic>
        <p:nvPicPr>
          <p:cNvPr id="3" name="Picture 2" descr="6167907018.jpg"/>
          <p:cNvPicPr>
            <a:picLocks noChangeAspect="1"/>
          </p:cNvPicPr>
          <p:nvPr/>
        </p:nvPicPr>
        <p:blipFill>
          <a:blip r:embed="rId2" cstate="print"/>
          <a:stretch>
            <a:fillRect/>
          </a:stretch>
        </p:blipFill>
        <p:spPr>
          <a:xfrm>
            <a:off x="1779423" y="2788920"/>
            <a:ext cx="5585155" cy="219456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7–1</a:t>
            </a:r>
            <a:r>
              <a:rPr lang="en-US" dirty="0" smtClean="0"/>
              <a:t> A multiple-disc clutch can hold, or drive a member of a gear set.</a:t>
            </a:r>
            <a:endParaRPr lang="en-US" dirty="0"/>
          </a:p>
        </p:txBody>
      </p:sp>
      <p:pic>
        <p:nvPicPr>
          <p:cNvPr id="3" name="Picture 2" descr="6167907001.jpg"/>
          <p:cNvPicPr>
            <a:picLocks noChangeAspect="1"/>
          </p:cNvPicPr>
          <p:nvPr/>
        </p:nvPicPr>
        <p:blipFill>
          <a:blip r:embed="rId2" cstate="print"/>
          <a:stretch>
            <a:fillRect/>
          </a:stretch>
        </p:blipFill>
        <p:spPr>
          <a:xfrm>
            <a:off x="324307" y="2452421"/>
            <a:ext cx="8495386" cy="286755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7–19</a:t>
            </a:r>
            <a:r>
              <a:rPr lang="en-US" dirty="0" smtClean="0"/>
              <a:t> (a) This band uses an adjustable anchor that allows the clearance to be easily adjusted. (b) Note that the apply lever will increase apply force.</a:t>
            </a:r>
            <a:endParaRPr lang="en-US" dirty="0"/>
          </a:p>
        </p:txBody>
      </p:sp>
      <p:pic>
        <p:nvPicPr>
          <p:cNvPr id="3" name="Picture 2" descr="6167907019.jpg"/>
          <p:cNvPicPr>
            <a:picLocks noChangeAspect="1"/>
          </p:cNvPicPr>
          <p:nvPr/>
        </p:nvPicPr>
        <p:blipFill>
          <a:blip r:embed="rId2" cstate="print"/>
          <a:stretch>
            <a:fillRect/>
          </a:stretch>
        </p:blipFill>
        <p:spPr>
          <a:xfrm>
            <a:off x="3017520" y="1476250"/>
            <a:ext cx="3108960" cy="484061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7–20</a:t>
            </a:r>
            <a:r>
              <a:rPr lang="en-US" dirty="0" smtClean="0"/>
              <a:t> A servo uses hydraulic pressure to move a piston, which applies a band.</a:t>
            </a:r>
            <a:endParaRPr lang="en-US" dirty="0"/>
          </a:p>
        </p:txBody>
      </p:sp>
      <p:pic>
        <p:nvPicPr>
          <p:cNvPr id="3" name="Picture 2" descr="6167907020.jpg"/>
          <p:cNvPicPr>
            <a:picLocks noChangeAspect="1"/>
          </p:cNvPicPr>
          <p:nvPr/>
        </p:nvPicPr>
        <p:blipFill>
          <a:blip r:embed="rId2" cstate="print"/>
          <a:stretch>
            <a:fillRect/>
          </a:stretch>
        </p:blipFill>
        <p:spPr>
          <a:xfrm>
            <a:off x="2141526" y="2284172"/>
            <a:ext cx="4860949" cy="320405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7–21</a:t>
            </a:r>
            <a:r>
              <a:rPr lang="en-US" dirty="0" smtClean="0"/>
              <a:t> One end of a band is held stationary and the other end is attached to the servo.</a:t>
            </a:r>
            <a:endParaRPr lang="en-US" dirty="0"/>
          </a:p>
        </p:txBody>
      </p:sp>
      <p:pic>
        <p:nvPicPr>
          <p:cNvPr id="3" name="Picture 2" descr="6167907021.jpg"/>
          <p:cNvPicPr>
            <a:picLocks noChangeAspect="1"/>
          </p:cNvPicPr>
          <p:nvPr/>
        </p:nvPicPr>
        <p:blipFill>
          <a:blip r:embed="rId2" cstate="print"/>
          <a:stretch>
            <a:fillRect/>
          </a:stretch>
        </p:blipFill>
        <p:spPr>
          <a:xfrm>
            <a:off x="2196389" y="2157983"/>
            <a:ext cx="4751222" cy="345643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7–22</a:t>
            </a:r>
            <a:r>
              <a:rPr lang="en-US" dirty="0" smtClean="0"/>
              <a:t> In this example, the band is applied when 1–2 shift valve pressure pushes upward on the servo piston (top). It will release when 2–3 shift valve pressure pushes the piston downward (bottom). Note the larger area above the piston.</a:t>
            </a:r>
            <a:endParaRPr lang="en-US" dirty="0"/>
          </a:p>
        </p:txBody>
      </p:sp>
      <p:pic>
        <p:nvPicPr>
          <p:cNvPr id="3" name="Picture 2" descr="6167907022.jpg"/>
          <p:cNvPicPr>
            <a:picLocks noChangeAspect="1"/>
          </p:cNvPicPr>
          <p:nvPr/>
        </p:nvPicPr>
        <p:blipFill>
          <a:blip r:embed="rId2" cstate="print"/>
          <a:stretch>
            <a:fillRect/>
          </a:stretch>
        </p:blipFill>
        <p:spPr>
          <a:xfrm>
            <a:off x="3429000" y="1458402"/>
            <a:ext cx="2194560" cy="476729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7–23</a:t>
            </a:r>
            <a:r>
              <a:rPr lang="en-US" dirty="0" smtClean="0"/>
              <a:t> A band accumulator piston and spring being removed from a GM 4T65-E.</a:t>
            </a:r>
            <a:endParaRPr lang="en-US" dirty="0"/>
          </a:p>
        </p:txBody>
      </p:sp>
      <p:pic>
        <p:nvPicPr>
          <p:cNvPr id="3" name="Picture 2" descr="6167907023.jpg"/>
          <p:cNvPicPr>
            <a:picLocks noChangeAspect="1"/>
          </p:cNvPicPr>
          <p:nvPr/>
        </p:nvPicPr>
        <p:blipFill>
          <a:blip r:embed="rId2" cstate="print"/>
          <a:stretch>
            <a:fillRect/>
          </a:stretch>
        </p:blipFill>
        <p:spPr>
          <a:xfrm>
            <a:off x="2331720" y="1662988"/>
            <a:ext cx="4480560" cy="444642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7–24</a:t>
            </a:r>
            <a:r>
              <a:rPr lang="en-US" dirty="0" smtClean="0"/>
              <a:t> Two cushion plates: The Belleville plate has a coned shape; the wave plate has a wavy shape. Both of them will flatten slightly as the clutch is applied.</a:t>
            </a:r>
            <a:endParaRPr lang="en-US" dirty="0"/>
          </a:p>
        </p:txBody>
      </p:sp>
      <p:pic>
        <p:nvPicPr>
          <p:cNvPr id="3" name="Picture 2" descr="6167907024.jpg"/>
          <p:cNvPicPr>
            <a:picLocks noChangeAspect="1"/>
          </p:cNvPicPr>
          <p:nvPr/>
        </p:nvPicPr>
        <p:blipFill>
          <a:blip r:embed="rId2" cstate="print"/>
          <a:stretch>
            <a:fillRect/>
          </a:stretch>
        </p:blipFill>
        <p:spPr>
          <a:xfrm>
            <a:off x="2377440" y="1974933"/>
            <a:ext cx="4389120" cy="397532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7–2</a:t>
            </a:r>
            <a:r>
              <a:rPr lang="en-US" dirty="0" smtClean="0"/>
              <a:t> A sectioned view of a multiple-disc clutch. Note the piston to apply the clutch and the spring(s) to release it.</a:t>
            </a:r>
            <a:endParaRPr lang="en-US" dirty="0"/>
          </a:p>
        </p:txBody>
      </p:sp>
      <p:pic>
        <p:nvPicPr>
          <p:cNvPr id="3" name="Picture 2" descr="6167907002.jpg"/>
          <p:cNvPicPr>
            <a:picLocks noChangeAspect="1"/>
          </p:cNvPicPr>
          <p:nvPr/>
        </p:nvPicPr>
        <p:blipFill>
          <a:blip r:embed="rId2" cstate="print"/>
          <a:stretch>
            <a:fillRect/>
          </a:stretch>
        </p:blipFill>
        <p:spPr>
          <a:xfrm>
            <a:off x="1741018" y="1488644"/>
            <a:ext cx="5661964" cy="479511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7–3</a:t>
            </a:r>
            <a:r>
              <a:rPr lang="en-US" dirty="0" smtClean="0"/>
              <a:t> The apply piston is released (left) by the coil springs. Fluid pressure moves the piston to apply the clutch (right).</a:t>
            </a:r>
            <a:endParaRPr lang="en-US" dirty="0"/>
          </a:p>
        </p:txBody>
      </p:sp>
      <p:pic>
        <p:nvPicPr>
          <p:cNvPr id="3" name="Picture 2" descr="6167907003.jpg"/>
          <p:cNvPicPr>
            <a:picLocks noChangeAspect="1"/>
          </p:cNvPicPr>
          <p:nvPr/>
        </p:nvPicPr>
        <p:blipFill>
          <a:blip r:embed="rId2" cstate="print"/>
          <a:stretch>
            <a:fillRect/>
          </a:stretch>
        </p:blipFill>
        <p:spPr>
          <a:xfrm>
            <a:off x="1653236" y="2311604"/>
            <a:ext cx="5837528" cy="314919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7–4</a:t>
            </a:r>
            <a:r>
              <a:rPr lang="en-US" sz="1800" dirty="0" smtClean="0"/>
              <a:t> Friction plates often have a groove pattern to help wipe fluid away, dissipate heat, eliminate clutch noise, and change friction qualities during apply and release. A smooth plate is the coolest and slowest to apply and the waffle plate will apply the fastest.</a:t>
            </a:r>
            <a:endParaRPr lang="en-US" sz="1800" dirty="0"/>
          </a:p>
        </p:txBody>
      </p:sp>
      <p:pic>
        <p:nvPicPr>
          <p:cNvPr id="3" name="Picture 2" descr="6167907004.jpg"/>
          <p:cNvPicPr>
            <a:picLocks noChangeAspect="1"/>
          </p:cNvPicPr>
          <p:nvPr/>
        </p:nvPicPr>
        <p:blipFill>
          <a:blip r:embed="rId2" cstate="print"/>
          <a:stretch>
            <a:fillRect/>
          </a:stretch>
        </p:blipFill>
        <p:spPr>
          <a:xfrm>
            <a:off x="300533" y="1432560"/>
            <a:ext cx="8542934" cy="490728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7–5</a:t>
            </a:r>
            <a:r>
              <a:rPr lang="en-US" dirty="0" smtClean="0"/>
              <a:t> Most clutches included in overhaul kits use paper as the basis for the lining material.</a:t>
            </a:r>
            <a:endParaRPr lang="en-US" dirty="0"/>
          </a:p>
        </p:txBody>
      </p:sp>
      <p:pic>
        <p:nvPicPr>
          <p:cNvPr id="3" name="Picture 2" descr="6167907005.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7–6</a:t>
            </a:r>
            <a:r>
              <a:rPr lang="en-US" dirty="0" smtClean="0"/>
              <a:t> A typical clutch piston area is determined by subtracting the area of the inner diameter from the area of the outer-circle diameter.</a:t>
            </a:r>
            <a:endParaRPr lang="en-US" dirty="0"/>
          </a:p>
        </p:txBody>
      </p:sp>
      <p:pic>
        <p:nvPicPr>
          <p:cNvPr id="3" name="Picture 2" descr="6167907006.jpg"/>
          <p:cNvPicPr>
            <a:picLocks noChangeAspect="1"/>
          </p:cNvPicPr>
          <p:nvPr/>
        </p:nvPicPr>
        <p:blipFill>
          <a:blip r:embed="rId2" cstate="print"/>
          <a:stretch>
            <a:fillRect/>
          </a:stretch>
        </p:blipFill>
        <p:spPr>
          <a:xfrm>
            <a:off x="1658722" y="1477671"/>
            <a:ext cx="5826557" cy="481705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7–7</a:t>
            </a:r>
            <a:r>
              <a:rPr lang="en-US" dirty="0" smtClean="0"/>
              <a:t> Some clutch pistons use a middle seal so the piston will have two working areas.</a:t>
            </a:r>
            <a:endParaRPr lang="en-US" dirty="0"/>
          </a:p>
        </p:txBody>
      </p:sp>
      <p:pic>
        <p:nvPicPr>
          <p:cNvPr id="3" name="Picture 2" descr="6167907007.jpg"/>
          <p:cNvPicPr>
            <a:picLocks noChangeAspect="1"/>
          </p:cNvPicPr>
          <p:nvPr/>
        </p:nvPicPr>
        <p:blipFill>
          <a:blip r:embed="rId2" cstate="print"/>
          <a:stretch>
            <a:fillRect/>
          </a:stretch>
        </p:blipFill>
        <p:spPr>
          <a:xfrm>
            <a:off x="1598372" y="1538021"/>
            <a:ext cx="5947257" cy="469635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7–8</a:t>
            </a:r>
            <a:r>
              <a:rPr lang="en-US" dirty="0" smtClean="0"/>
              <a:t> The baffle that supports the return springs also forms a chamber for release pressure. The clutch is released when fluid pressure enters this chamber as pressure is released from the apply side of the piston.</a:t>
            </a:r>
            <a:endParaRPr lang="en-US" dirty="0"/>
          </a:p>
        </p:txBody>
      </p:sp>
      <p:pic>
        <p:nvPicPr>
          <p:cNvPr id="3" name="Picture 2" descr="6167907008.jpg"/>
          <p:cNvPicPr>
            <a:picLocks noChangeAspect="1"/>
          </p:cNvPicPr>
          <p:nvPr/>
        </p:nvPicPr>
        <p:blipFill>
          <a:blip r:embed="rId2" cstate="print"/>
          <a:stretch>
            <a:fillRect/>
          </a:stretch>
        </p:blipFill>
        <p:spPr>
          <a:xfrm>
            <a:off x="2459736" y="2300631"/>
            <a:ext cx="4224528" cy="317113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4271</TotalTime>
  <Words>59</Words>
  <Application>Microsoft Office PowerPoint</Application>
  <PresentationFormat>On-screen Show (4:3)</PresentationFormat>
  <Paragraphs>28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508 Lecture</vt:lpstr>
      <vt:lpstr>Automatic Transmissions and Transaxles</vt:lpstr>
      <vt:lpstr>FIGURE 7–1 A multiple-disc clutch can hold, or drive a member of a gear set.</vt:lpstr>
      <vt:lpstr>FIGURE 7–2 A sectioned view of a multiple-disc clutch. Note the piston to apply the clutch and the spring(s) to release it.</vt:lpstr>
      <vt:lpstr>FIGURE 7–3 The apply piston is released (left) by the coil springs. Fluid pressure moves the piston to apply the clutch (right).</vt:lpstr>
      <vt:lpstr>FIGURE 7–4 Friction plates often have a groove pattern to help wipe fluid away, dissipate heat, eliminate clutch noise, and change friction qualities during apply and release. A smooth plate is the coolest and slowest to apply and the waffle plate will apply the fastest.</vt:lpstr>
      <vt:lpstr>FIGURE 7–5 Most clutches included in overhaul kits use paper as the basis for the lining material.</vt:lpstr>
      <vt:lpstr>FIGURE 7–6 A typical clutch piston area is determined by subtracting the area of the inner diameter from the area of the outer-circle diameter.</vt:lpstr>
      <vt:lpstr>FIGURE 7–7 Some clutch pistons use a middle seal so the piston will have two working areas.</vt:lpstr>
      <vt:lpstr>FIGURE 7–8 The baffle that supports the return springs also forms a chamber for release pressure. The clutch is released when fluid pressure enters this chamber as pressure is released from the apply side of the piston.</vt:lpstr>
      <vt:lpstr>FIGURE 7–9 Pressurized oil is sent to the apply side of the piston to force the clutch discs together.</vt:lpstr>
      <vt:lpstr>FIGURE 7–10 Clutch stack clearance is adjusted using either the large or the small flange (backing plate). Other clutches may use a selective snap ring.</vt:lpstr>
      <vt:lpstr>FIGURE 7–11 When this transmission is in first gear, the sun gear and unlined plates of the front clutch rotate counterclockwise while the hub and lined plates of this clutch rotate clockwise. Any drag will produce heat that can cause clutch burnout.</vt:lpstr>
      <vt:lpstr>FIGURE 7–12 When pushing against a stationary book, the static friction resists motion. Pushing against the same book while it is sliding is easier because the dynamic friction is less.</vt:lpstr>
      <vt:lpstr>FIGURE 7–13 (a) Roller one-way clutch in released (free) position. When the inner roller clutch race rotates faster than the outer support, the rollers move out of the wedge and are free to rotate, thereby unlocking the one-way clutch. (b) Roller one-way clutch in the locked (held) position. Note how the rollers are wedged into the ramp that is machined into the outer support.</vt:lpstr>
      <vt:lpstr>FIGURE 7–14 (a) The sprag in the holding (locked) position. Note how the long portion of the sprag is wedged between the inner and outer race. (b) The sprag in the released position. The inner race is free to rotate faster than the outer race.</vt:lpstr>
      <vt:lpstr>FIGURE 7–15 A mechanical diode. The struts can move out of the pocket plate to engage the notch plate, and this will lock the pocket plate. The pocket plate can overrun in the opposite direction.</vt:lpstr>
      <vt:lpstr>FIGURE 7–16 This clutch hub and sprag clutch should rotate freely in a counterclockwise direction but should lock up in the opposite direction.</vt:lpstr>
      <vt:lpstr>FIGURE 7–17 The 41TE transaxle low/reverse clutch is a holding clutch. Note the splines in the case for the clutch plates.</vt:lpstr>
      <vt:lpstr>FIGURE 7–18 Transmission bands come in several designs and thicknesses.</vt:lpstr>
      <vt:lpstr>FIGURE 7–19 (a) This band uses an adjustable anchor that allows the clearance to be easily adjusted. (b) Note that the apply lever will increase apply force.</vt:lpstr>
      <vt:lpstr>FIGURE 7–20 A servo uses hydraulic pressure to move a piston, which applies a band.</vt:lpstr>
      <vt:lpstr>FIGURE 7–21 One end of a band is held stationary and the other end is attached to the servo.</vt:lpstr>
      <vt:lpstr>FIGURE 7–22 In this example, the band is applied when 1–2 shift valve pressure pushes upward on the servo piston (top). It will release when 2–3 shift valve pressure pushes the piston downward (bottom). Note the larger area above the piston.</vt:lpstr>
      <vt:lpstr>FIGURE 7–23 A band accumulator piston and spring being removed from a GM 4T65-E.</vt:lpstr>
      <vt:lpstr>FIGURE 7–24 Two cushion plates: The Belleville plate has a coned shape; the wave plate has a wavy shape. Both of them will flatten slightly as the clutch is applied.</vt:lpstr>
    </vt:vector>
  </TitlesOfParts>
  <Company>echosvoice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Clutches and Bands</dc:title>
  <dc:subject>Automatic Transmissions and Transaxles</dc:subject>
  <dc:creator>James D. Halderman</dc:creator>
  <cp:keywords>Automotive</cp:keywords>
  <cp:lastModifiedBy>Kavi Raj</cp:lastModifiedBy>
  <cp:revision>212</cp:revision>
  <dcterms:created xsi:type="dcterms:W3CDTF">2014-07-14T20:04:21Z</dcterms:created>
  <dcterms:modified xsi:type="dcterms:W3CDTF">2016-12-22T16:33:05Z</dcterms:modified>
</cp:coreProperties>
</file>