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91" r:id="rId15"/>
    <p:sldId id="393" r:id="rId16"/>
    <p:sldId id="394" r:id="rId17"/>
    <p:sldId id="396" r:id="rId18"/>
    <p:sldId id="397" r:id="rId19"/>
    <p:sldId id="398" r:id="rId20"/>
    <p:sldId id="399" r:id="rId21"/>
    <p:sldId id="400" r:id="rId22"/>
    <p:sldId id="401" r:id="rId23"/>
    <p:sldId id="402" r:id="rId24"/>
    <p:sldId id="404" r:id="rId25"/>
    <p:sldId id="405" r:id="rId26"/>
    <p:sldId id="406" r:id="rId27"/>
    <p:sldId id="407" r:id="rId28"/>
    <p:sldId id="408" r:id="rId29"/>
    <p:sldId id="409" r:id="rId30"/>
    <p:sldId id="410" r:id="rId31"/>
    <p:sldId id="41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6</a:t>
            </a:r>
            <a:endParaRPr lang="en-US" dirty="0"/>
          </a:p>
        </p:txBody>
      </p:sp>
      <p:sp>
        <p:nvSpPr>
          <p:cNvPr id="5" name="Text Placeholder 4"/>
          <p:cNvSpPr>
            <a:spLocks noGrp="1"/>
          </p:cNvSpPr>
          <p:nvPr>
            <p:ph type="body" sz="quarter" idx="15"/>
          </p:nvPr>
        </p:nvSpPr>
        <p:spPr/>
        <p:txBody>
          <a:bodyPr/>
          <a:lstStyle/>
          <a:p>
            <a:r>
              <a:rPr lang="en-US" dirty="0" smtClean="0"/>
              <a:t>Power Flow Through Transmission Gear Sets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6–9</a:t>
            </a:r>
            <a:r>
              <a:rPr lang="en-US" dirty="0" smtClean="0"/>
              <a:t> Common symbols used in the transmission schematics to illustrate the various parts.</a:t>
            </a:r>
            <a:endParaRPr lang="en-US" dirty="0"/>
          </a:p>
        </p:txBody>
      </p:sp>
      <p:pic>
        <p:nvPicPr>
          <p:cNvPr id="3" name="Picture 2" descr="6167906009.jpg"/>
          <p:cNvPicPr>
            <a:picLocks noChangeAspect="1"/>
          </p:cNvPicPr>
          <p:nvPr/>
        </p:nvPicPr>
        <p:blipFill>
          <a:blip r:embed="rId2" cstate="print"/>
          <a:stretch>
            <a:fillRect/>
          </a:stretch>
        </p:blipFill>
        <p:spPr>
          <a:xfrm>
            <a:off x="868680" y="1516302"/>
            <a:ext cx="7406640" cy="47784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6–10</a:t>
            </a:r>
            <a:r>
              <a:rPr lang="en-US" dirty="0" smtClean="0"/>
              <a:t> Type 1 gear set is a three-speed Simpson gear train that uses bands to hold the sun gear and reaction carrier. Note that the reaction carrier can also be held by a one-way clutch.</a:t>
            </a:r>
            <a:endParaRPr lang="en-US" dirty="0"/>
          </a:p>
        </p:txBody>
      </p:sp>
      <p:pic>
        <p:nvPicPr>
          <p:cNvPr id="3" name="Picture 2" descr="6167906010.jpg"/>
          <p:cNvPicPr>
            <a:picLocks noChangeAspect="1"/>
          </p:cNvPicPr>
          <p:nvPr/>
        </p:nvPicPr>
        <p:blipFill>
          <a:blip r:embed="rId2" cstate="print"/>
          <a:srcRect r="25274"/>
          <a:stretch>
            <a:fillRect/>
          </a:stretch>
        </p:blipFill>
        <p:spPr>
          <a:xfrm>
            <a:off x="541935" y="1933042"/>
            <a:ext cx="8060130" cy="39063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6–11</a:t>
            </a:r>
            <a:r>
              <a:rPr lang="en-US" dirty="0" smtClean="0"/>
              <a:t> The one-way clutch of this type 1 gear set serves as the reaction member in first gear with the gear selector in Drive (D1). The low-reverse band is applied in manual first (M1) to allow engine compression braking.</a:t>
            </a:r>
            <a:endParaRPr lang="en-US" dirty="0"/>
          </a:p>
        </p:txBody>
      </p:sp>
      <p:pic>
        <p:nvPicPr>
          <p:cNvPr id="3" name="Picture 2" descr="6167906011.jpg"/>
          <p:cNvPicPr>
            <a:picLocks noChangeAspect="1"/>
          </p:cNvPicPr>
          <p:nvPr/>
        </p:nvPicPr>
        <p:blipFill>
          <a:blip r:embed="rId2" cstate="print"/>
          <a:stretch>
            <a:fillRect/>
          </a:stretch>
        </p:blipFill>
        <p:spPr>
          <a:xfrm>
            <a:off x="1642263" y="2317089"/>
            <a:ext cx="5859474" cy="31382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6–12</a:t>
            </a:r>
            <a:r>
              <a:rPr lang="en-US" dirty="0" smtClean="0"/>
              <a:t> (a) In drive low (D1), the front ring gear is driven while the rear carrier is held by the one-way clutch. A reverse reduction occurs in both (b) the front unit and (c) the rear unit.</a:t>
            </a:r>
            <a:endParaRPr lang="en-US" dirty="0"/>
          </a:p>
        </p:txBody>
      </p:sp>
      <p:pic>
        <p:nvPicPr>
          <p:cNvPr id="3" name="Picture 2" descr="6167906012.jpg"/>
          <p:cNvPicPr>
            <a:picLocks noChangeAspect="1"/>
          </p:cNvPicPr>
          <p:nvPr/>
        </p:nvPicPr>
        <p:blipFill>
          <a:blip r:embed="rId2" cstate="print"/>
          <a:stretch>
            <a:fillRect/>
          </a:stretch>
        </p:blipFill>
        <p:spPr>
          <a:xfrm>
            <a:off x="1124850" y="1600200"/>
            <a:ext cx="3931920" cy="4568242"/>
          </a:xfrm>
          <a:prstGeom prst="rect">
            <a:avLst/>
          </a:prstGeom>
        </p:spPr>
      </p:pic>
      <p:pic>
        <p:nvPicPr>
          <p:cNvPr id="4" name="Picture 3" descr="6167906013.jpg"/>
          <p:cNvPicPr>
            <a:picLocks noChangeAspect="1"/>
          </p:cNvPicPr>
          <p:nvPr/>
        </p:nvPicPr>
        <p:blipFill>
          <a:blip r:embed="rId3" cstate="print"/>
          <a:stretch>
            <a:fillRect/>
          </a:stretch>
        </p:blipFill>
        <p:spPr>
          <a:xfrm>
            <a:off x="5979870" y="1886850"/>
            <a:ext cx="1737360" cy="1954530"/>
          </a:xfrm>
          <a:prstGeom prst="rect">
            <a:avLst/>
          </a:prstGeom>
        </p:spPr>
      </p:pic>
      <p:pic>
        <p:nvPicPr>
          <p:cNvPr id="5" name="Picture 4" descr="6167906014.jpg"/>
          <p:cNvPicPr>
            <a:picLocks noChangeAspect="1"/>
          </p:cNvPicPr>
          <p:nvPr/>
        </p:nvPicPr>
        <p:blipFill>
          <a:blip r:embed="rId4" cstate="print"/>
          <a:stretch>
            <a:fillRect/>
          </a:stretch>
        </p:blipFill>
        <p:spPr>
          <a:xfrm>
            <a:off x="6008892" y="4235754"/>
            <a:ext cx="1737360" cy="19371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6–13</a:t>
            </a:r>
            <a:r>
              <a:rPr lang="en-US" dirty="0" smtClean="0"/>
              <a:t> In second gear, the ring gear is driven while the sun gear is held, and the planet gears walk around the sun gear and force the carrier to revolve at a reduced speed.</a:t>
            </a:r>
            <a:endParaRPr lang="en-US" dirty="0"/>
          </a:p>
        </p:txBody>
      </p:sp>
      <p:pic>
        <p:nvPicPr>
          <p:cNvPr id="3" name="Picture 2" descr="6167906015.jpg"/>
          <p:cNvPicPr>
            <a:picLocks noChangeAspect="1"/>
          </p:cNvPicPr>
          <p:nvPr/>
        </p:nvPicPr>
        <p:blipFill>
          <a:blip r:embed="rId2" cstate="print"/>
          <a:stretch>
            <a:fillRect/>
          </a:stretch>
        </p:blipFill>
        <p:spPr>
          <a:xfrm>
            <a:off x="533400" y="1647749"/>
            <a:ext cx="3901440" cy="4476902"/>
          </a:xfrm>
          <a:prstGeom prst="rect">
            <a:avLst/>
          </a:prstGeom>
        </p:spPr>
      </p:pic>
      <p:pic>
        <p:nvPicPr>
          <p:cNvPr id="4" name="Picture 3" descr="6167906016.jpg"/>
          <p:cNvPicPr>
            <a:picLocks noChangeAspect="1"/>
          </p:cNvPicPr>
          <p:nvPr/>
        </p:nvPicPr>
        <p:blipFill>
          <a:blip r:embed="rId3" cstate="print"/>
          <a:stretch>
            <a:fillRect/>
          </a:stretch>
        </p:blipFill>
        <p:spPr>
          <a:xfrm>
            <a:off x="5730241" y="2673705"/>
            <a:ext cx="2194559" cy="24249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6–14</a:t>
            </a:r>
            <a:r>
              <a:rPr lang="en-US" dirty="0" smtClean="0"/>
              <a:t> In third gear, both driving clutches are applied so two members (the ring and sun gears) of the same gear set are driven. This locks the gears and produces a 1:1 gear ratio.</a:t>
            </a:r>
            <a:endParaRPr lang="en-US" dirty="0"/>
          </a:p>
        </p:txBody>
      </p:sp>
      <p:pic>
        <p:nvPicPr>
          <p:cNvPr id="3" name="Picture 2" descr="6167906017.jpg"/>
          <p:cNvPicPr>
            <a:picLocks noChangeAspect="1"/>
          </p:cNvPicPr>
          <p:nvPr/>
        </p:nvPicPr>
        <p:blipFill>
          <a:blip r:embed="rId2" cstate="print"/>
          <a:stretch>
            <a:fillRect/>
          </a:stretch>
        </p:blipFill>
        <p:spPr>
          <a:xfrm>
            <a:off x="2382927" y="1505102"/>
            <a:ext cx="4378147" cy="47621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6–15</a:t>
            </a:r>
            <a:r>
              <a:rPr lang="en-US" dirty="0" smtClean="0"/>
              <a:t> In reverse, the sun gear is driven while the carrier is held. The planet gears act as idlers and cause the ring gear to revolve in a reverse direction at a reduced speed.</a:t>
            </a:r>
            <a:endParaRPr lang="en-US" dirty="0"/>
          </a:p>
        </p:txBody>
      </p:sp>
      <p:pic>
        <p:nvPicPr>
          <p:cNvPr id="3" name="Picture 2" descr="6167906018.jpg"/>
          <p:cNvPicPr>
            <a:picLocks noChangeAspect="1"/>
          </p:cNvPicPr>
          <p:nvPr/>
        </p:nvPicPr>
        <p:blipFill>
          <a:blip r:embed="rId2" cstate="print"/>
          <a:stretch>
            <a:fillRect/>
          </a:stretch>
        </p:blipFill>
        <p:spPr>
          <a:xfrm>
            <a:off x="929640" y="1658722"/>
            <a:ext cx="3906316" cy="4454956"/>
          </a:xfrm>
          <a:prstGeom prst="rect">
            <a:avLst/>
          </a:prstGeom>
        </p:spPr>
      </p:pic>
      <p:pic>
        <p:nvPicPr>
          <p:cNvPr id="4" name="Picture 3" descr="6167906019.jpg"/>
          <p:cNvPicPr>
            <a:picLocks noChangeAspect="1"/>
          </p:cNvPicPr>
          <p:nvPr/>
        </p:nvPicPr>
        <p:blipFill>
          <a:blip r:embed="rId3" cstate="print"/>
          <a:stretch>
            <a:fillRect/>
          </a:stretch>
        </p:blipFill>
        <p:spPr>
          <a:xfrm>
            <a:off x="6050280" y="3546044"/>
            <a:ext cx="2103120" cy="23975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6–16</a:t>
            </a:r>
            <a:r>
              <a:rPr lang="en-US" dirty="0" smtClean="0"/>
              <a:t> The full-throttle shift sequence for a type 1 transmission showing the apply devices and the output shaft speed at the 1–2 and 2–3 </a:t>
            </a:r>
            <a:r>
              <a:rPr lang="en-US" dirty="0" err="1" smtClean="0"/>
              <a:t>upshifts</a:t>
            </a:r>
            <a:r>
              <a:rPr lang="en-US" dirty="0" smtClean="0"/>
              <a:t>. Reverse is also shown.</a:t>
            </a:r>
            <a:endParaRPr lang="en-US" dirty="0"/>
          </a:p>
        </p:txBody>
      </p:sp>
      <p:pic>
        <p:nvPicPr>
          <p:cNvPr id="3" name="Picture 2" descr="6167906020.jpg"/>
          <p:cNvPicPr>
            <a:picLocks noChangeAspect="1"/>
          </p:cNvPicPr>
          <p:nvPr/>
        </p:nvPicPr>
        <p:blipFill>
          <a:blip r:embed="rId2" cstate="print"/>
          <a:stretch>
            <a:fillRect/>
          </a:stretch>
        </p:blipFill>
        <p:spPr>
          <a:xfrm>
            <a:off x="1437437" y="1472183"/>
            <a:ext cx="6269126" cy="48280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6–17</a:t>
            </a:r>
            <a:r>
              <a:rPr lang="en-US" dirty="0" smtClean="0"/>
              <a:t> Types 5, 6, 7, and 8 gear sets illustrate the different four-speed gear train arrangements that combine a Simpson three-speed gear set with an overdrive unit.</a:t>
            </a:r>
            <a:endParaRPr lang="en-US" dirty="0"/>
          </a:p>
        </p:txBody>
      </p:sp>
      <p:pic>
        <p:nvPicPr>
          <p:cNvPr id="3" name="Picture 2" descr="6167906021.jpg"/>
          <p:cNvPicPr>
            <a:picLocks noChangeAspect="1"/>
          </p:cNvPicPr>
          <p:nvPr/>
        </p:nvPicPr>
        <p:blipFill>
          <a:blip r:embed="rId2" cstate="print"/>
          <a:stretch>
            <a:fillRect/>
          </a:stretch>
        </p:blipFill>
        <p:spPr>
          <a:xfrm>
            <a:off x="3028410" y="1489818"/>
            <a:ext cx="2651760" cy="47912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6–18</a:t>
            </a:r>
            <a:r>
              <a:rPr lang="en-US" dirty="0" smtClean="0"/>
              <a:t> The full-throttle shift sequence for a type 6 transmission showing the apply devices and the output shaft speed at the 1–2, 2–3, and 3–4 </a:t>
            </a:r>
            <a:r>
              <a:rPr lang="en-US" dirty="0" err="1" smtClean="0"/>
              <a:t>upshifts</a:t>
            </a:r>
            <a:r>
              <a:rPr lang="en-US" dirty="0" smtClean="0"/>
              <a:t>, plus reverse.</a:t>
            </a:r>
            <a:endParaRPr lang="en-US" dirty="0"/>
          </a:p>
        </p:txBody>
      </p:sp>
      <p:pic>
        <p:nvPicPr>
          <p:cNvPr id="3" name="Picture 2" descr="6167906022.jpg"/>
          <p:cNvPicPr>
            <a:picLocks noChangeAspect="1"/>
          </p:cNvPicPr>
          <p:nvPr/>
        </p:nvPicPr>
        <p:blipFill>
          <a:blip r:embed="rId2" cstate="print"/>
          <a:stretch>
            <a:fillRect/>
          </a:stretch>
        </p:blipFill>
        <p:spPr>
          <a:xfrm>
            <a:off x="2286000" y="1442418"/>
            <a:ext cx="4572000" cy="48961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a:t>
            </a:r>
            <a:r>
              <a:rPr lang="en-US" dirty="0" smtClean="0"/>
              <a:t> A typical planetary gear set showing the terms that are used to describe each member.</a:t>
            </a:r>
            <a:endParaRPr lang="en-US" dirty="0"/>
          </a:p>
        </p:txBody>
      </p:sp>
      <p:pic>
        <p:nvPicPr>
          <p:cNvPr id="3" name="Picture 2" descr="6167906001.jpg"/>
          <p:cNvPicPr>
            <a:picLocks noChangeAspect="1"/>
          </p:cNvPicPr>
          <p:nvPr/>
        </p:nvPicPr>
        <p:blipFill>
          <a:blip r:embed="rId2" cstate="print"/>
          <a:stretch>
            <a:fillRect/>
          </a:stretch>
        </p:blipFill>
        <p:spPr>
          <a:xfrm>
            <a:off x="2026311" y="1944015"/>
            <a:ext cx="5091379" cy="388437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6–19</a:t>
            </a:r>
            <a:r>
              <a:rPr lang="en-US" dirty="0" smtClean="0"/>
              <a:t> Types 9, 10, 11, and 12 gear sets illustrate the different three- and four-speed gear train arrangements that use a single </a:t>
            </a:r>
            <a:r>
              <a:rPr lang="en-US" dirty="0" err="1" smtClean="0"/>
              <a:t>Ravigneaux</a:t>
            </a:r>
            <a:r>
              <a:rPr lang="en-US" dirty="0" smtClean="0"/>
              <a:t> gear set.</a:t>
            </a:r>
            <a:endParaRPr lang="en-US" dirty="0"/>
          </a:p>
        </p:txBody>
      </p:sp>
      <p:pic>
        <p:nvPicPr>
          <p:cNvPr id="3" name="Picture 2" descr="6167906023.jpg"/>
          <p:cNvPicPr>
            <a:picLocks noChangeAspect="1"/>
          </p:cNvPicPr>
          <p:nvPr/>
        </p:nvPicPr>
        <p:blipFill>
          <a:blip r:embed="rId2" cstate="print"/>
          <a:stretch>
            <a:fillRect/>
          </a:stretch>
        </p:blipFill>
        <p:spPr>
          <a:xfrm>
            <a:off x="1136904" y="1438655"/>
            <a:ext cx="6870192" cy="48950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6–20</a:t>
            </a:r>
            <a:r>
              <a:rPr lang="en-US" dirty="0" smtClean="0"/>
              <a:t> When a </a:t>
            </a:r>
            <a:r>
              <a:rPr lang="en-US" dirty="0" err="1" smtClean="0"/>
              <a:t>Powerglide</a:t>
            </a:r>
            <a:r>
              <a:rPr lang="en-US" dirty="0" smtClean="0"/>
              <a:t> is in low gear, the low band is applied to hold the low sun gear stationary. At this time, the long pinions will be driven by the input sun gear and walk around the low sun gear to drive the carrier.</a:t>
            </a:r>
            <a:endParaRPr lang="en-US" dirty="0"/>
          </a:p>
        </p:txBody>
      </p:sp>
      <p:pic>
        <p:nvPicPr>
          <p:cNvPr id="3" name="Picture 2" descr="6167906024.jpg"/>
          <p:cNvPicPr>
            <a:picLocks noChangeAspect="1"/>
          </p:cNvPicPr>
          <p:nvPr/>
        </p:nvPicPr>
        <p:blipFill>
          <a:blip r:embed="rId2" cstate="print"/>
          <a:stretch>
            <a:fillRect/>
          </a:stretch>
        </p:blipFill>
        <p:spPr>
          <a:xfrm>
            <a:off x="1686154" y="1911096"/>
            <a:ext cx="5771693" cy="39502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6–21</a:t>
            </a:r>
            <a:r>
              <a:rPr lang="en-US" dirty="0" smtClean="0"/>
              <a:t> The full-throttle shift sequence for a type 12 transmission showing the apply devices and the output shaft speed at the 1–2, 2–3, and 3–4 </a:t>
            </a:r>
            <a:r>
              <a:rPr lang="en-US" dirty="0" err="1" smtClean="0"/>
              <a:t>upshifts</a:t>
            </a:r>
            <a:r>
              <a:rPr lang="en-US" dirty="0" smtClean="0"/>
              <a:t> and reverse.</a:t>
            </a:r>
            <a:endParaRPr lang="en-US" dirty="0"/>
          </a:p>
        </p:txBody>
      </p:sp>
      <p:pic>
        <p:nvPicPr>
          <p:cNvPr id="3" name="Picture 2" descr="6167906025.jpg"/>
          <p:cNvPicPr>
            <a:picLocks noChangeAspect="1"/>
          </p:cNvPicPr>
          <p:nvPr/>
        </p:nvPicPr>
        <p:blipFill>
          <a:blip r:embed="rId2" cstate="print"/>
          <a:stretch>
            <a:fillRect/>
          </a:stretch>
        </p:blipFill>
        <p:spPr>
          <a:xfrm>
            <a:off x="2240280" y="1478507"/>
            <a:ext cx="4663440" cy="48134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6–22</a:t>
            </a:r>
            <a:r>
              <a:rPr lang="en-US" dirty="0" smtClean="0"/>
              <a:t> (a) A schematic view of a type 13, </a:t>
            </a:r>
            <a:r>
              <a:rPr lang="en-US" dirty="0" err="1" smtClean="0"/>
              <a:t>LePelletier</a:t>
            </a:r>
            <a:r>
              <a:rPr lang="en-US" dirty="0" smtClean="0"/>
              <a:t> six-speed gear set (b) and a clutch application chart.</a:t>
            </a:r>
            <a:endParaRPr lang="en-US" dirty="0"/>
          </a:p>
        </p:txBody>
      </p:sp>
      <p:pic>
        <p:nvPicPr>
          <p:cNvPr id="3" name="Picture 2" descr="6167906026.jpg"/>
          <p:cNvPicPr>
            <a:picLocks noChangeAspect="1"/>
          </p:cNvPicPr>
          <p:nvPr/>
        </p:nvPicPr>
        <p:blipFill>
          <a:blip r:embed="rId2" cstate="print"/>
          <a:stretch>
            <a:fillRect/>
          </a:stretch>
        </p:blipFill>
        <p:spPr>
          <a:xfrm>
            <a:off x="177798" y="2391468"/>
            <a:ext cx="4297680" cy="2349403"/>
          </a:xfrm>
          <a:prstGeom prst="rect">
            <a:avLst/>
          </a:prstGeom>
        </p:spPr>
      </p:pic>
      <p:pic>
        <p:nvPicPr>
          <p:cNvPr id="4" name="Picture 3" descr="6167906027.jpg"/>
          <p:cNvPicPr>
            <a:picLocks noChangeAspect="1"/>
          </p:cNvPicPr>
          <p:nvPr/>
        </p:nvPicPr>
        <p:blipFill>
          <a:blip r:embed="rId3" cstate="print"/>
          <a:stretch>
            <a:fillRect/>
          </a:stretch>
        </p:blipFill>
        <p:spPr>
          <a:xfrm>
            <a:off x="4673586" y="2493440"/>
            <a:ext cx="4297680" cy="203257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6–23</a:t>
            </a:r>
            <a:r>
              <a:rPr lang="en-US" dirty="0" smtClean="0"/>
              <a:t> A type 13 shift sequence.</a:t>
            </a:r>
            <a:endParaRPr lang="en-US" dirty="0"/>
          </a:p>
        </p:txBody>
      </p:sp>
      <p:pic>
        <p:nvPicPr>
          <p:cNvPr id="3" name="Picture 2" descr="6167906028.jpg"/>
          <p:cNvPicPr>
            <a:picLocks noChangeAspect="1"/>
          </p:cNvPicPr>
          <p:nvPr/>
        </p:nvPicPr>
        <p:blipFill>
          <a:blip r:embed="rId2" cstate="print"/>
          <a:stretch>
            <a:fillRect/>
          </a:stretch>
        </p:blipFill>
        <p:spPr>
          <a:xfrm>
            <a:off x="2423160" y="1469570"/>
            <a:ext cx="4297680" cy="48129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6–24</a:t>
            </a:r>
            <a:r>
              <a:rPr lang="en-US" dirty="0" smtClean="0"/>
              <a:t> A schematic view of a type 14, GM 4L60-E four-speed gear set.</a:t>
            </a:r>
            <a:endParaRPr lang="en-US" dirty="0"/>
          </a:p>
        </p:txBody>
      </p:sp>
      <p:pic>
        <p:nvPicPr>
          <p:cNvPr id="3" name="Picture 2" descr="6167906029.jpg"/>
          <p:cNvPicPr>
            <a:picLocks noChangeAspect="1"/>
          </p:cNvPicPr>
          <p:nvPr/>
        </p:nvPicPr>
        <p:blipFill>
          <a:blip r:embed="rId2" cstate="print"/>
          <a:stretch>
            <a:fillRect/>
          </a:stretch>
        </p:blipFill>
        <p:spPr>
          <a:xfrm>
            <a:off x="1669695" y="2481682"/>
            <a:ext cx="5804610" cy="28090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6–25</a:t>
            </a:r>
            <a:r>
              <a:rPr lang="en-US" dirty="0" smtClean="0"/>
              <a:t> The full-throttle shift sequence for a type 14, 4L60 transmission showing the apply devices and the output shaft speed at the 1–2, 2–3, and 3–4 </a:t>
            </a:r>
            <a:r>
              <a:rPr lang="en-US" dirty="0" err="1" smtClean="0"/>
              <a:t>upshifts</a:t>
            </a:r>
            <a:r>
              <a:rPr lang="en-US" dirty="0" smtClean="0"/>
              <a:t> and reverse.</a:t>
            </a:r>
            <a:endParaRPr lang="en-US" dirty="0"/>
          </a:p>
        </p:txBody>
      </p:sp>
      <p:pic>
        <p:nvPicPr>
          <p:cNvPr id="3" name="Picture 2" descr="6167906030.jpg"/>
          <p:cNvPicPr>
            <a:picLocks noChangeAspect="1"/>
          </p:cNvPicPr>
          <p:nvPr/>
        </p:nvPicPr>
        <p:blipFill>
          <a:blip r:embed="rId2" cstate="print"/>
          <a:stretch>
            <a:fillRect/>
          </a:stretch>
        </p:blipFill>
        <p:spPr>
          <a:xfrm>
            <a:off x="1965960" y="1422688"/>
            <a:ext cx="5212080" cy="49569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6–26</a:t>
            </a:r>
            <a:r>
              <a:rPr lang="en-US" dirty="0" smtClean="0"/>
              <a:t> The full-throttle shift sequence for a type 15, 41TE transmission showing the apply devices and the output shaft speed at the 1–2, 2–3, and 3–4 </a:t>
            </a:r>
            <a:r>
              <a:rPr lang="en-US" dirty="0" err="1" smtClean="0"/>
              <a:t>upshifts</a:t>
            </a:r>
            <a:r>
              <a:rPr lang="en-US" dirty="0" smtClean="0"/>
              <a:t> and reverse.</a:t>
            </a:r>
            <a:endParaRPr lang="en-US" dirty="0"/>
          </a:p>
        </p:txBody>
      </p:sp>
      <p:pic>
        <p:nvPicPr>
          <p:cNvPr id="3" name="Picture 2" descr="6167906031.jpg"/>
          <p:cNvPicPr>
            <a:picLocks noChangeAspect="1"/>
          </p:cNvPicPr>
          <p:nvPr/>
        </p:nvPicPr>
        <p:blipFill>
          <a:blip r:embed="rId2" cstate="print"/>
          <a:stretch>
            <a:fillRect/>
          </a:stretch>
        </p:blipFill>
        <p:spPr>
          <a:xfrm>
            <a:off x="2103120" y="1475666"/>
            <a:ext cx="4937760" cy="483512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6–27</a:t>
            </a:r>
            <a:r>
              <a:rPr lang="en-US" dirty="0" smtClean="0"/>
              <a:t> A schematic view of a type 16, GM 4T60 four-speed gear set. The Ford AX4N gear set is similar.</a:t>
            </a:r>
            <a:endParaRPr lang="en-US" dirty="0"/>
          </a:p>
        </p:txBody>
      </p:sp>
      <p:pic>
        <p:nvPicPr>
          <p:cNvPr id="3" name="Picture 2" descr="6167906032.jpg"/>
          <p:cNvPicPr>
            <a:picLocks noChangeAspect="1"/>
          </p:cNvPicPr>
          <p:nvPr/>
        </p:nvPicPr>
        <p:blipFill>
          <a:blip r:embed="rId2" cstate="print"/>
          <a:stretch>
            <a:fillRect/>
          </a:stretch>
        </p:blipFill>
        <p:spPr>
          <a:xfrm>
            <a:off x="446228" y="1505102"/>
            <a:ext cx="8251545" cy="47621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6–28</a:t>
            </a:r>
            <a:r>
              <a:rPr lang="en-US" dirty="0" smtClean="0"/>
              <a:t> A schematic view of a type 17, Ford CD4E four-speed gear set.</a:t>
            </a:r>
            <a:endParaRPr lang="en-US" dirty="0"/>
          </a:p>
        </p:txBody>
      </p:sp>
      <p:pic>
        <p:nvPicPr>
          <p:cNvPr id="3" name="Picture 2" descr="6167906033.jpg"/>
          <p:cNvPicPr>
            <a:picLocks noChangeAspect="1"/>
          </p:cNvPicPr>
          <p:nvPr/>
        </p:nvPicPr>
        <p:blipFill>
          <a:blip r:embed="rId2" cstate="print"/>
          <a:stretch>
            <a:fillRect/>
          </a:stretch>
        </p:blipFill>
        <p:spPr>
          <a:xfrm>
            <a:off x="928116" y="1399032"/>
            <a:ext cx="7287768" cy="49743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a:t>
            </a:r>
            <a:r>
              <a:rPr lang="en-US" dirty="0" smtClean="0"/>
              <a:t> A typical planetary gear set showing the planet carrier which supports all of the pinion gears (also called planet pinion gears).</a:t>
            </a:r>
            <a:endParaRPr lang="en-US" dirty="0"/>
          </a:p>
        </p:txBody>
      </p:sp>
      <p:pic>
        <p:nvPicPr>
          <p:cNvPr id="3" name="Picture 2" descr="6167906002.jpg"/>
          <p:cNvPicPr>
            <a:picLocks noChangeAspect="1"/>
          </p:cNvPicPr>
          <p:nvPr/>
        </p:nvPicPr>
        <p:blipFill>
          <a:blip r:embed="rId2" cstate="print"/>
          <a:stretch>
            <a:fillRect/>
          </a:stretch>
        </p:blipFill>
        <p:spPr>
          <a:xfrm>
            <a:off x="2629815" y="1949500"/>
            <a:ext cx="3884371" cy="387339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6–29</a:t>
            </a:r>
            <a:r>
              <a:rPr lang="en-US" dirty="0" smtClean="0"/>
              <a:t> (a) A schematic view of (a) a type 18, joint venture six-speed gear set and (b) a clutch application chart.</a:t>
            </a:r>
            <a:endParaRPr lang="en-US" dirty="0"/>
          </a:p>
        </p:txBody>
      </p:sp>
      <p:pic>
        <p:nvPicPr>
          <p:cNvPr id="3" name="Picture 2" descr="6167906034.jpg"/>
          <p:cNvPicPr>
            <a:picLocks noChangeAspect="1"/>
          </p:cNvPicPr>
          <p:nvPr/>
        </p:nvPicPr>
        <p:blipFill>
          <a:blip r:embed="rId2" cstate="print"/>
          <a:stretch>
            <a:fillRect/>
          </a:stretch>
        </p:blipFill>
        <p:spPr>
          <a:xfrm>
            <a:off x="1645920" y="1458684"/>
            <a:ext cx="5852160" cy="2770016"/>
          </a:xfrm>
          <a:prstGeom prst="rect">
            <a:avLst/>
          </a:prstGeom>
        </p:spPr>
      </p:pic>
      <p:pic>
        <p:nvPicPr>
          <p:cNvPr id="4" name="Picture 3" descr="6167906035.jpg"/>
          <p:cNvPicPr>
            <a:picLocks noChangeAspect="1"/>
          </p:cNvPicPr>
          <p:nvPr/>
        </p:nvPicPr>
        <p:blipFill>
          <a:blip r:embed="rId3" cstate="print"/>
          <a:stretch>
            <a:fillRect/>
          </a:stretch>
        </p:blipFill>
        <p:spPr>
          <a:xfrm>
            <a:off x="2468880" y="4336446"/>
            <a:ext cx="4206240" cy="198089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6–30</a:t>
            </a:r>
            <a:r>
              <a:rPr lang="en-US" dirty="0" smtClean="0"/>
              <a:t> The shift sequence for a type 19, four-speed transmission showing the apply devices.</a:t>
            </a:r>
            <a:endParaRPr lang="en-US" dirty="0"/>
          </a:p>
        </p:txBody>
      </p:sp>
      <p:pic>
        <p:nvPicPr>
          <p:cNvPr id="3" name="Picture 2" descr="6167906036.jpg"/>
          <p:cNvPicPr>
            <a:picLocks noChangeAspect="1"/>
          </p:cNvPicPr>
          <p:nvPr/>
        </p:nvPicPr>
        <p:blipFill>
          <a:blip r:embed="rId2" cstate="print"/>
          <a:stretch>
            <a:fillRect/>
          </a:stretch>
        </p:blipFill>
        <p:spPr>
          <a:xfrm>
            <a:off x="2084832" y="1477061"/>
            <a:ext cx="4974336" cy="481827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6–3</a:t>
            </a:r>
            <a:r>
              <a:rPr lang="en-US" dirty="0" smtClean="0"/>
              <a:t> A typical planetary gear set showing the components and the action/reaction that occurs. </a:t>
            </a:r>
            <a:endParaRPr lang="en-US" dirty="0"/>
          </a:p>
        </p:txBody>
      </p:sp>
      <p:pic>
        <p:nvPicPr>
          <p:cNvPr id="3" name="Picture 2" descr="6167906003.jpg"/>
          <p:cNvPicPr>
            <a:picLocks noChangeAspect="1"/>
          </p:cNvPicPr>
          <p:nvPr/>
        </p:nvPicPr>
        <p:blipFill>
          <a:blip r:embed="rId2" cstate="print"/>
          <a:stretch>
            <a:fillRect/>
          </a:stretch>
        </p:blipFill>
        <p:spPr>
          <a:xfrm>
            <a:off x="865632" y="1545336"/>
            <a:ext cx="7412736" cy="468172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6–4</a:t>
            </a:r>
            <a:r>
              <a:rPr lang="en-US" dirty="0" smtClean="0"/>
              <a:t> A Simpson planet gear set is composed of two ring gears and two planet carrier assemblies that share one sun gear.</a:t>
            </a:r>
            <a:endParaRPr lang="en-US" dirty="0"/>
          </a:p>
        </p:txBody>
      </p:sp>
      <p:pic>
        <p:nvPicPr>
          <p:cNvPr id="3" name="Picture 2" descr="6167906004.jpg"/>
          <p:cNvPicPr>
            <a:picLocks noChangeAspect="1"/>
          </p:cNvPicPr>
          <p:nvPr/>
        </p:nvPicPr>
        <p:blipFill>
          <a:blip r:embed="rId2" cstate="print"/>
          <a:stretch>
            <a:fillRect/>
          </a:stretch>
        </p:blipFill>
        <p:spPr>
          <a:xfrm>
            <a:off x="1998879" y="1680667"/>
            <a:ext cx="5146243" cy="44110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6–5</a:t>
            </a:r>
            <a:r>
              <a:rPr lang="en-US" dirty="0" smtClean="0"/>
              <a:t> A </a:t>
            </a:r>
            <a:r>
              <a:rPr lang="en-US" dirty="0" err="1" smtClean="0"/>
              <a:t>Ravigneaux</a:t>
            </a:r>
            <a:r>
              <a:rPr lang="en-US" dirty="0" smtClean="0"/>
              <a:t> gear set is composed of two sun gears, one planet carrier that supports two sets of pinion gears, and a single ring gear.</a:t>
            </a:r>
            <a:endParaRPr lang="en-US" dirty="0"/>
          </a:p>
        </p:txBody>
      </p:sp>
      <p:pic>
        <p:nvPicPr>
          <p:cNvPr id="3" name="Picture 2" descr="6167906005.jpg"/>
          <p:cNvPicPr>
            <a:picLocks noChangeAspect="1"/>
          </p:cNvPicPr>
          <p:nvPr/>
        </p:nvPicPr>
        <p:blipFill>
          <a:blip r:embed="rId2" cstate="print"/>
          <a:stretch>
            <a:fillRect/>
          </a:stretch>
        </p:blipFill>
        <p:spPr>
          <a:xfrm>
            <a:off x="2108607" y="1806855"/>
            <a:ext cx="4926787" cy="41586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6–6</a:t>
            </a:r>
            <a:r>
              <a:rPr lang="en-US" sz="1800" dirty="0" smtClean="0"/>
              <a:t> The gear ratio through a planetary gear set depends on which part is driven, which part is held, and which part is the output. The formula used to calculate the ratio is included with each illustration. Each gear set uses a 40-tooth sun gear and a 77-tooth ring gear.</a:t>
            </a:r>
            <a:endParaRPr lang="en-US" sz="1800" dirty="0"/>
          </a:p>
        </p:txBody>
      </p:sp>
      <p:pic>
        <p:nvPicPr>
          <p:cNvPr id="3" name="Picture 2" descr="6167906006.jpg"/>
          <p:cNvPicPr>
            <a:picLocks noChangeAspect="1"/>
          </p:cNvPicPr>
          <p:nvPr/>
        </p:nvPicPr>
        <p:blipFill>
          <a:blip r:embed="rId2" cstate="print"/>
          <a:stretch>
            <a:fillRect/>
          </a:stretch>
        </p:blipFill>
        <p:spPr>
          <a:xfrm>
            <a:off x="2651760" y="1510587"/>
            <a:ext cx="3840480" cy="477401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6–7</a:t>
            </a:r>
            <a:r>
              <a:rPr lang="en-US" dirty="0" smtClean="0"/>
              <a:t> The parking pawl engages and locks the output shaft to the transmission case.</a:t>
            </a:r>
            <a:endParaRPr lang="en-US" dirty="0"/>
          </a:p>
        </p:txBody>
      </p:sp>
      <p:pic>
        <p:nvPicPr>
          <p:cNvPr id="3" name="Picture 2" descr="6167906007.jpg"/>
          <p:cNvPicPr>
            <a:picLocks noChangeAspect="1"/>
          </p:cNvPicPr>
          <p:nvPr/>
        </p:nvPicPr>
        <p:blipFill>
          <a:blip r:embed="rId2" cstate="print"/>
          <a:stretch>
            <a:fillRect/>
          </a:stretch>
        </p:blipFill>
        <p:spPr>
          <a:xfrm>
            <a:off x="1962912" y="1584350"/>
            <a:ext cx="5218176" cy="460369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6–8</a:t>
            </a:r>
            <a:r>
              <a:rPr lang="en-US" dirty="0" smtClean="0"/>
              <a:t> When the control rod is moved, the locking cam pushes the pawl into engagement with the parking gear.</a:t>
            </a:r>
            <a:endParaRPr lang="en-US" dirty="0"/>
          </a:p>
        </p:txBody>
      </p:sp>
      <p:pic>
        <p:nvPicPr>
          <p:cNvPr id="3" name="Picture 2" descr="6167906008.jpg"/>
          <p:cNvPicPr>
            <a:picLocks noChangeAspect="1"/>
          </p:cNvPicPr>
          <p:nvPr/>
        </p:nvPicPr>
        <p:blipFill>
          <a:blip r:embed="rId2" cstate="print"/>
          <a:stretch>
            <a:fillRect/>
          </a:stretch>
        </p:blipFill>
        <p:spPr>
          <a:xfrm>
            <a:off x="2464003" y="1620316"/>
            <a:ext cx="4215994" cy="453176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4259</TotalTime>
  <Words>74</Words>
  <Application>Microsoft Office PowerPoint</Application>
  <PresentationFormat>On-screen Show (4:3)</PresentationFormat>
  <Paragraphs>34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508 Lecture</vt:lpstr>
      <vt:lpstr>Automatic Transmissions and Transaxles</vt:lpstr>
      <vt:lpstr>FIGURE 6–1 A typical planetary gear set showing the terms that are used to describe each member.</vt:lpstr>
      <vt:lpstr>FIGURE 6–2 A typical planetary gear set showing the planet carrier which supports all of the pinion gears (also called planet pinion gears).</vt:lpstr>
      <vt:lpstr>FIGURE 6–3 A typical planetary gear set showing the components and the action/reaction that occurs. </vt:lpstr>
      <vt:lpstr>FIGURE 6–4 A Simpson planet gear set is composed of two ring gears and two planet carrier assemblies that share one sun gear.</vt:lpstr>
      <vt:lpstr>FIGURE 6–5 A Ravigneaux gear set is composed of two sun gears, one planet carrier that supports two sets of pinion gears, and a single ring gear.</vt:lpstr>
      <vt:lpstr>FIGURE 6–6 The gear ratio through a planetary gear set depends on which part is driven, which part is held, and which part is the output. The formula used to calculate the ratio is included with each illustration. Each gear set uses a 40-tooth sun gear and a 77-tooth ring gear.</vt:lpstr>
      <vt:lpstr>FIGURE 6–7 The parking pawl engages and locks the output shaft to the transmission case.</vt:lpstr>
      <vt:lpstr>FIGURE 6–8 When the control rod is moved, the locking cam pushes the pawl into engagement with the parking gear.</vt:lpstr>
      <vt:lpstr>FIGURE 6–9 Common symbols used in the transmission schematics to illustrate the various parts.</vt:lpstr>
      <vt:lpstr>FIGURE 6–10 Type 1 gear set is a three-speed Simpson gear train that uses bands to hold the sun gear and reaction carrier. Note that the reaction carrier can also be held by a one-way clutch.</vt:lpstr>
      <vt:lpstr>FIGURE 6–11 The one-way clutch of this type 1 gear set serves as the reaction member in first gear with the gear selector in Drive (D1). The low-reverse band is applied in manual first (M1) to allow engine compression braking.</vt:lpstr>
      <vt:lpstr>FIGURE 6–12 (a) In drive low (D1), the front ring gear is driven while the rear carrier is held by the one-way clutch. A reverse reduction occurs in both (b) the front unit and (c) the rear unit.</vt:lpstr>
      <vt:lpstr>FIGURE 6–13 In second gear, the ring gear is driven while the sun gear is held, and the planet gears walk around the sun gear and force the carrier to revolve at a reduced speed.</vt:lpstr>
      <vt:lpstr>FIGURE 6–14 In third gear, both driving clutches are applied so two members (the ring and sun gears) of the same gear set are driven. This locks the gears and produces a 1:1 gear ratio.</vt:lpstr>
      <vt:lpstr>FIGURE 6–15 In reverse, the sun gear is driven while the carrier is held. The planet gears act as idlers and cause the ring gear to revolve in a reverse direction at a reduced speed.</vt:lpstr>
      <vt:lpstr>FIGURE 6–16 The full-throttle shift sequence for a type 1 transmission showing the apply devices and the output shaft speed at the 1–2 and 2–3 upshifts. Reverse is also shown.</vt:lpstr>
      <vt:lpstr>FIGURE 6–17 Types 5, 6, 7, and 8 gear sets illustrate the different four-speed gear train arrangements that combine a Simpson three-speed gear set with an overdrive unit.</vt:lpstr>
      <vt:lpstr>FIGURE 6–18 The full-throttle shift sequence for a type 6 transmission showing the apply devices and the output shaft speed at the 1–2, 2–3, and 3–4 upshifts, plus reverse.</vt:lpstr>
      <vt:lpstr>FIGURE 6–19 Types 9, 10, 11, and 12 gear sets illustrate the different three- and four-speed gear train arrangements that use a single Ravigneaux gear set.</vt:lpstr>
      <vt:lpstr>FIGURE 6–20 When a Powerglide is in low gear, the low band is applied to hold the low sun gear stationary. At this time, the long pinions will be driven by the input sun gear and walk around the low sun gear to drive the carrier.</vt:lpstr>
      <vt:lpstr>FIGURE 6–21 The full-throttle shift sequence for a type 12 transmission showing the apply devices and the output shaft speed at the 1–2, 2–3, and 3–4 upshifts and reverse.</vt:lpstr>
      <vt:lpstr>FIGURE 6–22 (a) A schematic view of a type 13, LePelletier six-speed gear set (b) and a clutch application chart.</vt:lpstr>
      <vt:lpstr>FIGURE 6–23 A type 13 shift sequence.</vt:lpstr>
      <vt:lpstr>FIGURE 6–24 A schematic view of a type 14, GM 4L60-E four-speed gear set.</vt:lpstr>
      <vt:lpstr>FIGURE 6–25 The full-throttle shift sequence for a type 14, 4L60 transmission showing the apply devices and the output shaft speed at the 1–2, 2–3, and 3–4 upshifts and reverse.</vt:lpstr>
      <vt:lpstr>FIGURE 6–26 The full-throttle shift sequence for a type 15, 41TE transmission showing the apply devices and the output shaft speed at the 1–2, 2–3, and 3–4 upshifts and reverse.</vt:lpstr>
      <vt:lpstr>FIGURE 6–27 A schematic view of a type 16, GM 4T60 four-speed gear set. The Ford AX4N gear set is similar.</vt:lpstr>
      <vt:lpstr>FIGURE 6–28 A schematic view of a type 17, Ford CD4E four-speed gear set.</vt:lpstr>
      <vt:lpstr>FIGURE 6–29 (a) A schematic view of (a) a type 18, joint venture six-speed gear set and (b) a clutch application chart.</vt:lpstr>
      <vt:lpstr>FIGURE 6–30 The shift sequence for a type 19, four-speed transmission showing the apply devices.</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Power Flow Through Transmission Gear Sets</dc:title>
  <dc:subject>Automatic Transmissions and Transaxles</dc:subject>
  <dc:creator>James D. Halderman</dc:creator>
  <cp:keywords>Automotive</cp:keywords>
  <cp:lastModifiedBy>Kavi Raj</cp:lastModifiedBy>
  <cp:revision>215</cp:revision>
  <dcterms:created xsi:type="dcterms:W3CDTF">2014-07-14T20:04:21Z</dcterms:created>
  <dcterms:modified xsi:type="dcterms:W3CDTF">2016-12-22T16:33:19Z</dcterms:modified>
</cp:coreProperties>
</file>