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6" r:id="rId2"/>
    <p:sldId id="377" r:id="rId3"/>
    <p:sldId id="378" r:id="rId4"/>
    <p:sldId id="379" r:id="rId5"/>
    <p:sldId id="380"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3</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Automatic Transmission/</a:t>
            </a:r>
            <a:br>
              <a:rPr lang="en-US" dirty="0" smtClean="0"/>
            </a:br>
            <a:r>
              <a:rPr lang="en-US" dirty="0" smtClean="0"/>
              <a:t>Transaxle Hydraulic System</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3–9</a:t>
            </a:r>
            <a:r>
              <a:rPr lang="en-US" dirty="0" smtClean="0"/>
              <a:t> A spool valve resembles a spool for thread (top).</a:t>
            </a:r>
            <a:endParaRPr lang="en-US" dirty="0"/>
          </a:p>
        </p:txBody>
      </p:sp>
      <p:pic>
        <p:nvPicPr>
          <p:cNvPr id="3" name="Picture 2" descr="6167903011.jpg"/>
          <p:cNvPicPr>
            <a:picLocks noChangeAspect="1"/>
          </p:cNvPicPr>
          <p:nvPr/>
        </p:nvPicPr>
        <p:blipFill>
          <a:blip r:embed="rId2" cstate="print"/>
          <a:stretch>
            <a:fillRect/>
          </a:stretch>
        </p:blipFill>
        <p:spPr>
          <a:xfrm>
            <a:off x="3013863" y="2130551"/>
            <a:ext cx="3116275" cy="35112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3–10</a:t>
            </a:r>
            <a:r>
              <a:rPr lang="en-US" dirty="0" smtClean="0"/>
              <a:t> A spool valve and its bore. Note the names of the various parts.</a:t>
            </a:r>
            <a:endParaRPr lang="en-US" dirty="0"/>
          </a:p>
        </p:txBody>
      </p:sp>
      <p:pic>
        <p:nvPicPr>
          <p:cNvPr id="3" name="Picture 2" descr="6167903012.jpg"/>
          <p:cNvPicPr>
            <a:picLocks noChangeAspect="1"/>
          </p:cNvPicPr>
          <p:nvPr/>
        </p:nvPicPr>
        <p:blipFill>
          <a:blip r:embed="rId2" cstate="print"/>
          <a:stretch>
            <a:fillRect/>
          </a:stretch>
        </p:blipFill>
        <p:spPr>
          <a:xfrm>
            <a:off x="1702614" y="1741017"/>
            <a:ext cx="5738773" cy="42903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3–11</a:t>
            </a:r>
            <a:r>
              <a:rPr lang="en-US" dirty="0" smtClean="0"/>
              <a:t> This valve spool has four possible hydraulic reaction faces. The areas are calculated like those of any other circular surface using the formula πr</a:t>
            </a:r>
            <a:r>
              <a:rPr lang="en-US" baseline="30000" dirty="0" smtClean="0"/>
              <a:t>2</a:t>
            </a:r>
            <a:r>
              <a:rPr lang="en-US" dirty="0" smtClean="0"/>
              <a:t>.</a:t>
            </a:r>
            <a:endParaRPr lang="en-US" dirty="0"/>
          </a:p>
        </p:txBody>
      </p:sp>
      <p:pic>
        <p:nvPicPr>
          <p:cNvPr id="3" name="Picture 2" descr="6167903013.jpg"/>
          <p:cNvPicPr>
            <a:picLocks noChangeAspect="1"/>
          </p:cNvPicPr>
          <p:nvPr/>
        </p:nvPicPr>
        <p:blipFill>
          <a:blip r:embed="rId2" cstate="print"/>
          <a:stretch>
            <a:fillRect/>
          </a:stretch>
        </p:blipFill>
        <p:spPr>
          <a:xfrm>
            <a:off x="2746858" y="1603248"/>
            <a:ext cx="3650285" cy="46451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3–12</a:t>
            </a:r>
            <a:r>
              <a:rPr lang="en-US" dirty="0" smtClean="0"/>
              <a:t> A typical valve body as installed on a GM 4T65-E transaxle.</a:t>
            </a:r>
            <a:endParaRPr lang="en-US" dirty="0"/>
          </a:p>
        </p:txBody>
      </p:sp>
      <p:pic>
        <p:nvPicPr>
          <p:cNvPr id="3" name="Picture 2" descr="616790301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3–13</a:t>
            </a:r>
            <a:r>
              <a:rPr lang="en-US" dirty="0" smtClean="0"/>
              <a:t> A typical upper valve body showing the fluid passages (“worm holes”).</a:t>
            </a:r>
            <a:endParaRPr lang="en-US" dirty="0"/>
          </a:p>
        </p:txBody>
      </p:sp>
      <p:pic>
        <p:nvPicPr>
          <p:cNvPr id="3" name="Picture 2" descr="6167903015.jpg"/>
          <p:cNvPicPr>
            <a:picLocks noChangeAspect="1"/>
          </p:cNvPicPr>
          <p:nvPr/>
        </p:nvPicPr>
        <p:blipFill>
          <a:blip r:embed="rId2" cstate="print"/>
          <a:stretch>
            <a:fillRect/>
          </a:stretch>
        </p:blipFill>
        <p:spPr>
          <a:xfrm>
            <a:off x="2136039" y="2163471"/>
            <a:ext cx="4871923" cy="344545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3–14</a:t>
            </a:r>
            <a:r>
              <a:rPr lang="en-US" dirty="0" smtClean="0"/>
              <a:t> When pressure on the face of the pressure regulator valve overcomes spring force, the valve moves to open the exhaust port.</a:t>
            </a:r>
            <a:endParaRPr lang="en-US" dirty="0"/>
          </a:p>
        </p:txBody>
      </p:sp>
      <p:pic>
        <p:nvPicPr>
          <p:cNvPr id="3" name="Picture 2" descr="6167903016.jpg"/>
          <p:cNvPicPr>
            <a:picLocks noChangeAspect="1"/>
          </p:cNvPicPr>
          <p:nvPr/>
        </p:nvPicPr>
        <p:blipFill>
          <a:blip r:embed="rId2" cstate="print"/>
          <a:stretch>
            <a:fillRect/>
          </a:stretch>
        </p:blipFill>
        <p:spPr>
          <a:xfrm>
            <a:off x="2558492" y="2207361"/>
            <a:ext cx="4027017" cy="335767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3–15</a:t>
            </a:r>
            <a:r>
              <a:rPr lang="en-US" dirty="0" smtClean="0"/>
              <a:t> Typical pressure relief valves as found in the pump circuit.</a:t>
            </a:r>
            <a:endParaRPr lang="en-US" dirty="0"/>
          </a:p>
        </p:txBody>
      </p:sp>
      <p:pic>
        <p:nvPicPr>
          <p:cNvPr id="3" name="Picture 2" descr="6167903017.jpg"/>
          <p:cNvPicPr>
            <a:picLocks noChangeAspect="1"/>
          </p:cNvPicPr>
          <p:nvPr/>
        </p:nvPicPr>
        <p:blipFill>
          <a:blip r:embed="rId2" cstate="print"/>
          <a:stretch>
            <a:fillRect/>
          </a:stretch>
        </p:blipFill>
        <p:spPr>
          <a:xfrm>
            <a:off x="3773424" y="1402512"/>
            <a:ext cx="1597152" cy="49438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3–16</a:t>
            </a:r>
            <a:r>
              <a:rPr lang="en-US" dirty="0" smtClean="0"/>
              <a:t> A GM 4T45-E uses an auxiliary electric pump to maintain hydraulic pressure when the engine stops during a stop-start event.</a:t>
            </a:r>
            <a:endParaRPr lang="en-US" dirty="0"/>
          </a:p>
        </p:txBody>
      </p:sp>
      <p:pic>
        <p:nvPicPr>
          <p:cNvPr id="3" name="Picture 2" descr="6167903018.jpg"/>
          <p:cNvPicPr>
            <a:picLocks noChangeAspect="1"/>
          </p:cNvPicPr>
          <p:nvPr/>
        </p:nvPicPr>
        <p:blipFill>
          <a:blip r:embed="rId2" cstate="print"/>
          <a:stretch>
            <a:fillRect/>
          </a:stretch>
        </p:blipFill>
        <p:spPr>
          <a:xfrm>
            <a:off x="2256739" y="1576425"/>
            <a:ext cx="4630522" cy="46195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3–17</a:t>
            </a:r>
            <a:r>
              <a:rPr lang="en-US" dirty="0" smtClean="0"/>
              <a:t> A rooster comb is the detent that helps retain the manual valve in the various positions in the valve body.</a:t>
            </a:r>
            <a:endParaRPr lang="en-US" dirty="0"/>
          </a:p>
        </p:txBody>
      </p:sp>
      <p:pic>
        <p:nvPicPr>
          <p:cNvPr id="3" name="Picture 2" descr="6167903019.jpg"/>
          <p:cNvPicPr>
            <a:picLocks noChangeAspect="1"/>
          </p:cNvPicPr>
          <p:nvPr/>
        </p:nvPicPr>
        <p:blipFill>
          <a:blip r:embed="rId2" cstate="print"/>
          <a:stretch>
            <a:fillRect/>
          </a:stretch>
        </p:blipFill>
        <p:spPr>
          <a:xfrm>
            <a:off x="2514600" y="1575280"/>
            <a:ext cx="4114800" cy="46223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3–18</a:t>
            </a:r>
            <a:r>
              <a:rPr lang="en-US" sz="2000" dirty="0" smtClean="0"/>
              <a:t> A typical shift valve has a spring to move the valve to a downshift position where the throttle pressure works with this spring. When governor pressure gets high enough, the valve will move to an </a:t>
            </a:r>
            <a:r>
              <a:rPr lang="en-US" sz="2000" dirty="0" err="1" smtClean="0"/>
              <a:t>upshift</a:t>
            </a:r>
            <a:r>
              <a:rPr lang="en-US" sz="2000" dirty="0" smtClean="0"/>
              <a:t> position.</a:t>
            </a:r>
            <a:endParaRPr lang="en-US" sz="2000" dirty="0"/>
          </a:p>
        </p:txBody>
      </p:sp>
      <p:pic>
        <p:nvPicPr>
          <p:cNvPr id="3" name="Picture 2" descr="6167903020.jpg"/>
          <p:cNvPicPr>
            <a:picLocks noChangeAspect="1"/>
          </p:cNvPicPr>
          <p:nvPr/>
        </p:nvPicPr>
        <p:blipFill>
          <a:blip r:embed="rId2" cstate="print"/>
          <a:stretch>
            <a:fillRect/>
          </a:stretch>
        </p:blipFill>
        <p:spPr>
          <a:xfrm>
            <a:off x="2194560" y="1677175"/>
            <a:ext cx="4754880" cy="44329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3–1</a:t>
            </a:r>
            <a:r>
              <a:rPr lang="en-US" dirty="0" smtClean="0"/>
              <a:t> Fluid pressure is transmitted undiminished in all directions. Note that the pressure is equal throughout the system.</a:t>
            </a:r>
            <a:endParaRPr lang="en-US" dirty="0"/>
          </a:p>
        </p:txBody>
      </p:sp>
      <p:pic>
        <p:nvPicPr>
          <p:cNvPr id="3" name="Picture 2" descr="6167903001.jpg"/>
          <p:cNvPicPr>
            <a:picLocks noChangeAspect="1"/>
          </p:cNvPicPr>
          <p:nvPr/>
        </p:nvPicPr>
        <p:blipFill>
          <a:blip r:embed="rId2" cstate="print"/>
          <a:stretch>
            <a:fillRect/>
          </a:stretch>
        </p:blipFill>
        <p:spPr>
          <a:xfrm>
            <a:off x="2756002" y="2404872"/>
            <a:ext cx="3631997" cy="29626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3–19</a:t>
            </a:r>
            <a:r>
              <a:rPr lang="en-US" sz="2000" dirty="0" smtClean="0"/>
              <a:t> Some automatic transmissions, such as this VW/Audi unit use an electric motor to move the manual valve inside the transaxles itself. Other vehicles use an external actuator to move the manual valve. Check service information for the exact method used on the vehicle being serviced.</a:t>
            </a:r>
            <a:endParaRPr lang="en-US" sz="2000" dirty="0"/>
          </a:p>
        </p:txBody>
      </p:sp>
      <p:pic>
        <p:nvPicPr>
          <p:cNvPr id="3" name="Picture 2" descr="6167903021.jpg"/>
          <p:cNvPicPr>
            <a:picLocks noChangeAspect="1"/>
          </p:cNvPicPr>
          <p:nvPr/>
        </p:nvPicPr>
        <p:blipFill>
          <a:blip r:embed="rId2" cstate="print"/>
          <a:stretch>
            <a:fillRect/>
          </a:stretch>
        </p:blipFill>
        <p:spPr>
          <a:xfrm>
            <a:off x="1686155" y="2212849"/>
            <a:ext cx="5771691" cy="33467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3–20</a:t>
            </a:r>
            <a:r>
              <a:rPr lang="en-US" dirty="0" smtClean="0"/>
              <a:t> A rotary knob type electronic shifter used on a Chrysler 200.</a:t>
            </a:r>
            <a:endParaRPr lang="en-US" dirty="0"/>
          </a:p>
        </p:txBody>
      </p:sp>
      <p:pic>
        <p:nvPicPr>
          <p:cNvPr id="3" name="Picture 2" descr="6167903022.jpg"/>
          <p:cNvPicPr>
            <a:picLocks noChangeAspect="1"/>
          </p:cNvPicPr>
          <p:nvPr/>
        </p:nvPicPr>
        <p:blipFill>
          <a:blip r:embed="rId2" cstate="print"/>
          <a:stretch>
            <a:fillRect/>
          </a:stretch>
        </p:blipFill>
        <p:spPr>
          <a:xfrm>
            <a:off x="2971800" y="1752600"/>
            <a:ext cx="3200400" cy="4267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3–21</a:t>
            </a:r>
            <a:r>
              <a:rPr lang="en-US" dirty="0" smtClean="0"/>
              <a:t> A new O-ring seal being installed on a cover.</a:t>
            </a:r>
            <a:endParaRPr lang="en-US" dirty="0"/>
          </a:p>
        </p:txBody>
      </p:sp>
      <p:pic>
        <p:nvPicPr>
          <p:cNvPr id="3" name="Picture 2" descr="6167903023.jpg"/>
          <p:cNvPicPr>
            <a:picLocks noChangeAspect="1"/>
          </p:cNvPicPr>
          <p:nvPr/>
        </p:nvPicPr>
        <p:blipFill>
          <a:blip r:embed="rId2" cstate="print"/>
          <a:stretch>
            <a:fillRect/>
          </a:stretch>
        </p:blipFill>
        <p:spPr>
          <a:xfrm>
            <a:off x="1691641" y="1730044"/>
            <a:ext cx="5760719" cy="43123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3–22</a:t>
            </a:r>
            <a:r>
              <a:rPr lang="en-US" dirty="0" smtClean="0"/>
              <a:t> The sealing member of a metal-clad lip seal makes a dynamic seal with the rotating shaft while the metal case forms a static seal with the transmission case.</a:t>
            </a:r>
            <a:endParaRPr lang="en-US" dirty="0"/>
          </a:p>
        </p:txBody>
      </p:sp>
      <p:pic>
        <p:nvPicPr>
          <p:cNvPr id="3" name="Picture 2" descr="6167903024.jpg"/>
          <p:cNvPicPr>
            <a:picLocks noChangeAspect="1"/>
          </p:cNvPicPr>
          <p:nvPr/>
        </p:nvPicPr>
        <p:blipFill>
          <a:blip r:embed="rId2" cstate="print"/>
          <a:stretch>
            <a:fillRect/>
          </a:stretch>
        </p:blipFill>
        <p:spPr>
          <a:xfrm>
            <a:off x="1373429" y="1576425"/>
            <a:ext cx="6397143" cy="46195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3–23</a:t>
            </a:r>
            <a:r>
              <a:rPr lang="en-US" dirty="0" smtClean="0"/>
              <a:t> Sealing rings are used to seal the passages between stationary and rotating members. For example, the seal rings at the right keep the fluid flow from the pump to the front clutch from escaping.</a:t>
            </a:r>
            <a:endParaRPr lang="en-US" dirty="0"/>
          </a:p>
        </p:txBody>
      </p:sp>
      <p:pic>
        <p:nvPicPr>
          <p:cNvPr id="3" name="Picture 2" descr="6167903025.jpg"/>
          <p:cNvPicPr>
            <a:picLocks noChangeAspect="1"/>
          </p:cNvPicPr>
          <p:nvPr/>
        </p:nvPicPr>
        <p:blipFill>
          <a:blip r:embed="rId2" cstate="print"/>
          <a:stretch>
            <a:fillRect/>
          </a:stretch>
        </p:blipFill>
        <p:spPr>
          <a:xfrm>
            <a:off x="1691641" y="1883664"/>
            <a:ext cx="5760719" cy="400507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3–24</a:t>
            </a:r>
            <a:r>
              <a:rPr lang="en-US" dirty="0" smtClean="0"/>
              <a:t> Fluid pressure forces a sealing ring outward in both directions to make firm contact with the side of the groove and outer diameter of the bore.</a:t>
            </a:r>
            <a:endParaRPr lang="en-US" dirty="0"/>
          </a:p>
        </p:txBody>
      </p:sp>
      <p:pic>
        <p:nvPicPr>
          <p:cNvPr id="3" name="Picture 2" descr="6167903026.jpg"/>
          <p:cNvPicPr>
            <a:picLocks noChangeAspect="1"/>
          </p:cNvPicPr>
          <p:nvPr/>
        </p:nvPicPr>
        <p:blipFill>
          <a:blip r:embed="rId2" cstate="print"/>
          <a:stretch>
            <a:fillRect/>
          </a:stretch>
        </p:blipFill>
        <p:spPr>
          <a:xfrm>
            <a:off x="2437791" y="2366467"/>
            <a:ext cx="4268418" cy="30394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3–25</a:t>
            </a:r>
            <a:r>
              <a:rPr lang="en-US" dirty="0" smtClean="0"/>
              <a:t> Metal seal rings (bottom) have plain or hooked ends. Teflon rings (top) are either uncut, scarf cut, or butt cut.</a:t>
            </a:r>
            <a:endParaRPr lang="en-US" dirty="0"/>
          </a:p>
        </p:txBody>
      </p:sp>
      <p:pic>
        <p:nvPicPr>
          <p:cNvPr id="3" name="Picture 2" descr="6167903027.jpg"/>
          <p:cNvPicPr>
            <a:picLocks noChangeAspect="1"/>
          </p:cNvPicPr>
          <p:nvPr/>
        </p:nvPicPr>
        <p:blipFill>
          <a:blip r:embed="rId2" cstate="print"/>
          <a:stretch>
            <a:fillRect/>
          </a:stretch>
        </p:blipFill>
        <p:spPr>
          <a:xfrm>
            <a:off x="2965704" y="1604516"/>
            <a:ext cx="3212592" cy="44988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3–26</a:t>
            </a:r>
            <a:r>
              <a:rPr lang="en-US" dirty="0" smtClean="0"/>
              <a:t> Clutch and servo piston seals are usually O-rings, lathe-cut rings, or lip seals.</a:t>
            </a:r>
            <a:endParaRPr lang="en-US" dirty="0"/>
          </a:p>
        </p:txBody>
      </p:sp>
      <p:pic>
        <p:nvPicPr>
          <p:cNvPr id="3" name="Picture 2" descr="6167903028.jpg"/>
          <p:cNvPicPr>
            <a:picLocks noChangeAspect="1"/>
          </p:cNvPicPr>
          <p:nvPr/>
        </p:nvPicPr>
        <p:blipFill>
          <a:blip r:embed="rId2" cstate="print"/>
          <a:stretch>
            <a:fillRect/>
          </a:stretch>
        </p:blipFill>
        <p:spPr>
          <a:xfrm>
            <a:off x="2745029" y="2119579"/>
            <a:ext cx="3653942" cy="353324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3–2</a:t>
            </a:r>
            <a:r>
              <a:rPr lang="en-US" dirty="0" smtClean="0"/>
              <a:t> A 100 lb force applied on an input piston that has an area of 1 sq. in. will produce a fluid pressure of 100 PSI.</a:t>
            </a:r>
            <a:endParaRPr lang="en-US" dirty="0"/>
          </a:p>
        </p:txBody>
      </p:sp>
      <p:pic>
        <p:nvPicPr>
          <p:cNvPr id="3" name="Picture 2" descr="6167903002.jpg"/>
          <p:cNvPicPr>
            <a:picLocks noChangeAspect="1"/>
          </p:cNvPicPr>
          <p:nvPr/>
        </p:nvPicPr>
        <p:blipFill>
          <a:blip r:embed="rId2" cstate="print"/>
          <a:stretch>
            <a:fillRect/>
          </a:stretch>
        </p:blipFill>
        <p:spPr>
          <a:xfrm>
            <a:off x="2783434" y="2218334"/>
            <a:ext cx="3577133" cy="333573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a:t>
            </a:r>
            <a:r>
              <a:rPr lang="en-US" dirty="0" smtClean="0"/>
              <a:t> A simple memory triangle can be used to help remember the commonly used hydraulic formulas.</a:t>
            </a:r>
            <a:endParaRPr lang="en-US" dirty="0"/>
          </a:p>
        </p:txBody>
      </p:sp>
      <p:pic>
        <p:nvPicPr>
          <p:cNvPr id="3" name="Picture 2" descr="6167903003.jpg"/>
          <p:cNvPicPr>
            <a:picLocks noChangeAspect="1"/>
          </p:cNvPicPr>
          <p:nvPr/>
        </p:nvPicPr>
        <p:blipFill>
          <a:blip r:embed="rId2" cstate="print"/>
          <a:stretch>
            <a:fillRect/>
          </a:stretch>
        </p:blipFill>
        <p:spPr>
          <a:xfrm>
            <a:off x="2284172" y="3046781"/>
            <a:ext cx="4575657" cy="167883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3–4</a:t>
            </a:r>
            <a:r>
              <a:rPr lang="en-US" dirty="0" smtClean="0"/>
              <a:t> (a) Gear-type pump. (b) </a:t>
            </a:r>
            <a:r>
              <a:rPr lang="en-US" dirty="0" err="1" smtClean="0"/>
              <a:t>Gerotor</a:t>
            </a:r>
            <a:r>
              <a:rPr lang="en-US" dirty="0" smtClean="0"/>
              <a:t>-type pump. (c) Vane-type pump.</a:t>
            </a:r>
            <a:endParaRPr lang="en-US" dirty="0"/>
          </a:p>
        </p:txBody>
      </p:sp>
      <p:pic>
        <p:nvPicPr>
          <p:cNvPr id="3" name="Picture 2" descr="6167903004.jpg"/>
          <p:cNvPicPr>
            <a:picLocks noChangeAspect="1"/>
          </p:cNvPicPr>
          <p:nvPr/>
        </p:nvPicPr>
        <p:blipFill>
          <a:blip r:embed="rId2" cstate="print"/>
          <a:stretch>
            <a:fillRect/>
          </a:stretch>
        </p:blipFill>
        <p:spPr>
          <a:xfrm>
            <a:off x="221340" y="2601684"/>
            <a:ext cx="2743200" cy="2178101"/>
          </a:xfrm>
          <a:prstGeom prst="rect">
            <a:avLst/>
          </a:prstGeom>
        </p:spPr>
      </p:pic>
      <p:pic>
        <p:nvPicPr>
          <p:cNvPr id="4" name="Picture 3" descr="6167903005.jpg"/>
          <p:cNvPicPr>
            <a:picLocks noChangeAspect="1"/>
          </p:cNvPicPr>
          <p:nvPr/>
        </p:nvPicPr>
        <p:blipFill>
          <a:blip r:embed="rId3" cstate="print"/>
          <a:stretch>
            <a:fillRect/>
          </a:stretch>
        </p:blipFill>
        <p:spPr>
          <a:xfrm>
            <a:off x="3200406" y="2572656"/>
            <a:ext cx="2743200" cy="2178101"/>
          </a:xfrm>
          <a:prstGeom prst="rect">
            <a:avLst/>
          </a:prstGeom>
        </p:spPr>
      </p:pic>
      <p:pic>
        <p:nvPicPr>
          <p:cNvPr id="5" name="Picture 4" descr="6167903006.jpg"/>
          <p:cNvPicPr>
            <a:picLocks noChangeAspect="1"/>
          </p:cNvPicPr>
          <p:nvPr/>
        </p:nvPicPr>
        <p:blipFill>
          <a:blip r:embed="rId4" cstate="print"/>
          <a:stretch>
            <a:fillRect/>
          </a:stretch>
        </p:blipFill>
        <p:spPr>
          <a:xfrm>
            <a:off x="6186720" y="2514600"/>
            <a:ext cx="2743200" cy="21781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3–5</a:t>
            </a:r>
            <a:r>
              <a:rPr lang="en-US" dirty="0" smtClean="0"/>
              <a:t> As a pump rotates, a low pressure (vacuum) is created as the pumping members move apart in one area, and atmospheric pressure will force fluid into this area. Pressure is created where the pumping members move together.</a:t>
            </a:r>
            <a:endParaRPr lang="en-US" dirty="0"/>
          </a:p>
        </p:txBody>
      </p:sp>
      <p:pic>
        <p:nvPicPr>
          <p:cNvPr id="3" name="Picture 2" descr="6167903007.jpg"/>
          <p:cNvPicPr>
            <a:picLocks noChangeAspect="1"/>
          </p:cNvPicPr>
          <p:nvPr/>
        </p:nvPicPr>
        <p:blipFill>
          <a:blip r:embed="rId2" cstate="print"/>
          <a:stretch>
            <a:fillRect/>
          </a:stretch>
        </p:blipFill>
        <p:spPr>
          <a:xfrm>
            <a:off x="2244852" y="1591056"/>
            <a:ext cx="4654296" cy="45811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3–6</a:t>
            </a:r>
            <a:r>
              <a:rPr lang="en-US" dirty="0" smtClean="0"/>
              <a:t> A variable displacement vane-type pump. The slide is moved to the high output position by a spring and decreased pressure comes from the pressure regulator valve.</a:t>
            </a:r>
            <a:endParaRPr lang="en-US" dirty="0"/>
          </a:p>
        </p:txBody>
      </p:sp>
      <p:pic>
        <p:nvPicPr>
          <p:cNvPr id="3" name="Picture 2" descr="6167903008.jpg"/>
          <p:cNvPicPr>
            <a:picLocks noChangeAspect="1"/>
          </p:cNvPicPr>
          <p:nvPr/>
        </p:nvPicPr>
        <p:blipFill>
          <a:blip r:embed="rId2" cstate="print"/>
          <a:stretch>
            <a:fillRect/>
          </a:stretch>
        </p:blipFill>
        <p:spPr>
          <a:xfrm>
            <a:off x="896112" y="1944015"/>
            <a:ext cx="7351776" cy="388437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3–7</a:t>
            </a:r>
            <a:r>
              <a:rPr lang="en-US" dirty="0" smtClean="0"/>
              <a:t> A dual-stage, external gear pump. Both stages are used at low engine speeds to produce enough fluid for the transmission’s needs. At higher engine speeds, the output of the secondary stage is vented.</a:t>
            </a:r>
            <a:endParaRPr lang="en-US" dirty="0"/>
          </a:p>
        </p:txBody>
      </p:sp>
      <p:pic>
        <p:nvPicPr>
          <p:cNvPr id="3" name="Picture 2" descr="6167903009.jpg"/>
          <p:cNvPicPr>
            <a:picLocks noChangeAspect="1"/>
          </p:cNvPicPr>
          <p:nvPr/>
        </p:nvPicPr>
        <p:blipFill>
          <a:blip r:embed="rId2" cstate="print"/>
          <a:stretch>
            <a:fillRect/>
          </a:stretch>
        </p:blipFill>
        <p:spPr>
          <a:xfrm>
            <a:off x="2199132" y="1470287"/>
            <a:ext cx="4745736" cy="4800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3–8</a:t>
            </a:r>
            <a:r>
              <a:rPr lang="en-US" dirty="0" smtClean="0"/>
              <a:t> A chain-driven pump allows the transaxle to be shorter compared to a conventional pump that is driven by the torque converter.</a:t>
            </a:r>
            <a:endParaRPr lang="en-US" dirty="0"/>
          </a:p>
        </p:txBody>
      </p:sp>
      <p:pic>
        <p:nvPicPr>
          <p:cNvPr id="3" name="Picture 2" descr="6167903010.jpg"/>
          <p:cNvPicPr>
            <a:picLocks noChangeAspect="1"/>
          </p:cNvPicPr>
          <p:nvPr/>
        </p:nvPicPr>
        <p:blipFill>
          <a:blip r:embed="rId2" cstate="print"/>
          <a:stretch>
            <a:fillRect/>
          </a:stretch>
        </p:blipFill>
        <p:spPr>
          <a:xfrm>
            <a:off x="2665476" y="1526604"/>
            <a:ext cx="3813048" cy="47000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4249</TotalTime>
  <Words>63</Words>
  <Application>Microsoft Office PowerPoint</Application>
  <PresentationFormat>On-screen Show (4:3)</PresentationFormat>
  <Paragraphs>30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508 Lecture</vt:lpstr>
      <vt:lpstr>Automatic Transmissions and Transaxles</vt:lpstr>
      <vt:lpstr>FIGURE 3–1 Fluid pressure is transmitted undiminished in all directions. Note that the pressure is equal throughout the system.</vt:lpstr>
      <vt:lpstr>FIGURE 3–2 A 100 lb force applied on an input piston that has an area of 1 sq. in. will produce a fluid pressure of 100 PSI.</vt:lpstr>
      <vt:lpstr>FIGURE 3–3 A simple memory triangle can be used to help remember the commonly used hydraulic formulas.</vt:lpstr>
      <vt:lpstr>FIGURE 3–4 (a) Gear-type pump. (b) Gerotor-type pump. (c) Vane-type pump.</vt:lpstr>
      <vt:lpstr>FIGURE 3–5 As a pump rotates, a low pressure (vacuum) is created as the pumping members move apart in one area, and atmospheric pressure will force fluid into this area. Pressure is created where the pumping members move together.</vt:lpstr>
      <vt:lpstr>FIGURE 3–6 A variable displacement vane-type pump. The slide is moved to the high output position by a spring and decreased pressure comes from the pressure regulator valve.</vt:lpstr>
      <vt:lpstr>FIGURE 3–7 A dual-stage, external gear pump. Both stages are used at low engine speeds to produce enough fluid for the transmission’s needs. At higher engine speeds, the output of the secondary stage is vented.</vt:lpstr>
      <vt:lpstr>FIGURE 3–8 A chain-driven pump allows the transaxle to be shorter compared to a conventional pump that is driven by the torque converter.</vt:lpstr>
      <vt:lpstr>FIGURE 3–9 A spool valve resembles a spool for thread (top).</vt:lpstr>
      <vt:lpstr>FIGURE 3–10 A spool valve and its bore. Note the names of the various parts.</vt:lpstr>
      <vt:lpstr>FIGURE 3–11 This valve spool has four possible hydraulic reaction faces. The areas are calculated like those of any other circular surface using the formula πr2.</vt:lpstr>
      <vt:lpstr>FIGURE 3–12 A typical valve body as installed on a GM 4T65-E transaxle.</vt:lpstr>
      <vt:lpstr>FIGURE 3–13 A typical upper valve body showing the fluid passages (“worm holes”).</vt:lpstr>
      <vt:lpstr>FIGURE 3–14 When pressure on the face of the pressure regulator valve overcomes spring force, the valve moves to open the exhaust port.</vt:lpstr>
      <vt:lpstr>FIGURE 3–15 Typical pressure relief valves as found in the pump circuit.</vt:lpstr>
      <vt:lpstr>FIGURE 3–16 A GM 4T45-E uses an auxiliary electric pump to maintain hydraulic pressure when the engine stops during a stop-start event.</vt:lpstr>
      <vt:lpstr>FIGURE 3–17 A rooster comb is the detent that helps retain the manual valve in the various positions in the valve body.</vt:lpstr>
      <vt:lpstr>FIGURE 3–18 A typical shift valve has a spring to move the valve to a downshift position where the throttle pressure works with this spring. When governor pressure gets high enough, the valve will move to an upshift position.</vt:lpstr>
      <vt:lpstr>FIGURE 3–19 Some automatic transmissions, such as this VW/Audi unit use an electric motor to move the manual valve inside the transaxles itself. Other vehicles use an external actuator to move the manual valve. Check service information for the exact method used on the vehicle being serviced.</vt:lpstr>
      <vt:lpstr>FIGURE 3–20 A rotary knob type electronic shifter used on a Chrysler 200.</vt:lpstr>
      <vt:lpstr>FIGURE 3–21 A new O-ring seal being installed on a cover.</vt:lpstr>
      <vt:lpstr>FIGURE 3–22 The sealing member of a metal-clad lip seal makes a dynamic seal with the rotating shaft while the metal case forms a static seal with the transmission case.</vt:lpstr>
      <vt:lpstr>FIGURE 3–23 Sealing rings are used to seal the passages between stationary and rotating members. For example, the seal rings at the right keep the fluid flow from the pump to the front clutch from escaping.</vt:lpstr>
      <vt:lpstr>FIGURE 3–24 Fluid pressure forces a sealing ring outward in both directions to make firm contact with the side of the groove and outer diameter of the bore.</vt:lpstr>
      <vt:lpstr>FIGURE 3–25 Metal seal rings (bottom) have plain or hooked ends. Teflon rings (top) are either uncut, scarf cut, or butt cut.</vt:lpstr>
      <vt:lpstr>FIGURE 3–26 Clutch and servo piston seals are usually O-rings, lathe-cut rings, or lip seals.</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Automatic Transmission/Transaxle Hydraulic System</dc:title>
  <dc:subject>Automatic Transmissions and Transaxles</dc:subject>
  <dc:creator>James D. Halderman</dc:creator>
  <cp:keywords>Automotive</cp:keywords>
  <cp:lastModifiedBy>Kavi Raj</cp:lastModifiedBy>
  <cp:revision>213</cp:revision>
  <dcterms:created xsi:type="dcterms:W3CDTF">2014-07-14T20:04:21Z</dcterms:created>
  <dcterms:modified xsi:type="dcterms:W3CDTF">2016-12-22T16:33:24Z</dcterms:modified>
</cp:coreProperties>
</file>