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376" r:id="rId2"/>
    <p:sldId id="377" r:id="rId3"/>
    <p:sldId id="378" r:id="rId4"/>
    <p:sldId id="379" r:id="rId5"/>
    <p:sldId id="380" r:id="rId6"/>
    <p:sldId id="381" r:id="rId7"/>
    <p:sldId id="382" r:id="rId8"/>
    <p:sldId id="383" r:id="rId9"/>
    <p:sldId id="384" r:id="rId10"/>
    <p:sldId id="385" r:id="rId11"/>
    <p:sldId id="386" r:id="rId12"/>
    <p:sldId id="387" r:id="rId13"/>
    <p:sldId id="390" r:id="rId14"/>
    <p:sldId id="391" r:id="rId15"/>
    <p:sldId id="392" r:id="rId16"/>
    <p:sldId id="393" r:id="rId17"/>
    <p:sldId id="394" r:id="rId18"/>
    <p:sldId id="395" r:id="rId19"/>
    <p:sldId id="398" r:id="rId20"/>
    <p:sldId id="399" r:id="rId21"/>
    <p:sldId id="400" r:id="rId22"/>
    <p:sldId id="401" r:id="rId23"/>
    <p:sldId id="402" r:id="rId24"/>
    <p:sldId id="403" r:id="rId25"/>
    <p:sldId id="404" r:id="rId26"/>
    <p:sldId id="405" r:id="rId27"/>
    <p:sldId id="406" r:id="rId28"/>
    <p:sldId id="407" r:id="rId29"/>
    <p:sldId id="409" r:id="rId30"/>
    <p:sldId id="410" r:id="rId31"/>
    <p:sldId id="411" r:id="rId32"/>
    <p:sldId id="412" r:id="rId33"/>
    <p:sldId id="413" r:id="rId34"/>
    <p:sldId id="414" r:id="rId35"/>
    <p:sldId id="415" r:id="rId36"/>
    <p:sldId id="416" r:id="rId37"/>
    <p:sldId id="417" r:id="rId38"/>
    <p:sldId id="418" r:id="rId39"/>
    <p:sldId id="420" r:id="rId40"/>
    <p:sldId id="421" r:id="rId41"/>
    <p:sldId id="422" r:id="rId42"/>
    <p:sldId id="423" r:id="rId43"/>
    <p:sldId id="424" r:id="rId44"/>
    <p:sldId id="426" r:id="rId45"/>
    <p:sldId id="427" r:id="rId46"/>
    <p:sldId id="428" r:id="rId47"/>
    <p:sldId id="429" r:id="rId48"/>
    <p:sldId id="430" r:id="rId49"/>
    <p:sldId id="431" r:id="rId50"/>
    <p:sldId id="432" r:id="rId51"/>
    <p:sldId id="433" r:id="rId52"/>
    <p:sldId id="434" r:id="rId53"/>
    <p:sldId id="435" r:id="rId54"/>
    <p:sldId id="436" r:id="rId55"/>
    <p:sldId id="437" r:id="rId56"/>
    <p:sldId id="438" r:id="rId57"/>
    <p:sldId id="439" r:id="rId58"/>
    <p:sldId id="440" r:id="rId59"/>
    <p:sldId id="441" r:id="rId60"/>
    <p:sldId id="442"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5A70"/>
    <a:srgbClr val="007FA3"/>
    <a:srgbClr val="003057"/>
    <a:srgbClr val="E3EBF6"/>
    <a:srgbClr val="7EB1D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97" autoAdjust="0"/>
    <p:restoredTop sz="83248" autoAdjust="0"/>
  </p:normalViewPr>
  <p:slideViewPr>
    <p:cSldViewPr>
      <p:cViewPr>
        <p:scale>
          <a:sx n="100" d="100"/>
          <a:sy n="100" d="100"/>
        </p:scale>
        <p:origin x="-1044" y="174"/>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12/22/2016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xmlns=""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12/22/2016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xmlns=""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12/22/2016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88798069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12/22/2016</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xmlns="" val="371113668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12/22/2016</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12/22/2016</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xmlns="" val="29810628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12/22/2016</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xmlns="" val="115246301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12/22/2016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xmlns="" val="12109093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12/22/2016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xmlns="" val="27520083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12/22/2016</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220379609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12/22/2016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xmlns="" val="315479995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12/22/2016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xmlns="" val="375470418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12/22/2016</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xmlns="" val="185512659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12/22/2016</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1.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Transmissions and Transaxles</a:t>
            </a:r>
          </a:p>
        </p:txBody>
      </p:sp>
      <p:sp>
        <p:nvSpPr>
          <p:cNvPr id="3" name="Text Placeholder 2"/>
          <p:cNvSpPr>
            <a:spLocks noGrp="1"/>
          </p:cNvSpPr>
          <p:nvPr>
            <p:ph type="body" sz="quarter" idx="13"/>
          </p:nvPr>
        </p:nvSpPr>
        <p:spPr/>
        <p:txBody>
          <a:bodyPr/>
          <a:lstStyle/>
          <a:p>
            <a:r>
              <a:rPr lang="en-US" dirty="0" smtClean="0"/>
              <a:t>Seventh Edition</a:t>
            </a:r>
            <a:endParaRPr lang="en-US" dirty="0"/>
          </a:p>
        </p:txBody>
      </p:sp>
      <p:sp>
        <p:nvSpPr>
          <p:cNvPr id="4" name="Text Placeholder 3"/>
          <p:cNvSpPr>
            <a:spLocks noGrp="1"/>
          </p:cNvSpPr>
          <p:nvPr>
            <p:ph type="body" sz="quarter" idx="14"/>
          </p:nvPr>
        </p:nvSpPr>
        <p:spPr/>
        <p:txBody>
          <a:bodyPr/>
          <a:lstStyle/>
          <a:p>
            <a:r>
              <a:rPr lang="en-US" dirty="0" smtClean="0"/>
              <a:t>Chapter 17</a:t>
            </a:r>
            <a:endParaRPr lang="en-US" dirty="0"/>
          </a:p>
        </p:txBody>
      </p:sp>
      <p:sp>
        <p:nvSpPr>
          <p:cNvPr id="5" name="Text Placeholder 4"/>
          <p:cNvSpPr>
            <a:spLocks noGrp="1"/>
          </p:cNvSpPr>
          <p:nvPr>
            <p:ph type="body" sz="quarter" idx="15"/>
          </p:nvPr>
        </p:nvSpPr>
        <p:spPr>
          <a:xfrm>
            <a:off x="5029200" y="3200400"/>
            <a:ext cx="3810000" cy="2925763"/>
          </a:xfrm>
        </p:spPr>
        <p:txBody>
          <a:bodyPr/>
          <a:lstStyle/>
          <a:p>
            <a:r>
              <a:rPr lang="en-US" dirty="0" smtClean="0"/>
              <a:t>Transmission/Transaxle Assembly and Installation</a:t>
            </a:r>
          </a:p>
        </p:txBody>
      </p:sp>
      <p:pic>
        <p:nvPicPr>
          <p:cNvPr id="8" name="Picture 7" descr="0134616790.jpg"/>
          <p:cNvPicPr>
            <a:picLocks noChangeAspect="1"/>
          </p:cNvPicPr>
          <p:nvPr/>
        </p:nvPicPr>
        <p:blipFill>
          <a:blip r:embed="rId2" cstate="print"/>
          <a:stretch>
            <a:fillRect/>
          </a:stretch>
        </p:blipFill>
        <p:spPr>
          <a:xfrm>
            <a:off x="457200" y="1450886"/>
            <a:ext cx="3840480" cy="490060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17–9</a:t>
            </a:r>
            <a:r>
              <a:rPr lang="en-US" dirty="0" smtClean="0"/>
              <a:t> Steel plates can usually be reused if no faults are found during a visual inspection.</a:t>
            </a:r>
            <a:endParaRPr lang="en-US" dirty="0"/>
          </a:p>
        </p:txBody>
      </p:sp>
      <p:pic>
        <p:nvPicPr>
          <p:cNvPr id="3" name="Picture 2" descr="6167917009.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17–10</a:t>
            </a:r>
            <a:r>
              <a:rPr lang="en-US" dirty="0" smtClean="0"/>
              <a:t> A badly chipped and pitted band. This band requires replacement.</a:t>
            </a:r>
            <a:endParaRPr lang="en-US" dirty="0"/>
          </a:p>
        </p:txBody>
      </p:sp>
      <p:pic>
        <p:nvPicPr>
          <p:cNvPr id="3" name="Picture 2" descr="6167917010.jpg"/>
          <p:cNvPicPr>
            <a:picLocks noChangeAspect="1"/>
          </p:cNvPicPr>
          <p:nvPr/>
        </p:nvPicPr>
        <p:blipFill>
          <a:blip r:embed="rId2" cstate="print"/>
          <a:stretch>
            <a:fillRect/>
          </a:stretch>
        </p:blipFill>
        <p:spPr>
          <a:xfrm>
            <a:off x="2594763" y="1619707"/>
            <a:ext cx="3954475" cy="4532986"/>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17–11</a:t>
            </a:r>
            <a:r>
              <a:rPr lang="en-US" dirty="0" smtClean="0"/>
              <a:t> (a) Piston seals as supplied in an overhaul (OH) kit. (b) These seals are being lubricated in ATF before installation. (c) Installing a lip seal.</a:t>
            </a:r>
            <a:endParaRPr lang="en-US" dirty="0"/>
          </a:p>
        </p:txBody>
      </p:sp>
      <p:pic>
        <p:nvPicPr>
          <p:cNvPr id="3" name="Picture 2" descr="6167917011.jpg"/>
          <p:cNvPicPr>
            <a:picLocks noChangeAspect="1"/>
          </p:cNvPicPr>
          <p:nvPr/>
        </p:nvPicPr>
        <p:blipFill>
          <a:blip r:embed="rId2" cstate="print"/>
          <a:stretch>
            <a:fillRect/>
          </a:stretch>
        </p:blipFill>
        <p:spPr>
          <a:xfrm>
            <a:off x="224970" y="2347414"/>
            <a:ext cx="3017520" cy="2430603"/>
          </a:xfrm>
          <a:prstGeom prst="rect">
            <a:avLst/>
          </a:prstGeom>
        </p:spPr>
      </p:pic>
      <p:pic>
        <p:nvPicPr>
          <p:cNvPr id="4" name="Picture 3" descr="6167917012.jpg"/>
          <p:cNvPicPr>
            <a:picLocks noChangeAspect="1"/>
          </p:cNvPicPr>
          <p:nvPr/>
        </p:nvPicPr>
        <p:blipFill>
          <a:blip r:embed="rId3" cstate="print"/>
          <a:stretch>
            <a:fillRect/>
          </a:stretch>
        </p:blipFill>
        <p:spPr>
          <a:xfrm>
            <a:off x="3399972" y="2344044"/>
            <a:ext cx="3041904" cy="2450592"/>
          </a:xfrm>
          <a:prstGeom prst="rect">
            <a:avLst/>
          </a:prstGeom>
        </p:spPr>
      </p:pic>
      <p:pic>
        <p:nvPicPr>
          <p:cNvPr id="5" name="Picture 4" descr="6167917013.jpg"/>
          <p:cNvPicPr>
            <a:picLocks noChangeAspect="1"/>
          </p:cNvPicPr>
          <p:nvPr/>
        </p:nvPicPr>
        <p:blipFill>
          <a:blip r:embed="rId4" cstate="print"/>
          <a:stretch>
            <a:fillRect/>
          </a:stretch>
        </p:blipFill>
        <p:spPr>
          <a:xfrm>
            <a:off x="6614880" y="2291502"/>
            <a:ext cx="2286000" cy="252984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17–12</a:t>
            </a:r>
            <a:r>
              <a:rPr lang="en-US" dirty="0" smtClean="0"/>
              <a:t> A round flat plastic ring is often included in overhaul kits and makes seal installation easier.</a:t>
            </a:r>
            <a:endParaRPr lang="en-US" dirty="0"/>
          </a:p>
        </p:txBody>
      </p:sp>
      <p:pic>
        <p:nvPicPr>
          <p:cNvPr id="3" name="Picture 2" descr="6167917014.jpg"/>
          <p:cNvPicPr>
            <a:picLocks noChangeAspect="1"/>
          </p:cNvPicPr>
          <p:nvPr/>
        </p:nvPicPr>
        <p:blipFill>
          <a:blip r:embed="rId2" cstate="print"/>
          <a:stretch>
            <a:fillRect/>
          </a:stretch>
        </p:blipFill>
        <p:spPr>
          <a:xfrm>
            <a:off x="1883664" y="1724559"/>
            <a:ext cx="5376672"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17–13</a:t>
            </a:r>
            <a:r>
              <a:rPr lang="en-US" dirty="0" smtClean="0"/>
              <a:t> A dial indicator is set up to measure clutch pack clearance and then it is air checked to verify proper operation.</a:t>
            </a:r>
            <a:endParaRPr lang="en-US" dirty="0"/>
          </a:p>
        </p:txBody>
      </p:sp>
      <p:pic>
        <p:nvPicPr>
          <p:cNvPr id="3" name="Picture 2" descr="6167917015.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17–14</a:t>
            </a:r>
            <a:r>
              <a:rPr lang="en-US" dirty="0" smtClean="0"/>
              <a:t> A metal sealing ring has been hooked and placed into its bore. It should enter with a slight pressure and make full contact with the bore. There should be a slight gap at the ends of the ring as shown.</a:t>
            </a:r>
            <a:endParaRPr lang="en-US" dirty="0"/>
          </a:p>
        </p:txBody>
      </p:sp>
      <p:pic>
        <p:nvPicPr>
          <p:cNvPr id="3" name="Picture 2" descr="6167917016.jpg"/>
          <p:cNvPicPr>
            <a:picLocks noChangeAspect="1"/>
          </p:cNvPicPr>
          <p:nvPr/>
        </p:nvPicPr>
        <p:blipFill>
          <a:blip r:embed="rId2" cstate="print"/>
          <a:stretch>
            <a:fillRect/>
          </a:stretch>
        </p:blipFill>
        <p:spPr>
          <a:xfrm>
            <a:off x="2540813" y="1812340"/>
            <a:ext cx="4062374" cy="414771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17–15</a:t>
            </a:r>
            <a:r>
              <a:rPr lang="en-US" dirty="0" smtClean="0"/>
              <a:t> (a) Side clearance of a metal sealing ring is checked by placing the ring into the groove and measuring the clearance using a feeler gauge. (b) While making this check, look for damage to the seal groove.</a:t>
            </a:r>
            <a:endParaRPr lang="en-US" dirty="0"/>
          </a:p>
        </p:txBody>
      </p:sp>
      <p:pic>
        <p:nvPicPr>
          <p:cNvPr id="3" name="Picture 2" descr="6167917017.jpg"/>
          <p:cNvPicPr>
            <a:picLocks noChangeAspect="1"/>
          </p:cNvPicPr>
          <p:nvPr/>
        </p:nvPicPr>
        <p:blipFill>
          <a:blip r:embed="rId2" cstate="print"/>
          <a:stretch>
            <a:fillRect/>
          </a:stretch>
        </p:blipFill>
        <p:spPr>
          <a:xfrm>
            <a:off x="2865425" y="1418538"/>
            <a:ext cx="3413150" cy="493532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17–16</a:t>
            </a:r>
            <a:r>
              <a:rPr lang="en-US" dirty="0" smtClean="0"/>
              <a:t> Four styles of Teflon rings; the uncut, continuous ring requires special tools for installation. The other styles are placed into the groove with overlapping ends positioned properly.</a:t>
            </a:r>
            <a:endParaRPr lang="en-US" dirty="0"/>
          </a:p>
        </p:txBody>
      </p:sp>
      <p:pic>
        <p:nvPicPr>
          <p:cNvPr id="3" name="Picture 2" descr="6167917018.jpg"/>
          <p:cNvPicPr>
            <a:picLocks noChangeAspect="1"/>
          </p:cNvPicPr>
          <p:nvPr/>
        </p:nvPicPr>
        <p:blipFill>
          <a:blip r:embed="rId2" cstate="print"/>
          <a:stretch>
            <a:fillRect/>
          </a:stretch>
        </p:blipFill>
        <p:spPr>
          <a:xfrm>
            <a:off x="3566160" y="1518004"/>
            <a:ext cx="2011680" cy="472186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17–17</a:t>
            </a:r>
            <a:r>
              <a:rPr lang="en-US" dirty="0" smtClean="0"/>
              <a:t> (a) Using a seal installation tool allows the seal to slide down over the shaft without harming the seal. (b) After the seal has been placed in the groove, use a sizing tool to reduce the size of the seal. (c) The seal after it has been sized.</a:t>
            </a:r>
            <a:endParaRPr lang="en-US" dirty="0"/>
          </a:p>
        </p:txBody>
      </p:sp>
      <p:pic>
        <p:nvPicPr>
          <p:cNvPr id="3" name="Picture 2" descr="6167917019.jpg"/>
          <p:cNvPicPr>
            <a:picLocks noChangeAspect="1"/>
          </p:cNvPicPr>
          <p:nvPr/>
        </p:nvPicPr>
        <p:blipFill>
          <a:blip r:embed="rId2" cstate="print"/>
          <a:stretch>
            <a:fillRect/>
          </a:stretch>
        </p:blipFill>
        <p:spPr>
          <a:xfrm>
            <a:off x="112488" y="1812340"/>
            <a:ext cx="1469136" cy="3456432"/>
          </a:xfrm>
          <a:prstGeom prst="rect">
            <a:avLst/>
          </a:prstGeom>
        </p:spPr>
      </p:pic>
      <p:pic>
        <p:nvPicPr>
          <p:cNvPr id="4" name="Picture 3" descr="6167917020.jpg"/>
          <p:cNvPicPr>
            <a:picLocks noChangeAspect="1"/>
          </p:cNvPicPr>
          <p:nvPr/>
        </p:nvPicPr>
        <p:blipFill>
          <a:blip r:embed="rId3" cstate="print"/>
          <a:stretch>
            <a:fillRect/>
          </a:stretch>
        </p:blipFill>
        <p:spPr>
          <a:xfrm>
            <a:off x="1776930" y="2300514"/>
            <a:ext cx="3533242" cy="2860243"/>
          </a:xfrm>
          <a:prstGeom prst="rect">
            <a:avLst/>
          </a:prstGeom>
        </p:spPr>
      </p:pic>
      <p:pic>
        <p:nvPicPr>
          <p:cNvPr id="5" name="Picture 4" descr="6167917021.jpg"/>
          <p:cNvPicPr>
            <a:picLocks noChangeAspect="1"/>
          </p:cNvPicPr>
          <p:nvPr/>
        </p:nvPicPr>
        <p:blipFill>
          <a:blip r:embed="rId4" cstate="print"/>
          <a:stretch>
            <a:fillRect/>
          </a:stretch>
        </p:blipFill>
        <p:spPr>
          <a:xfrm>
            <a:off x="5436330" y="2261906"/>
            <a:ext cx="3566160" cy="286990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17–18</a:t>
            </a:r>
            <a:r>
              <a:rPr lang="en-US" dirty="0" smtClean="0"/>
              <a:t> Using water that has been heated in a microwave to help soften a Teflon sealing ring before installing it on the shaft.</a:t>
            </a:r>
            <a:endParaRPr lang="en-US" dirty="0"/>
          </a:p>
        </p:txBody>
      </p:sp>
      <p:pic>
        <p:nvPicPr>
          <p:cNvPr id="3" name="Picture 2" descr="6167917022.jpg"/>
          <p:cNvPicPr>
            <a:picLocks noChangeAspect="1"/>
          </p:cNvPicPr>
          <p:nvPr/>
        </p:nvPicPr>
        <p:blipFill>
          <a:blip r:embed="rId2" cstate="print"/>
          <a:stretch>
            <a:fillRect/>
          </a:stretch>
        </p:blipFill>
        <p:spPr>
          <a:xfrm>
            <a:off x="1922069" y="1900123"/>
            <a:ext cx="5299862" cy="397215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cap="all" dirty="0" smtClean="0"/>
              <a:t>FIGURE 17–1</a:t>
            </a:r>
            <a:r>
              <a:rPr lang="en-US" sz="1800" dirty="0" smtClean="0"/>
              <a:t> A pressure jet washer is similar to a large industrial-sized dishwasher. This type of cleaning unit can be used for most automotive components including engines and transmissions. Each part is then rinsed with water to remove chemicals or debris that may remain there while it is still in the tank.</a:t>
            </a:r>
            <a:endParaRPr lang="en-US" sz="1800" dirty="0"/>
          </a:p>
        </p:txBody>
      </p:sp>
      <p:pic>
        <p:nvPicPr>
          <p:cNvPr id="3" name="Picture 2" descr="6167917001.jpg"/>
          <p:cNvPicPr>
            <a:picLocks noChangeAspect="1"/>
          </p:cNvPicPr>
          <p:nvPr/>
        </p:nvPicPr>
        <p:blipFill>
          <a:blip r:embed="rId2" cstate="print"/>
          <a:stretch>
            <a:fillRect/>
          </a:stretch>
        </p:blipFill>
        <p:spPr>
          <a:xfrm>
            <a:off x="1691640" y="1505102"/>
            <a:ext cx="5760720" cy="476219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17–19</a:t>
            </a:r>
            <a:r>
              <a:rPr lang="en-US" dirty="0" smtClean="0"/>
              <a:t> Filling the passage with ATF and then seeing how long it takes for the fluid to leak down to point A. A test tool instead of the component can be used to check for leakage around a bore if available.</a:t>
            </a:r>
            <a:endParaRPr lang="en-US" dirty="0"/>
          </a:p>
        </p:txBody>
      </p:sp>
      <p:pic>
        <p:nvPicPr>
          <p:cNvPr id="3" name="Picture 2" descr="6167917023.jpg"/>
          <p:cNvPicPr>
            <a:picLocks noChangeAspect="1"/>
          </p:cNvPicPr>
          <p:nvPr/>
        </p:nvPicPr>
        <p:blipFill>
          <a:blip r:embed="rId2" cstate="print"/>
          <a:stretch>
            <a:fillRect/>
          </a:stretch>
        </p:blipFill>
        <p:spPr>
          <a:xfrm>
            <a:off x="2097634" y="1367942"/>
            <a:ext cx="4948733" cy="503651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17–20</a:t>
            </a:r>
            <a:r>
              <a:rPr lang="en-US" dirty="0" smtClean="0"/>
              <a:t> A pump assembly after the cover has been removed.</a:t>
            </a:r>
            <a:endParaRPr lang="en-US" dirty="0"/>
          </a:p>
        </p:txBody>
      </p:sp>
      <p:pic>
        <p:nvPicPr>
          <p:cNvPr id="3" name="Picture 2" descr="6167917024.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17–21</a:t>
            </a:r>
            <a:r>
              <a:rPr lang="en-US" dirty="0" smtClean="0"/>
              <a:t> The pump housing should be inspected for wear and replaced if grooved or damaged.</a:t>
            </a:r>
            <a:endParaRPr lang="en-US" dirty="0"/>
          </a:p>
        </p:txBody>
      </p:sp>
      <p:pic>
        <p:nvPicPr>
          <p:cNvPr id="3" name="Picture 2" descr="6167917025.jpg"/>
          <p:cNvPicPr>
            <a:picLocks noChangeAspect="1"/>
          </p:cNvPicPr>
          <p:nvPr/>
        </p:nvPicPr>
        <p:blipFill>
          <a:blip r:embed="rId2" cstate="print"/>
          <a:stretch>
            <a:fillRect/>
          </a:stretch>
        </p:blipFill>
        <p:spPr>
          <a:xfrm>
            <a:off x="2059230" y="2081174"/>
            <a:ext cx="5025541" cy="361005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17–22</a:t>
            </a:r>
            <a:r>
              <a:rPr lang="en-US" dirty="0" smtClean="0"/>
              <a:t> Clearance checks of the pump gears include (a) end clearance, (b) gear-to-housing clearance, and (c) gear-tooth clearance.</a:t>
            </a:r>
            <a:endParaRPr lang="en-US" dirty="0"/>
          </a:p>
        </p:txBody>
      </p:sp>
      <p:pic>
        <p:nvPicPr>
          <p:cNvPr id="3" name="Picture 2" descr="6167917026.jpg"/>
          <p:cNvPicPr>
            <a:picLocks noChangeAspect="1"/>
          </p:cNvPicPr>
          <p:nvPr/>
        </p:nvPicPr>
        <p:blipFill>
          <a:blip r:embed="rId2" cstate="print"/>
          <a:stretch>
            <a:fillRect/>
          </a:stretch>
        </p:blipFill>
        <p:spPr>
          <a:xfrm>
            <a:off x="3337560" y="1402489"/>
            <a:ext cx="2468880" cy="493299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17–23</a:t>
            </a:r>
            <a:r>
              <a:rPr lang="en-US" dirty="0" smtClean="0"/>
              <a:t> An exploded view of a vane-type pump. Wear checks include the rotor, vanes, slide, pump body, and pump cover.</a:t>
            </a:r>
            <a:endParaRPr lang="en-US" dirty="0"/>
          </a:p>
        </p:txBody>
      </p:sp>
      <p:pic>
        <p:nvPicPr>
          <p:cNvPr id="3" name="Picture 2" descr="6167917027.jpg"/>
          <p:cNvPicPr>
            <a:picLocks noChangeAspect="1"/>
          </p:cNvPicPr>
          <p:nvPr/>
        </p:nvPicPr>
        <p:blipFill>
          <a:blip r:embed="rId2" cstate="print"/>
          <a:stretch>
            <a:fillRect/>
          </a:stretch>
        </p:blipFill>
        <p:spPr>
          <a:xfrm>
            <a:off x="3429000" y="1486111"/>
            <a:ext cx="2377440" cy="480736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17–24</a:t>
            </a:r>
            <a:r>
              <a:rPr lang="en-US" dirty="0" smtClean="0"/>
              <a:t> A new front seal is being installed using a seal driver which is a special service tool (SST).</a:t>
            </a:r>
            <a:endParaRPr lang="en-US" dirty="0"/>
          </a:p>
        </p:txBody>
      </p:sp>
      <p:pic>
        <p:nvPicPr>
          <p:cNvPr id="3" name="Picture 2" descr="6167917028.jpg"/>
          <p:cNvPicPr>
            <a:picLocks noChangeAspect="1"/>
          </p:cNvPicPr>
          <p:nvPr/>
        </p:nvPicPr>
        <p:blipFill>
          <a:blip r:embed="rId2" cstate="print"/>
          <a:stretch>
            <a:fillRect/>
          </a:stretch>
        </p:blipFill>
        <p:spPr>
          <a:xfrm>
            <a:off x="2662734" y="2536545"/>
            <a:ext cx="3818533" cy="269930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17–25</a:t>
            </a:r>
            <a:r>
              <a:rPr lang="en-US" dirty="0" smtClean="0"/>
              <a:t> Using an alignment band to assemble both pump halves to ensure proper alignment. Many experts recommend lightly tapping the outer edges of the pump while tightening the clamp.</a:t>
            </a:r>
            <a:endParaRPr lang="en-US" dirty="0"/>
          </a:p>
        </p:txBody>
      </p:sp>
      <p:pic>
        <p:nvPicPr>
          <p:cNvPr id="3" name="Picture 2" descr="6167917029.jpg"/>
          <p:cNvPicPr>
            <a:picLocks noChangeAspect="1"/>
          </p:cNvPicPr>
          <p:nvPr/>
        </p:nvPicPr>
        <p:blipFill>
          <a:blip r:embed="rId2" cstate="print"/>
          <a:stretch>
            <a:fillRect/>
          </a:stretch>
        </p:blipFill>
        <p:spPr>
          <a:xfrm>
            <a:off x="1867206" y="2229307"/>
            <a:ext cx="5409589" cy="331378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17–26</a:t>
            </a:r>
            <a:r>
              <a:rPr lang="en-US" dirty="0" smtClean="0"/>
              <a:t> A compressor tool is usually necessary to compress the springs of the clutch piston to remove and install the snap ring.</a:t>
            </a:r>
            <a:endParaRPr lang="en-US" dirty="0"/>
          </a:p>
        </p:txBody>
      </p:sp>
      <p:pic>
        <p:nvPicPr>
          <p:cNvPr id="3" name="Picture 2" descr="6167917030.jpg"/>
          <p:cNvPicPr>
            <a:picLocks noChangeAspect="1"/>
          </p:cNvPicPr>
          <p:nvPr/>
        </p:nvPicPr>
        <p:blipFill>
          <a:blip r:embed="rId2" cstate="print"/>
          <a:stretch>
            <a:fillRect/>
          </a:stretch>
        </p:blipFill>
        <p:spPr>
          <a:xfrm>
            <a:off x="2895600" y="1874520"/>
            <a:ext cx="3352800" cy="402336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17–27</a:t>
            </a:r>
            <a:r>
              <a:rPr lang="en-US" dirty="0" smtClean="0"/>
              <a:t> (a) The large snap ring can usually be removed using a screwdriver or a seal pick, and then (b) the pressure plate and clutch plates can be removed.</a:t>
            </a:r>
            <a:endParaRPr lang="en-US" dirty="0"/>
          </a:p>
        </p:txBody>
      </p:sp>
      <p:pic>
        <p:nvPicPr>
          <p:cNvPr id="3" name="Picture 2" descr="6167917031.jpg"/>
          <p:cNvPicPr>
            <a:picLocks noChangeAspect="1"/>
          </p:cNvPicPr>
          <p:nvPr/>
        </p:nvPicPr>
        <p:blipFill>
          <a:blip r:embed="rId2" cstate="print"/>
          <a:stretch>
            <a:fillRect/>
          </a:stretch>
        </p:blipFill>
        <p:spPr>
          <a:xfrm>
            <a:off x="177798" y="2377439"/>
            <a:ext cx="4268419" cy="3017520"/>
          </a:xfrm>
          <a:prstGeom prst="rect">
            <a:avLst/>
          </a:prstGeom>
        </p:spPr>
      </p:pic>
      <p:pic>
        <p:nvPicPr>
          <p:cNvPr id="4" name="Picture 3" descr="6167917032.jpg"/>
          <p:cNvPicPr>
            <a:picLocks noChangeAspect="1"/>
          </p:cNvPicPr>
          <p:nvPr/>
        </p:nvPicPr>
        <p:blipFill>
          <a:blip r:embed="rId3" cstate="print"/>
          <a:stretch>
            <a:fillRect/>
          </a:stretch>
        </p:blipFill>
        <p:spPr>
          <a:xfrm>
            <a:off x="4693976" y="2454250"/>
            <a:ext cx="4290364" cy="28639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17–28</a:t>
            </a:r>
            <a:r>
              <a:rPr lang="en-US" dirty="0" smtClean="0"/>
              <a:t> The check ball should be free to move inside its cage. It should also seal low-pressure airflow in one direction (left) and leak in the other (right).</a:t>
            </a:r>
            <a:endParaRPr lang="en-US" dirty="0"/>
          </a:p>
        </p:txBody>
      </p:sp>
      <p:pic>
        <p:nvPicPr>
          <p:cNvPr id="3" name="Picture 2" descr="6167917033.jpg"/>
          <p:cNvPicPr>
            <a:picLocks noChangeAspect="1"/>
          </p:cNvPicPr>
          <p:nvPr/>
        </p:nvPicPr>
        <p:blipFill>
          <a:blip r:embed="rId2" cstate="print"/>
          <a:stretch>
            <a:fillRect/>
          </a:stretch>
        </p:blipFill>
        <p:spPr>
          <a:xfrm>
            <a:off x="2432304" y="2514600"/>
            <a:ext cx="4279392" cy="274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17–2</a:t>
            </a:r>
            <a:r>
              <a:rPr lang="en-US" dirty="0" smtClean="0"/>
              <a:t> Transmission parts being cleaned in a water-based solvent cleaning tank.</a:t>
            </a:r>
            <a:endParaRPr lang="en-US" dirty="0"/>
          </a:p>
        </p:txBody>
      </p:sp>
      <p:pic>
        <p:nvPicPr>
          <p:cNvPr id="3" name="Picture 2" descr="6167917002.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17–29</a:t>
            </a:r>
            <a:r>
              <a:rPr lang="en-US" dirty="0" smtClean="0"/>
              <a:t> All new friction plates should be soaked in ATF for at least 20 minutes or until bubbles no longer rise to the surface of the shallow pan of ATF.</a:t>
            </a:r>
            <a:endParaRPr lang="en-US" dirty="0"/>
          </a:p>
        </p:txBody>
      </p:sp>
      <p:pic>
        <p:nvPicPr>
          <p:cNvPr id="3" name="Picture 2" descr="6167917034.jpg"/>
          <p:cNvPicPr>
            <a:picLocks noChangeAspect="1"/>
          </p:cNvPicPr>
          <p:nvPr/>
        </p:nvPicPr>
        <p:blipFill>
          <a:blip r:embed="rId2" cstate="print"/>
          <a:stretch>
            <a:fillRect/>
          </a:stretch>
        </p:blipFill>
        <p:spPr>
          <a:xfrm>
            <a:off x="1645920" y="1710504"/>
            <a:ext cx="5852160" cy="438912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17–30</a:t>
            </a:r>
            <a:r>
              <a:rPr lang="en-US" dirty="0" smtClean="0"/>
              <a:t> All clutch packs should be checked for proper clearance. Here, a feeler (thickness) gauge is used to check the clearance to make sure it is within factory specifications.</a:t>
            </a:r>
            <a:endParaRPr lang="en-US" dirty="0"/>
          </a:p>
        </p:txBody>
      </p:sp>
      <p:pic>
        <p:nvPicPr>
          <p:cNvPr id="3" name="Picture 2" descr="6167917035.jpg"/>
          <p:cNvPicPr>
            <a:picLocks noChangeAspect="1"/>
          </p:cNvPicPr>
          <p:nvPr/>
        </p:nvPicPr>
        <p:blipFill>
          <a:blip r:embed="rId2" cstate="print"/>
          <a:stretch>
            <a:fillRect/>
          </a:stretch>
        </p:blipFill>
        <p:spPr>
          <a:xfrm>
            <a:off x="1680668" y="1971447"/>
            <a:ext cx="5782665" cy="3829507"/>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cap="all" dirty="0" smtClean="0"/>
              <a:t>FIGURE 17–31</a:t>
            </a:r>
            <a:r>
              <a:rPr lang="en-US" sz="2000" dirty="0" smtClean="0"/>
              <a:t> (a) and (b) Clutch clearance can be reduced by adding an extra unlined plate, or (c) lined plate. If two lined plates are next to each other as in (c), clearance can be increased by shaving the lining off one or both adjacent sides of the two lined plates.</a:t>
            </a:r>
            <a:endParaRPr lang="en-US" sz="2000" dirty="0"/>
          </a:p>
        </p:txBody>
      </p:sp>
      <p:pic>
        <p:nvPicPr>
          <p:cNvPr id="3" name="Picture 2" descr="6167917036.jpg"/>
          <p:cNvPicPr>
            <a:picLocks noChangeAspect="1"/>
          </p:cNvPicPr>
          <p:nvPr/>
        </p:nvPicPr>
        <p:blipFill>
          <a:blip r:embed="rId2" cstate="print"/>
          <a:stretch>
            <a:fillRect/>
          </a:stretch>
        </p:blipFill>
        <p:spPr>
          <a:xfrm>
            <a:off x="2606040" y="1640116"/>
            <a:ext cx="3931920" cy="460362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17–32</a:t>
            </a:r>
            <a:r>
              <a:rPr lang="en-US" dirty="0" smtClean="0"/>
              <a:t> Service information states that this one-way roller clutch should be installed as shown. Check by holding the outer race so that the inner race is free to rotate counterclockwise as shown.</a:t>
            </a:r>
            <a:endParaRPr lang="en-US" dirty="0"/>
          </a:p>
        </p:txBody>
      </p:sp>
      <p:pic>
        <p:nvPicPr>
          <p:cNvPr id="3" name="Picture 2" descr="6167917037.jpg"/>
          <p:cNvPicPr>
            <a:picLocks noChangeAspect="1"/>
          </p:cNvPicPr>
          <p:nvPr/>
        </p:nvPicPr>
        <p:blipFill>
          <a:blip r:embed="rId2" cstate="print"/>
          <a:stretch>
            <a:fillRect/>
          </a:stretch>
        </p:blipFill>
        <p:spPr>
          <a:xfrm>
            <a:off x="2371954" y="2640788"/>
            <a:ext cx="4400092" cy="249082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17–33</a:t>
            </a:r>
            <a:r>
              <a:rPr lang="en-US" dirty="0" smtClean="0"/>
              <a:t> This planetary gear set is excessively worn and wear metal from this failure has likely contaminated many other parts in the transmission.</a:t>
            </a:r>
            <a:endParaRPr lang="en-US" dirty="0"/>
          </a:p>
        </p:txBody>
      </p:sp>
      <p:pic>
        <p:nvPicPr>
          <p:cNvPr id="3" name="Picture 2" descr="6167917038.jpg"/>
          <p:cNvPicPr>
            <a:picLocks noChangeAspect="1"/>
          </p:cNvPicPr>
          <p:nvPr/>
        </p:nvPicPr>
        <p:blipFill>
          <a:blip r:embed="rId2" cstate="print"/>
          <a:stretch>
            <a:fillRect/>
          </a:stretch>
        </p:blipFill>
        <p:spPr>
          <a:xfrm>
            <a:off x="1691641" y="1730044"/>
            <a:ext cx="5760719" cy="431231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17–34</a:t>
            </a:r>
            <a:r>
              <a:rPr lang="en-US" dirty="0" smtClean="0"/>
              <a:t> Using a feeler gauge to measure the pinion gear side clearance.</a:t>
            </a:r>
            <a:endParaRPr lang="en-US" dirty="0"/>
          </a:p>
        </p:txBody>
      </p:sp>
      <p:pic>
        <p:nvPicPr>
          <p:cNvPr id="3" name="Picture 2" descr="6167917039.jpg"/>
          <p:cNvPicPr>
            <a:picLocks noChangeAspect="1"/>
          </p:cNvPicPr>
          <p:nvPr/>
        </p:nvPicPr>
        <p:blipFill>
          <a:blip r:embed="rId2" cstate="print"/>
          <a:stretch>
            <a:fillRect/>
          </a:stretch>
        </p:blipFill>
        <p:spPr>
          <a:xfrm>
            <a:off x="2037284" y="1724559"/>
            <a:ext cx="5069433"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17–35</a:t>
            </a:r>
            <a:r>
              <a:rPr lang="en-US" dirty="0" smtClean="0"/>
              <a:t> Air testing a clutch pack before installing it into an automatic transmission or transaxle.</a:t>
            </a:r>
            <a:endParaRPr lang="en-US" dirty="0"/>
          </a:p>
        </p:txBody>
      </p:sp>
      <p:pic>
        <p:nvPicPr>
          <p:cNvPr id="3" name="Picture 2" descr="6167917040.jpg"/>
          <p:cNvPicPr>
            <a:picLocks noChangeAspect="1"/>
          </p:cNvPicPr>
          <p:nvPr/>
        </p:nvPicPr>
        <p:blipFill>
          <a:blip r:embed="rId2" cstate="print"/>
          <a:stretch>
            <a:fillRect/>
          </a:stretch>
        </p:blipFill>
        <p:spPr>
          <a:xfrm>
            <a:off x="2553005" y="1608735"/>
            <a:ext cx="4037990" cy="455493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17–36</a:t>
            </a:r>
            <a:r>
              <a:rPr lang="en-US" dirty="0" smtClean="0"/>
              <a:t> Using a rubber-tipped air nozzle in a passage to check the operation of a clutch or band.</a:t>
            </a:r>
            <a:endParaRPr lang="en-US" dirty="0"/>
          </a:p>
        </p:txBody>
      </p:sp>
      <p:pic>
        <p:nvPicPr>
          <p:cNvPr id="3" name="Picture 2" descr="6167917041.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17–37</a:t>
            </a:r>
            <a:r>
              <a:rPr lang="en-US" dirty="0" smtClean="0"/>
              <a:t> (a) An eraser with a hole drilled through it used to seal passages during an air test. (b) Using an air nozzle and the eraser to test hydraulic circuits at the valve body.</a:t>
            </a:r>
            <a:endParaRPr lang="en-US" dirty="0"/>
          </a:p>
        </p:txBody>
      </p:sp>
      <p:pic>
        <p:nvPicPr>
          <p:cNvPr id="3" name="Picture 2" descr="6167917042.jpg"/>
          <p:cNvPicPr>
            <a:picLocks noChangeAspect="1"/>
          </p:cNvPicPr>
          <p:nvPr/>
        </p:nvPicPr>
        <p:blipFill>
          <a:blip r:embed="rId2" cstate="print"/>
          <a:stretch>
            <a:fillRect/>
          </a:stretch>
        </p:blipFill>
        <p:spPr>
          <a:xfrm>
            <a:off x="330198" y="2071099"/>
            <a:ext cx="4023360" cy="3240345"/>
          </a:xfrm>
          <a:prstGeom prst="rect">
            <a:avLst/>
          </a:prstGeom>
        </p:spPr>
      </p:pic>
      <p:pic>
        <p:nvPicPr>
          <p:cNvPr id="4" name="Picture 3" descr="6167917043.jpg"/>
          <p:cNvPicPr>
            <a:picLocks noChangeAspect="1"/>
          </p:cNvPicPr>
          <p:nvPr/>
        </p:nvPicPr>
        <p:blipFill>
          <a:blip r:embed="rId3" cstate="print"/>
          <a:stretch>
            <a:fillRect/>
          </a:stretch>
        </p:blipFill>
        <p:spPr>
          <a:xfrm>
            <a:off x="4696358" y="2038441"/>
            <a:ext cx="4114800" cy="331398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17–38</a:t>
            </a:r>
            <a:r>
              <a:rPr lang="en-US" dirty="0" smtClean="0"/>
              <a:t> Using an electronic torque wrench to tighten the pump retaining bolts to factory specifications.</a:t>
            </a:r>
            <a:endParaRPr lang="en-US" dirty="0"/>
          </a:p>
        </p:txBody>
      </p:sp>
      <p:pic>
        <p:nvPicPr>
          <p:cNvPr id="3" name="Picture 2" descr="6167917044.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17–3</a:t>
            </a:r>
            <a:r>
              <a:rPr lang="en-US" dirty="0" smtClean="0"/>
              <a:t> A microbial cleaning tank uses microbes to clean grease and oil from parts.</a:t>
            </a:r>
            <a:endParaRPr lang="en-US" dirty="0"/>
          </a:p>
        </p:txBody>
      </p:sp>
      <p:pic>
        <p:nvPicPr>
          <p:cNvPr id="3" name="Picture 2" descr="6167917003.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17–39</a:t>
            </a:r>
            <a:r>
              <a:rPr lang="en-US" dirty="0" smtClean="0"/>
              <a:t> A dial indicator being used to measure the end play of an input shaft. If the end play is not within factory specifications, the unit may not have been assembled correctly.</a:t>
            </a:r>
            <a:endParaRPr lang="en-US" dirty="0"/>
          </a:p>
        </p:txBody>
      </p:sp>
      <p:pic>
        <p:nvPicPr>
          <p:cNvPr id="3" name="Picture 2" descr="6167917045.jpg"/>
          <p:cNvPicPr>
            <a:picLocks noChangeAspect="1"/>
          </p:cNvPicPr>
          <p:nvPr/>
        </p:nvPicPr>
        <p:blipFill>
          <a:blip r:embed="rId2" cstate="print"/>
          <a:stretch>
            <a:fillRect/>
          </a:stretch>
        </p:blipFill>
        <p:spPr>
          <a:xfrm>
            <a:off x="1911096" y="2020823"/>
            <a:ext cx="5321808" cy="373075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17–40</a:t>
            </a:r>
            <a:r>
              <a:rPr lang="en-US" dirty="0" smtClean="0"/>
              <a:t> Checking gear clearance using a dial indicator on a final drive assembly on a Chrysler 41TE transaxle.</a:t>
            </a:r>
            <a:endParaRPr lang="en-US" dirty="0"/>
          </a:p>
        </p:txBody>
      </p:sp>
      <p:pic>
        <p:nvPicPr>
          <p:cNvPr id="3" name="Picture 2" descr="6167917046.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17–41</a:t>
            </a:r>
            <a:r>
              <a:rPr lang="en-US" dirty="0" smtClean="0"/>
              <a:t> Blue assembly lube.</a:t>
            </a:r>
            <a:endParaRPr lang="en-US" dirty="0"/>
          </a:p>
        </p:txBody>
      </p:sp>
      <p:pic>
        <p:nvPicPr>
          <p:cNvPr id="3" name="Picture 2" descr="6167917047.jpg"/>
          <p:cNvPicPr>
            <a:picLocks noChangeAspect="1"/>
          </p:cNvPicPr>
          <p:nvPr/>
        </p:nvPicPr>
        <p:blipFill>
          <a:blip r:embed="rId2" cstate="print"/>
          <a:stretch>
            <a:fillRect/>
          </a:stretch>
        </p:blipFill>
        <p:spPr>
          <a:xfrm>
            <a:off x="1982420" y="1631289"/>
            <a:ext cx="5179161" cy="450982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17–42</a:t>
            </a:r>
            <a:r>
              <a:rPr lang="en-US" dirty="0" smtClean="0"/>
              <a:t> (a) The valve body retaining bolts being </a:t>
            </a:r>
            <a:r>
              <a:rPr lang="en-US" dirty="0" err="1" smtClean="0"/>
              <a:t>torqued</a:t>
            </a:r>
            <a:r>
              <a:rPr lang="en-US" dirty="0" smtClean="0"/>
              <a:t> to factory specifications. (b) After the valve body has been installed, the interior wiring harness and case connector are installed. This unit is ready for the filter and pan to be installed.</a:t>
            </a:r>
            <a:endParaRPr lang="en-US" dirty="0"/>
          </a:p>
        </p:txBody>
      </p:sp>
      <p:pic>
        <p:nvPicPr>
          <p:cNvPr id="3" name="Picture 2" descr="6167917048.jpg"/>
          <p:cNvPicPr>
            <a:picLocks noChangeAspect="1"/>
          </p:cNvPicPr>
          <p:nvPr/>
        </p:nvPicPr>
        <p:blipFill>
          <a:blip r:embed="rId2" cstate="print"/>
          <a:stretch>
            <a:fillRect/>
          </a:stretch>
        </p:blipFill>
        <p:spPr>
          <a:xfrm>
            <a:off x="502189" y="2049901"/>
            <a:ext cx="3840480" cy="3087014"/>
          </a:xfrm>
          <a:prstGeom prst="rect">
            <a:avLst/>
          </a:prstGeom>
        </p:spPr>
      </p:pic>
      <p:pic>
        <p:nvPicPr>
          <p:cNvPr id="4" name="Picture 3" descr="6167917049.jpg"/>
          <p:cNvPicPr>
            <a:picLocks noChangeAspect="1"/>
          </p:cNvPicPr>
          <p:nvPr/>
        </p:nvPicPr>
        <p:blipFill>
          <a:blip r:embed="rId3" cstate="print"/>
          <a:stretch>
            <a:fillRect/>
          </a:stretch>
        </p:blipFill>
        <p:spPr>
          <a:xfrm>
            <a:off x="4759230" y="2037942"/>
            <a:ext cx="3840480" cy="336499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17–43</a:t>
            </a:r>
            <a:r>
              <a:rPr lang="en-US" dirty="0" smtClean="0"/>
              <a:t> Installing an output speed sensor that has been equipped with a new O-ring seal.</a:t>
            </a:r>
            <a:endParaRPr lang="en-US" dirty="0"/>
          </a:p>
        </p:txBody>
      </p:sp>
      <p:pic>
        <p:nvPicPr>
          <p:cNvPr id="3" name="Picture 2" descr="6167917050.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17–44</a:t>
            </a:r>
            <a:r>
              <a:rPr lang="en-US" dirty="0" smtClean="0"/>
              <a:t> An electric motor-driven dynamometer being used to check the operation of a 41TE transaxle.</a:t>
            </a:r>
            <a:endParaRPr lang="en-US" dirty="0"/>
          </a:p>
        </p:txBody>
      </p:sp>
      <p:pic>
        <p:nvPicPr>
          <p:cNvPr id="3" name="Picture 2" descr="6167917051.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17–45</a:t>
            </a:r>
            <a:r>
              <a:rPr lang="en-US" dirty="0" smtClean="0"/>
              <a:t> A gasoline-powered dynamometer being used to test a rear-wheel-drive automatic transmission.</a:t>
            </a:r>
            <a:endParaRPr lang="en-US" dirty="0"/>
          </a:p>
        </p:txBody>
      </p:sp>
      <p:pic>
        <p:nvPicPr>
          <p:cNvPr id="3" name="Picture 2" descr="6167917052.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17–46</a:t>
            </a:r>
            <a:r>
              <a:rPr lang="en-US" dirty="0" smtClean="0"/>
              <a:t> Check the linkage for proper adjustment so that the shift interlock works correctly and the PRNDL is aligned with the transmission range switch.</a:t>
            </a:r>
            <a:endParaRPr lang="en-US" dirty="0"/>
          </a:p>
        </p:txBody>
      </p:sp>
      <p:pic>
        <p:nvPicPr>
          <p:cNvPr id="3" name="Picture 2" descr="6167917053.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17–47</a:t>
            </a:r>
            <a:r>
              <a:rPr lang="en-US" dirty="0" smtClean="0"/>
              <a:t> A screen shot on a Snap-on </a:t>
            </a:r>
            <a:r>
              <a:rPr lang="en-US" dirty="0" err="1" smtClean="0"/>
              <a:t>Solus</a:t>
            </a:r>
            <a:r>
              <a:rPr lang="en-US" dirty="0" smtClean="0"/>
              <a:t> scan tool showing where to clear the </a:t>
            </a:r>
            <a:r>
              <a:rPr lang="en-US" dirty="0" err="1" smtClean="0"/>
              <a:t>adaptives</a:t>
            </a:r>
            <a:r>
              <a:rPr lang="en-US" dirty="0" smtClean="0"/>
              <a:t> prior to test driving the vehicle after an overhaul.</a:t>
            </a:r>
            <a:endParaRPr lang="en-US" dirty="0"/>
          </a:p>
        </p:txBody>
      </p:sp>
      <p:pic>
        <p:nvPicPr>
          <p:cNvPr id="3" name="Picture 2" descr="6167917054.jpg"/>
          <p:cNvPicPr>
            <a:picLocks noChangeAspect="1"/>
          </p:cNvPicPr>
          <p:nvPr/>
        </p:nvPicPr>
        <p:blipFill>
          <a:blip r:embed="rId2" cstate="print"/>
          <a:stretch>
            <a:fillRect/>
          </a:stretch>
        </p:blipFill>
        <p:spPr>
          <a:xfrm>
            <a:off x="1691640" y="2602383"/>
            <a:ext cx="5760720" cy="256763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After cleaning all of the parts, read, understand and follow the instructions that come with the overhaul kit.</a:t>
            </a:r>
            <a:endParaRPr lang="en-US" dirty="0"/>
          </a:p>
        </p:txBody>
      </p:sp>
      <p:pic>
        <p:nvPicPr>
          <p:cNvPr id="3" name="Picture 2" descr="6167917055.jpg"/>
          <p:cNvPicPr>
            <a:picLocks noChangeAspect="1"/>
          </p:cNvPicPr>
          <p:nvPr/>
        </p:nvPicPr>
        <p:blipFill>
          <a:blip r:embed="rId2" cstate="print"/>
          <a:stretch>
            <a:fillRect/>
          </a:stretch>
        </p:blipFill>
        <p:spPr>
          <a:xfrm>
            <a:off x="2086661" y="2020823"/>
            <a:ext cx="4970678" cy="373075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17–4</a:t>
            </a:r>
            <a:r>
              <a:rPr lang="en-US" dirty="0" smtClean="0"/>
              <a:t> A Torrington bearing used to absorb thrust loads on a planetary gear set.</a:t>
            </a:r>
            <a:endParaRPr lang="en-US" dirty="0"/>
          </a:p>
        </p:txBody>
      </p:sp>
      <p:pic>
        <p:nvPicPr>
          <p:cNvPr id="3" name="Picture 2" descr="6167917004.jpg"/>
          <p:cNvPicPr>
            <a:picLocks noChangeAspect="1"/>
          </p:cNvPicPr>
          <p:nvPr/>
        </p:nvPicPr>
        <p:blipFill>
          <a:blip r:embed="rId2" cstate="print"/>
          <a:stretch>
            <a:fillRect/>
          </a:stretch>
        </p:blipFill>
        <p:spPr>
          <a:xfrm>
            <a:off x="1823314" y="1483157"/>
            <a:ext cx="5497372" cy="4806086"/>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A new seal is installed.</a:t>
            </a:r>
            <a:endParaRPr lang="en-US" dirty="0"/>
          </a:p>
        </p:txBody>
      </p:sp>
      <p:pic>
        <p:nvPicPr>
          <p:cNvPr id="3" name="Picture 2" descr="6167917056.jpg"/>
          <p:cNvPicPr>
            <a:picLocks noChangeAspect="1"/>
          </p:cNvPicPr>
          <p:nvPr/>
        </p:nvPicPr>
        <p:blipFill>
          <a:blip r:embed="rId2" cstate="print"/>
          <a:stretch>
            <a:fillRect/>
          </a:stretch>
        </p:blipFill>
        <p:spPr>
          <a:xfrm>
            <a:off x="2086661" y="2020823"/>
            <a:ext cx="4970678" cy="373075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All bearings and thrust washers should be lubricated with assembly lube during assembly.</a:t>
            </a:r>
            <a:endParaRPr lang="en-US" dirty="0"/>
          </a:p>
        </p:txBody>
      </p:sp>
      <p:pic>
        <p:nvPicPr>
          <p:cNvPr id="3" name="Picture 2" descr="6167917057.jpg"/>
          <p:cNvPicPr>
            <a:picLocks noChangeAspect="1"/>
          </p:cNvPicPr>
          <p:nvPr/>
        </p:nvPicPr>
        <p:blipFill>
          <a:blip r:embed="rId2" cstate="print"/>
          <a:stretch>
            <a:fillRect/>
          </a:stretch>
        </p:blipFill>
        <p:spPr>
          <a:xfrm>
            <a:off x="2086661" y="2020823"/>
            <a:ext cx="4970678" cy="373075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The band is installed after soaking in ATF.</a:t>
            </a:r>
            <a:endParaRPr lang="en-US" dirty="0"/>
          </a:p>
        </p:txBody>
      </p:sp>
      <p:pic>
        <p:nvPicPr>
          <p:cNvPr id="3" name="Picture 2" descr="6167917058.jpg"/>
          <p:cNvPicPr>
            <a:picLocks noChangeAspect="1"/>
          </p:cNvPicPr>
          <p:nvPr/>
        </p:nvPicPr>
        <p:blipFill>
          <a:blip r:embed="rId2" cstate="print"/>
          <a:stretch>
            <a:fillRect/>
          </a:stretch>
        </p:blipFill>
        <p:spPr>
          <a:xfrm>
            <a:off x="2086661" y="2020823"/>
            <a:ext cx="4970678" cy="373075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All of the seals being laid out and compared before being installed. They too should be covered with ATF or assembly lube before being installed.</a:t>
            </a:r>
            <a:endParaRPr lang="en-US" dirty="0"/>
          </a:p>
        </p:txBody>
      </p:sp>
      <p:pic>
        <p:nvPicPr>
          <p:cNvPr id="3" name="Picture 2" descr="6167917059.jpg"/>
          <p:cNvPicPr>
            <a:picLocks noChangeAspect="1"/>
          </p:cNvPicPr>
          <p:nvPr/>
        </p:nvPicPr>
        <p:blipFill>
          <a:blip r:embed="rId2" cstate="print"/>
          <a:stretch>
            <a:fillRect/>
          </a:stretch>
        </p:blipFill>
        <p:spPr>
          <a:xfrm>
            <a:off x="2136039" y="2059228"/>
            <a:ext cx="4871923" cy="365394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All friction discs should be soaked in ATF for at least 20 minutes or until the bubbles stop.</a:t>
            </a:r>
            <a:endParaRPr lang="en-US" dirty="0"/>
          </a:p>
        </p:txBody>
      </p:sp>
      <p:pic>
        <p:nvPicPr>
          <p:cNvPr id="3" name="Picture 2" descr="6167917060.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All piston seals are replaced as part of the overhaul procedure. The piston is then installed using a lip seal plastic disc to help prevent the seal lip from curling over during installation.</a:t>
            </a:r>
            <a:endParaRPr lang="en-US" dirty="0"/>
          </a:p>
        </p:txBody>
      </p:sp>
      <p:pic>
        <p:nvPicPr>
          <p:cNvPr id="3" name="Picture 2" descr="6167917061.jpg"/>
          <p:cNvPicPr>
            <a:picLocks noChangeAspect="1"/>
          </p:cNvPicPr>
          <p:nvPr/>
        </p:nvPicPr>
        <p:blipFill>
          <a:blip r:embed="rId2" cstate="print"/>
          <a:stretch>
            <a:fillRect/>
          </a:stretch>
        </p:blipFill>
        <p:spPr>
          <a:xfrm>
            <a:off x="2031797" y="1982420"/>
            <a:ext cx="5080406"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Assembling a clutch pack with soaked frictions and then steel plates.</a:t>
            </a:r>
            <a:endParaRPr lang="en-US" dirty="0"/>
          </a:p>
        </p:txBody>
      </p:sp>
      <p:pic>
        <p:nvPicPr>
          <p:cNvPr id="3" name="Picture 2" descr="6167917062.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 The return springs have to be compressed before installing the retaining ring.  </a:t>
            </a:r>
            <a:endParaRPr lang="en-US" dirty="0"/>
          </a:p>
        </p:txBody>
      </p:sp>
      <p:pic>
        <p:nvPicPr>
          <p:cNvPr id="3" name="Picture 2" descr="6167917063.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The drive chain being installed after checking that the black link is up the same way it was when it was disassembled.</a:t>
            </a:r>
            <a:endParaRPr lang="en-US" dirty="0"/>
          </a:p>
        </p:txBody>
      </p:sp>
      <p:pic>
        <p:nvPicPr>
          <p:cNvPr id="3" name="Picture 2" descr="6167917064.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Before assembling the valve body, always check the valve body gasket labeled “V” and the gasket that goes against the case, label “C” to make sure that they match the ones that were removed when the unit was disassembled.</a:t>
            </a:r>
            <a:endParaRPr lang="en-US" dirty="0"/>
          </a:p>
        </p:txBody>
      </p:sp>
      <p:pic>
        <p:nvPicPr>
          <p:cNvPr id="3" name="Picture 2" descr="6167917065.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17–5</a:t>
            </a:r>
            <a:r>
              <a:rPr lang="en-US" dirty="0" smtClean="0"/>
              <a:t> Worn pump bushings can be removed using a hydraulic press and a tool that applies force only to the bushing.</a:t>
            </a:r>
            <a:endParaRPr lang="en-US" dirty="0"/>
          </a:p>
        </p:txBody>
      </p:sp>
      <p:pic>
        <p:nvPicPr>
          <p:cNvPr id="3" name="Picture 2" descr="6167917005.jpg"/>
          <p:cNvPicPr>
            <a:picLocks noChangeAspect="1"/>
          </p:cNvPicPr>
          <p:nvPr/>
        </p:nvPicPr>
        <p:blipFill>
          <a:blip r:embed="rId2" cstate="print"/>
          <a:stretch>
            <a:fillRect/>
          </a:stretch>
        </p:blipFill>
        <p:spPr>
          <a:xfrm>
            <a:off x="2370125" y="1837944"/>
            <a:ext cx="4403750" cy="409651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 All fasteners should be tightened to factory specifications using a torque wrench.</a:t>
            </a:r>
            <a:endParaRPr lang="en-US" dirty="0"/>
          </a:p>
        </p:txBody>
      </p:sp>
      <p:pic>
        <p:nvPicPr>
          <p:cNvPr id="3" name="Picture 2" descr="6167917066.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cap="all" dirty="0" smtClean="0"/>
              <a:t>FIGURE 17–6</a:t>
            </a:r>
            <a:r>
              <a:rPr lang="en-US" sz="1800" dirty="0" smtClean="0"/>
              <a:t> The cup, rollers, and cone of a tapered roller bearing are machined at an angle as shown. This allows them to resist a thrust in the direction indicated by the P arrows. The bearing is preloaded in this direction; any clearance at the sides of the bearing (C arrows) is called free play.</a:t>
            </a:r>
            <a:endParaRPr lang="en-US" sz="1800" dirty="0"/>
          </a:p>
        </p:txBody>
      </p:sp>
      <p:pic>
        <p:nvPicPr>
          <p:cNvPr id="3" name="Picture 2" descr="6167917006.jpg"/>
          <p:cNvPicPr>
            <a:picLocks noChangeAspect="1"/>
          </p:cNvPicPr>
          <p:nvPr/>
        </p:nvPicPr>
        <p:blipFill>
          <a:blip r:embed="rId2" cstate="print"/>
          <a:stretch>
            <a:fillRect/>
          </a:stretch>
        </p:blipFill>
        <p:spPr>
          <a:xfrm>
            <a:off x="2399386" y="1954988"/>
            <a:ext cx="4345228" cy="386242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17–7</a:t>
            </a:r>
            <a:r>
              <a:rPr lang="en-US" dirty="0" smtClean="0"/>
              <a:t> The selective spacer used at the final drive on a Chrysler 41TE. This unit uses two tapered roller bearings facing each other to support the final drive.</a:t>
            </a:r>
            <a:endParaRPr lang="en-US" dirty="0"/>
          </a:p>
        </p:txBody>
      </p:sp>
      <p:pic>
        <p:nvPicPr>
          <p:cNvPr id="3" name="Picture 2" descr="6167917007.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17–8</a:t>
            </a:r>
            <a:r>
              <a:rPr lang="en-US" dirty="0" smtClean="0"/>
              <a:t> All lined friction material should be submerged in a shallow pan of ATF and allowed to soak before being installed in the automatic transmission/transaxle.</a:t>
            </a:r>
            <a:endParaRPr lang="en-US" dirty="0"/>
          </a:p>
        </p:txBody>
      </p:sp>
      <p:pic>
        <p:nvPicPr>
          <p:cNvPr id="3" name="Picture 2" descr="6167917008.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4272</TotalTime>
  <Words>356</Words>
  <Application>Microsoft Office PowerPoint</Application>
  <PresentationFormat>On-screen Show (4:3)</PresentationFormat>
  <Paragraphs>63</Paragraphs>
  <Slides>60</Slides>
  <Notes>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508 Lecture</vt:lpstr>
      <vt:lpstr>Automatic Transmissions and Transaxles</vt:lpstr>
      <vt:lpstr>FIGURE 17–1 A pressure jet washer is similar to a large industrial-sized dishwasher. This type of cleaning unit can be used for most automotive components including engines and transmissions. Each part is then rinsed with water to remove chemicals or debris that may remain there while it is still in the tank.</vt:lpstr>
      <vt:lpstr>FIGURE 17–2 Transmission parts being cleaned in a water-based solvent cleaning tank.</vt:lpstr>
      <vt:lpstr>FIGURE 17–3 A microbial cleaning tank uses microbes to clean grease and oil from parts.</vt:lpstr>
      <vt:lpstr>FIGURE 17–4 A Torrington bearing used to absorb thrust loads on a planetary gear set.</vt:lpstr>
      <vt:lpstr>FIGURE 17–5 Worn pump bushings can be removed using a hydraulic press and a tool that applies force only to the bushing.</vt:lpstr>
      <vt:lpstr>FIGURE 17–6 The cup, rollers, and cone of a tapered roller bearing are machined at an angle as shown. This allows them to resist a thrust in the direction indicated by the P arrows. The bearing is preloaded in this direction; any clearance at the sides of the bearing (C arrows) is called free play.</vt:lpstr>
      <vt:lpstr>FIGURE 17–7 The selective spacer used at the final drive on a Chrysler 41TE. This unit uses two tapered roller bearings facing each other to support the final drive.</vt:lpstr>
      <vt:lpstr>FIGURE 17–8 All lined friction material should be submerged in a shallow pan of ATF and allowed to soak before being installed in the automatic transmission/transaxle.</vt:lpstr>
      <vt:lpstr>FIGURE 17–9 Steel plates can usually be reused if no faults are found during a visual inspection.</vt:lpstr>
      <vt:lpstr>FIGURE 17–10 A badly chipped and pitted band. This band requires replacement.</vt:lpstr>
      <vt:lpstr>FIGURE 17–11 (a) Piston seals as supplied in an overhaul (OH) kit. (b) These seals are being lubricated in ATF before installation. (c) Installing a lip seal.</vt:lpstr>
      <vt:lpstr>FIGURE 17–12 A round flat plastic ring is often included in overhaul kits and makes seal installation easier.</vt:lpstr>
      <vt:lpstr>FIGURE 17–13 A dial indicator is set up to measure clutch pack clearance and then it is air checked to verify proper operation.</vt:lpstr>
      <vt:lpstr>FIGURE 17–14 A metal sealing ring has been hooked and placed into its bore. It should enter with a slight pressure and make full contact with the bore. There should be a slight gap at the ends of the ring as shown.</vt:lpstr>
      <vt:lpstr>FIGURE 17–15 (a) Side clearance of a metal sealing ring is checked by placing the ring into the groove and measuring the clearance using a feeler gauge. (b) While making this check, look for damage to the seal groove.</vt:lpstr>
      <vt:lpstr>FIGURE 17–16 Four styles of Teflon rings; the uncut, continuous ring requires special tools for installation. The other styles are placed into the groove with overlapping ends positioned properly.</vt:lpstr>
      <vt:lpstr>FIGURE 17–17 (a) Using a seal installation tool allows the seal to slide down over the shaft without harming the seal. (b) After the seal has been placed in the groove, use a sizing tool to reduce the size of the seal. (c) The seal after it has been sized.</vt:lpstr>
      <vt:lpstr>FIGURE 17–18 Using water that has been heated in a microwave to help soften a Teflon sealing ring before installing it on the shaft.</vt:lpstr>
      <vt:lpstr>FIGURE 17–19 Filling the passage with ATF and then seeing how long it takes for the fluid to leak down to point A. A test tool instead of the component can be used to check for leakage around a bore if available.</vt:lpstr>
      <vt:lpstr>FIGURE 17–20 A pump assembly after the cover has been removed.</vt:lpstr>
      <vt:lpstr>FIGURE 17–21 The pump housing should be inspected for wear and replaced if grooved or damaged.</vt:lpstr>
      <vt:lpstr>FIGURE 17–22 Clearance checks of the pump gears include (a) end clearance, (b) gear-to-housing clearance, and (c) gear-tooth clearance.</vt:lpstr>
      <vt:lpstr>FIGURE 17–23 An exploded view of a vane-type pump. Wear checks include the rotor, vanes, slide, pump body, and pump cover.</vt:lpstr>
      <vt:lpstr>FIGURE 17–24 A new front seal is being installed using a seal driver which is a special service tool (SST).</vt:lpstr>
      <vt:lpstr>FIGURE 17–25 Using an alignment band to assemble both pump halves to ensure proper alignment. Many experts recommend lightly tapping the outer edges of the pump while tightening the clamp.</vt:lpstr>
      <vt:lpstr>FIGURE 17–26 A compressor tool is usually necessary to compress the springs of the clutch piston to remove and install the snap ring.</vt:lpstr>
      <vt:lpstr>FIGURE 17–27 (a) The large snap ring can usually be removed using a screwdriver or a seal pick, and then (b) the pressure plate and clutch plates can be removed.</vt:lpstr>
      <vt:lpstr>FIGURE 17–28 The check ball should be free to move inside its cage. It should also seal low-pressure airflow in one direction (left) and leak in the other (right).</vt:lpstr>
      <vt:lpstr>FIGURE 17–29 All new friction plates should be soaked in ATF for at least 20 minutes or until bubbles no longer rise to the surface of the shallow pan of ATF.</vt:lpstr>
      <vt:lpstr>FIGURE 17–30 All clutch packs should be checked for proper clearance. Here, a feeler (thickness) gauge is used to check the clearance to make sure it is within factory specifications.</vt:lpstr>
      <vt:lpstr>FIGURE 17–31 (a) and (b) Clutch clearance can be reduced by adding an extra unlined plate, or (c) lined plate. If two lined plates are next to each other as in (c), clearance can be increased by shaving the lining off one or both adjacent sides of the two lined plates.</vt:lpstr>
      <vt:lpstr>FIGURE 17–32 Service information states that this one-way roller clutch should be installed as shown. Check by holding the outer race so that the inner race is free to rotate counterclockwise as shown.</vt:lpstr>
      <vt:lpstr>FIGURE 17–33 This planetary gear set is excessively worn and wear metal from this failure has likely contaminated many other parts in the transmission.</vt:lpstr>
      <vt:lpstr>FIGURE 17–34 Using a feeler gauge to measure the pinion gear side clearance.</vt:lpstr>
      <vt:lpstr>FIGURE 17–35 Air testing a clutch pack before installing it into an automatic transmission or transaxle.</vt:lpstr>
      <vt:lpstr>FIGURE 17–36 Using a rubber-tipped air nozzle in a passage to check the operation of a clutch or band.</vt:lpstr>
      <vt:lpstr>FIGURE 17–37 (a) An eraser with a hole drilled through it used to seal passages during an air test. (b) Using an air nozzle and the eraser to test hydraulic circuits at the valve body.</vt:lpstr>
      <vt:lpstr>FIGURE 17–38 Using an electronic torque wrench to tighten the pump retaining bolts to factory specifications.</vt:lpstr>
      <vt:lpstr>FIGURE 17–39 A dial indicator being used to measure the end play of an input shaft. If the end play is not within factory specifications, the unit may not have been assembled correctly.</vt:lpstr>
      <vt:lpstr>FIGURE 17–40 Checking gear clearance using a dial indicator on a final drive assembly on a Chrysler 41TE transaxle.</vt:lpstr>
      <vt:lpstr>FIGURE 17–41 Blue assembly lube.</vt:lpstr>
      <vt:lpstr>FIGURE 17–42 (a) The valve body retaining bolts being torqued to factory specifications. (b) After the valve body has been installed, the interior wiring harness and case connector are installed. This unit is ready for the filter and pan to be installed.</vt:lpstr>
      <vt:lpstr>FIGURE 17–43 Installing an output speed sensor that has been equipped with a new O-ring seal.</vt:lpstr>
      <vt:lpstr>FIGURE 17–44 An electric motor-driven dynamometer being used to check the operation of a 41TE transaxle.</vt:lpstr>
      <vt:lpstr>FIGURE 17–45 A gasoline-powered dynamometer being used to test a rear-wheel-drive automatic transmission.</vt:lpstr>
      <vt:lpstr>FIGURE 17–46 Check the linkage for proper adjustment so that the shift interlock works correctly and the PRNDL is aligned with the transmission range switch.</vt:lpstr>
      <vt:lpstr>FIGURE 17–47 A screen shot on a Snap-on Solus scan tool showing where to clear the adaptives prior to test driving the vehicle after an overhaul.</vt:lpstr>
      <vt:lpstr>1 After cleaning all of the parts, read, understand and follow the instructions that come with the overhaul kit.</vt:lpstr>
      <vt:lpstr>2 A new seal is installed.</vt:lpstr>
      <vt:lpstr>3 All bearings and thrust washers should be lubricated with assembly lube during assembly.</vt:lpstr>
      <vt:lpstr>4 The band is installed after soaking in ATF.</vt:lpstr>
      <vt:lpstr>5 All of the seals being laid out and compared before being installed. They too should be covered with ATF or assembly lube before being installed.</vt:lpstr>
      <vt:lpstr>6 All friction discs should be soaked in ATF for at least 20 minutes or until the bubbles stop.</vt:lpstr>
      <vt:lpstr>7 All piston seals are replaced as part of the overhaul procedure. The piston is then installed using a lip seal plastic disc to help prevent the seal lip from curling over during installation.</vt:lpstr>
      <vt:lpstr>8 Assembling a clutch pack with soaked frictions and then steel plates.</vt:lpstr>
      <vt:lpstr>9 The return springs have to be compressed before installing the retaining ring.  </vt:lpstr>
      <vt:lpstr>10 The drive chain being installed after checking that the black link is up the same way it was when it was disassembled.</vt:lpstr>
      <vt:lpstr>11 Before assembling the valve body, always check the valve body gasket labeled “V” and the gasket that goes against the case, label “C” to make sure that they match the ones that were removed when the unit was disassembled.</vt:lpstr>
      <vt:lpstr>12 All fasteners should be tightened to factory specifications using a torque wrench.</vt:lpstr>
    </vt:vector>
  </TitlesOfParts>
  <Company>echosvoice</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17: Transmission/Transaxle Assembly and Installation</dc:title>
  <dc:subject>Automatic Transmissions and Transaxles</dc:subject>
  <dc:creator>James D. Halderman</dc:creator>
  <cp:keywords>Automotive</cp:keywords>
  <cp:lastModifiedBy>Kavi Raj</cp:lastModifiedBy>
  <cp:revision>214</cp:revision>
  <dcterms:created xsi:type="dcterms:W3CDTF">2014-07-14T20:04:21Z</dcterms:created>
  <dcterms:modified xsi:type="dcterms:W3CDTF">2016-12-22T16:34:49Z</dcterms:modified>
</cp:coreProperties>
</file>