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76" r:id="rId2"/>
    <p:sldId id="377" r:id="rId3"/>
    <p:sldId id="380" r:id="rId4"/>
    <p:sldId id="381" r:id="rId5"/>
    <p:sldId id="379" r:id="rId6"/>
    <p:sldId id="382" r:id="rId7"/>
    <p:sldId id="384" r:id="rId8"/>
    <p:sldId id="385" r:id="rId9"/>
    <p:sldId id="386" r:id="rId10"/>
    <p:sldId id="387" r:id="rId11"/>
    <p:sldId id="38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A70"/>
    <a:srgbClr val="007FA3"/>
    <a:srgbClr val="003057"/>
    <a:srgbClr val="E3EBF6"/>
    <a:srgbClr val="7EB1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7" autoAdjust="0"/>
    <p:restoredTop sz="83248" autoAdjust="0"/>
  </p:normalViewPr>
  <p:slideViewPr>
    <p:cSldViewPr>
      <p:cViewPr>
        <p:scale>
          <a:sx n="100" d="100"/>
          <a:sy n="100" d="100"/>
        </p:scale>
        <p:origin x="-104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912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212" y="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798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113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Add edition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44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 smtClean="0"/>
              <a:t>Chapter ##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6225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3338" y="6400800"/>
            <a:ext cx="9156700" cy="465137"/>
            <a:chOff x="33338" y="6408738"/>
            <a:chExt cx="9156700" cy="465137"/>
          </a:xfrm>
        </p:grpSpPr>
        <p:pic>
          <p:nvPicPr>
            <p:cNvPr id="13" name="Always Learning Logo" descr="Pearson: Always Learning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33338" y="6443663"/>
              <a:ext cx="166052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opyright" descr="Copyright 2015, 2012, 2009"/>
            <p:cNvSpPr txBox="1">
              <a:spLocks noChangeArrowheads="1"/>
            </p:cNvSpPr>
            <p:nvPr/>
          </p:nvSpPr>
          <p:spPr bwMode="auto">
            <a:xfrm>
              <a:off x="14136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98106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add Learning Objective(s)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2463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090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chemeClr val="bg1"/>
              </a:buClr>
              <a:buSzPct val="25000"/>
              <a:defRPr sz="2400"/>
            </a:lvl1pPr>
            <a:lvl2pPr marL="569913" indent="-285750">
              <a:defRPr sz="2000"/>
            </a:lvl2pPr>
            <a:lvl3pPr>
              <a:defRPr sz="2000"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20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figure number and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white">
          <a:xfrm>
            <a:off x="-7938" y="6400800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20379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479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4000" b="1" cap="none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470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512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-7938" y="6407663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3969" y="6380676"/>
            <a:ext cx="9096069" cy="463550"/>
            <a:chOff x="93969" y="6408738"/>
            <a:chExt cx="9096069" cy="463550"/>
          </a:xfrm>
        </p:grpSpPr>
        <p:sp>
          <p:nvSpPr>
            <p:cNvPr id="13" name="Copyright" descr="Pearson: Copyright 2015, 2012, 2009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Transmissions and Transaxles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Seventh Edition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Chapter 16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Valve Body Service</a:t>
            </a:r>
          </a:p>
        </p:txBody>
      </p:sp>
      <p:pic>
        <p:nvPicPr>
          <p:cNvPr id="8" name="Picture 7" descr="01346167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450886"/>
            <a:ext cx="3840480" cy="4900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16–9 A check ball should seal off light from coming through the spacer plate. A problem is indicated if light shines through an opening alongside of the check ball.</a:t>
            </a:r>
            <a:endParaRPr lang="en-US" dirty="0"/>
          </a:p>
        </p:txBody>
      </p:sp>
      <p:pic>
        <p:nvPicPr>
          <p:cNvPr id="3" name="Picture 2" descr="6167916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8957" y="1708100"/>
            <a:ext cx="4806086" cy="4356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16–10 The manual valve is moved by the shift lever and held in position by the detent lever (cam).</a:t>
            </a:r>
            <a:endParaRPr lang="en-US" dirty="0"/>
          </a:p>
        </p:txBody>
      </p:sp>
      <p:pic>
        <p:nvPicPr>
          <p:cNvPr id="3" name="Picture 2" descr="6167916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9695" y="2734055"/>
            <a:ext cx="5804611" cy="2304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16–1</a:t>
            </a:r>
            <a:r>
              <a:rPr lang="en-US" dirty="0" smtClean="0"/>
              <a:t> (a) An exploded and (b) cutaway view of the valve body from a four-speed transaxle. Note the various valve groups and how they are retained in their bore.</a:t>
            </a:r>
            <a:endParaRPr lang="en-US" dirty="0"/>
          </a:p>
        </p:txBody>
      </p:sp>
      <p:pic>
        <p:nvPicPr>
          <p:cNvPr id="3" name="Picture 2" descr="6167916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05000"/>
            <a:ext cx="4754880" cy="3180659"/>
          </a:xfrm>
          <a:prstGeom prst="rect">
            <a:avLst/>
          </a:prstGeom>
        </p:spPr>
      </p:pic>
      <p:pic>
        <p:nvPicPr>
          <p:cNvPr id="4" name="Picture 3" descr="6167916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1934" y="1938902"/>
            <a:ext cx="3840480" cy="3050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16–2</a:t>
            </a:r>
            <a:r>
              <a:rPr lang="en-US" dirty="0" smtClean="0"/>
              <a:t> If the valve body is moved to a vertical position, steel valves should slide freely from the bore. Be prepared to catch the valves when making this check.</a:t>
            </a:r>
            <a:endParaRPr lang="en-US" dirty="0"/>
          </a:p>
        </p:txBody>
      </p:sp>
      <p:pic>
        <p:nvPicPr>
          <p:cNvPr id="3" name="Picture 2" descr="6167916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9347" y="1778203"/>
            <a:ext cx="4045306" cy="4215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16–3</a:t>
            </a:r>
            <a:r>
              <a:rPr lang="en-US" dirty="0" smtClean="0"/>
              <a:t> A valve body being washed and air dried in a parts washer. It will be cleaned again when the two major parts are separated.</a:t>
            </a:r>
            <a:endParaRPr lang="en-US" dirty="0"/>
          </a:p>
        </p:txBody>
      </p:sp>
      <p:pic>
        <p:nvPicPr>
          <p:cNvPr id="3" name="Picture 2" descr="6167916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16–4 A sheet of stiff paper has been folded to create this simple valve holder. Note that a valve group can be placed in order and be labeled.</a:t>
            </a:r>
            <a:endParaRPr lang="en-US" dirty="0"/>
          </a:p>
        </p:txBody>
      </p:sp>
      <p:pic>
        <p:nvPicPr>
          <p:cNvPr id="3" name="Picture 2" descr="6167916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7634" y="1538021"/>
            <a:ext cx="4948732" cy="4696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cap="all" dirty="0" smtClean="0"/>
              <a:t>FIGURE 16–5</a:t>
            </a:r>
            <a:r>
              <a:rPr lang="en-US" sz="1600" dirty="0" smtClean="0"/>
              <a:t> (a) Ohmmeter A is checking for a grounded solenoid coil; the reading should be infinite. Ohmmeter B is measuring the coil resistance; it should be within the specifications for this solenoid. (b) Connecting a solenoid to a 12-V battery should cause it to operate. Make sure the battery is connected using the correct polarity in case the solenoid has an internal diode.</a:t>
            </a:r>
            <a:endParaRPr lang="en-US" sz="1600" dirty="0"/>
          </a:p>
        </p:txBody>
      </p:sp>
      <p:pic>
        <p:nvPicPr>
          <p:cNvPr id="3" name="Picture 2" descr="6167916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976" y="2278685"/>
            <a:ext cx="3840480" cy="3049486"/>
          </a:xfrm>
          <a:prstGeom prst="rect">
            <a:avLst/>
          </a:prstGeom>
        </p:spPr>
      </p:pic>
      <p:pic>
        <p:nvPicPr>
          <p:cNvPr id="4" name="Picture 3" descr="6167916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9694" y="2267711"/>
            <a:ext cx="4663440" cy="3057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16–6</a:t>
            </a:r>
            <a:r>
              <a:rPr lang="en-US" dirty="0" smtClean="0"/>
              <a:t> Air should not be able to flow through this solenoid if it is not activated. If it is connected to a 12-V battery, it should make a “click,” and air should be able to flow through it.</a:t>
            </a:r>
            <a:endParaRPr lang="en-US" dirty="0"/>
          </a:p>
        </p:txBody>
      </p:sp>
      <p:pic>
        <p:nvPicPr>
          <p:cNvPr id="3" name="Picture 2" descr="6167916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3357" y="1417319"/>
            <a:ext cx="2977286" cy="4937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16–7</a:t>
            </a:r>
            <a:r>
              <a:rPr lang="en-US" dirty="0" smtClean="0"/>
              <a:t> Using assembly lube is a great way to keep check balls in place during the reassembly of the valve body.</a:t>
            </a:r>
            <a:endParaRPr lang="en-US" dirty="0"/>
          </a:p>
        </p:txBody>
      </p:sp>
      <p:pic>
        <p:nvPicPr>
          <p:cNvPr id="3" name="Picture 2" descr="6167916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16–8</a:t>
            </a:r>
            <a:r>
              <a:rPr lang="en-US" dirty="0" smtClean="0"/>
              <a:t> The valve body bolts should be tightened in order, starting from the center and working in an outward spiral.</a:t>
            </a:r>
            <a:endParaRPr lang="en-US" dirty="0"/>
          </a:p>
        </p:txBody>
      </p:sp>
      <p:pic>
        <p:nvPicPr>
          <p:cNvPr id="3" name="Picture 2" descr="6167916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1" y="2103121"/>
            <a:ext cx="5760718" cy="3566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508 Lecture">
  <a:themeElements>
    <a:clrScheme name="Custom 4">
      <a:dk1>
        <a:srgbClr val="003057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4242</TotalTime>
  <Words>110</Words>
  <Application>Microsoft Office PowerPoint</Application>
  <PresentationFormat>On-screen Show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508 Lecture</vt:lpstr>
      <vt:lpstr>Automatic Transmissions and Transaxles</vt:lpstr>
      <vt:lpstr>FIGURE 16–1 (a) An exploded and (b) cutaway view of the valve body from a four-speed transaxle. Note the various valve groups and how they are retained in their bore.</vt:lpstr>
      <vt:lpstr>FIGURE 16–2 If the valve body is moved to a vertical position, steel valves should slide freely from the bore. Be prepared to catch the valves when making this check.</vt:lpstr>
      <vt:lpstr>FIGURE 16–3 A valve body being washed and air dried in a parts washer. It will be cleaned again when the two major parts are separated.</vt:lpstr>
      <vt:lpstr>FIGURE 16–4 A sheet of stiff paper has been folded to create this simple valve holder. Note that a valve group can be placed in order and be labeled.</vt:lpstr>
      <vt:lpstr>FIGURE 16–5 (a) Ohmmeter A is checking for a grounded solenoid coil; the reading should be infinite. Ohmmeter B is measuring the coil resistance; it should be within the specifications for this solenoid. (b) Connecting a solenoid to a 12-V battery should cause it to operate. Make sure the battery is connected using the correct polarity in case the solenoid has an internal diode.</vt:lpstr>
      <vt:lpstr>FIGURE 16–6 Air should not be able to flow through this solenoid if it is not activated. If it is connected to a 12-V battery, it should make a “click,” and air should be able to flow through it.</vt:lpstr>
      <vt:lpstr>FIGURE 16–7 Using assembly lube is a great way to keep check balls in place during the reassembly of the valve body.</vt:lpstr>
      <vt:lpstr>FIGURE 16–8 The valve body bolts should be tightened in order, starting from the center and working in an outward spiral.</vt:lpstr>
      <vt:lpstr>FIGURE 16–9 A check ball should seal off light from coming through the spacer plate. A problem is indicated if light shines through an opening alongside of the check ball.</vt:lpstr>
      <vt:lpstr>FIGURE 16–10 The manual valve is moved by the shift lever and held in position by the detent lever (cam).</vt:lpstr>
    </vt:vector>
  </TitlesOfParts>
  <Company>echosvoice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16: Valve Body Service</dc:title>
  <dc:subject>Automatic Transmissions and Transaxles</dc:subject>
  <dc:creator>James D. Halderman</dc:creator>
  <cp:keywords>Automotive</cp:keywords>
  <cp:lastModifiedBy>Kavi Raj</cp:lastModifiedBy>
  <cp:revision>207</cp:revision>
  <dcterms:created xsi:type="dcterms:W3CDTF">2014-07-14T20:04:21Z</dcterms:created>
  <dcterms:modified xsi:type="dcterms:W3CDTF">2016-12-22T16:34:38Z</dcterms:modified>
</cp:coreProperties>
</file>