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76" r:id="rId2"/>
    <p:sldId id="377" r:id="rId3"/>
    <p:sldId id="380" r:id="rId4"/>
    <p:sldId id="381" r:id="rId5"/>
    <p:sldId id="382" r:id="rId6"/>
    <p:sldId id="383" r:id="rId7"/>
    <p:sldId id="384" r:id="rId8"/>
    <p:sldId id="386" r:id="rId9"/>
    <p:sldId id="387" r:id="rId10"/>
    <p:sldId id="388" r:id="rId11"/>
    <p:sldId id="389" r:id="rId12"/>
    <p:sldId id="391" r:id="rId13"/>
    <p:sldId id="390" r:id="rId14"/>
    <p:sldId id="392" r:id="rId15"/>
    <p:sldId id="393" r:id="rId16"/>
    <p:sldId id="394" r:id="rId17"/>
    <p:sldId id="396" r:id="rId18"/>
    <p:sldId id="397" r:id="rId19"/>
    <p:sldId id="398" r:id="rId20"/>
    <p:sldId id="399" r:id="rId21"/>
    <p:sldId id="400" r:id="rId22"/>
    <p:sldId id="401" r:id="rId23"/>
    <p:sldId id="402" r:id="rId24"/>
    <p:sldId id="403" r:id="rId25"/>
    <p:sldId id="404" r:id="rId26"/>
    <p:sldId id="405" r:id="rId27"/>
    <p:sldId id="406" r:id="rId28"/>
    <p:sldId id="407" r:id="rId29"/>
    <p:sldId id="408" r:id="rId30"/>
    <p:sldId id="409" r:id="rId31"/>
    <p:sldId id="410" r:id="rId32"/>
    <p:sldId id="411" r:id="rId33"/>
    <p:sldId id="412" r:id="rId34"/>
    <p:sldId id="413" r:id="rId35"/>
    <p:sldId id="414" r:id="rId36"/>
    <p:sldId id="415" r:id="rId37"/>
    <p:sldId id="416" r:id="rId38"/>
    <p:sldId id="417" r:id="rId39"/>
    <p:sldId id="418" r:id="rId40"/>
    <p:sldId id="419" r:id="rId41"/>
    <p:sldId id="420" r:id="rId42"/>
    <p:sldId id="421" r:id="rId43"/>
    <p:sldId id="422" r:id="rId44"/>
    <p:sldId id="423" r:id="rId45"/>
    <p:sldId id="424" r:id="rId46"/>
    <p:sldId id="425" r:id="rId47"/>
    <p:sldId id="426" r:id="rId48"/>
    <p:sldId id="427" r:id="rId49"/>
    <p:sldId id="428" r:id="rId50"/>
    <p:sldId id="429" r:id="rId51"/>
    <p:sldId id="430" r:id="rId52"/>
    <p:sldId id="431" r:id="rId53"/>
    <p:sldId id="432" r:id="rId54"/>
    <p:sldId id="433" r:id="rId55"/>
    <p:sldId id="434" r:id="rId56"/>
    <p:sldId id="43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5A70"/>
    <a:srgbClr val="007FA3"/>
    <a:srgbClr val="003057"/>
    <a:srgbClr val="E3EBF6"/>
    <a:srgbClr val="7EB1D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7" autoAdjust="0"/>
    <p:restoredTop sz="83248" autoAdjust="0"/>
  </p:normalViewPr>
  <p:slideViewPr>
    <p:cSldViewPr>
      <p:cViewPr>
        <p:scale>
          <a:sx n="100" d="100"/>
          <a:sy n="100" d="100"/>
        </p:scale>
        <p:origin x="-1044" y="17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12/22/2016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xmlns=""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12/22/2016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xmlns=""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8879806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12/22/2016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37111366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12/22/2016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12/22/2016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xmlns="" val="29810628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12/22/2016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11524630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12109093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2752008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12/22/2016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2037960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31547999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37547041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12/22/2016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xmlns="" val="18551265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12/22/2016</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Transmissions and Transaxles</a:t>
            </a:r>
          </a:p>
        </p:txBody>
      </p:sp>
      <p:sp>
        <p:nvSpPr>
          <p:cNvPr id="3" name="Text Placeholder 2"/>
          <p:cNvSpPr>
            <a:spLocks noGrp="1"/>
          </p:cNvSpPr>
          <p:nvPr>
            <p:ph type="body" sz="quarter" idx="13"/>
          </p:nvPr>
        </p:nvSpPr>
        <p:spPr/>
        <p:txBody>
          <a:bodyPr/>
          <a:lstStyle/>
          <a:p>
            <a:r>
              <a:rPr lang="en-US" dirty="0" smtClean="0"/>
              <a:t>Seventh Edition</a:t>
            </a:r>
            <a:endParaRPr lang="en-US" dirty="0"/>
          </a:p>
        </p:txBody>
      </p:sp>
      <p:sp>
        <p:nvSpPr>
          <p:cNvPr id="4" name="Text Placeholder 3"/>
          <p:cNvSpPr>
            <a:spLocks noGrp="1"/>
          </p:cNvSpPr>
          <p:nvPr>
            <p:ph type="body" sz="quarter" idx="14"/>
          </p:nvPr>
        </p:nvSpPr>
        <p:spPr/>
        <p:txBody>
          <a:bodyPr/>
          <a:lstStyle/>
          <a:p>
            <a:r>
              <a:rPr lang="en-US" dirty="0" smtClean="0"/>
              <a:t>Chapter 15</a:t>
            </a:r>
            <a:endParaRPr lang="en-US" dirty="0"/>
          </a:p>
        </p:txBody>
      </p:sp>
      <p:sp>
        <p:nvSpPr>
          <p:cNvPr id="5" name="Text Placeholder 4"/>
          <p:cNvSpPr>
            <a:spLocks noGrp="1"/>
          </p:cNvSpPr>
          <p:nvPr>
            <p:ph type="body" sz="quarter" idx="15"/>
          </p:nvPr>
        </p:nvSpPr>
        <p:spPr>
          <a:xfrm>
            <a:off x="5029200" y="3200400"/>
            <a:ext cx="4114800" cy="2925763"/>
          </a:xfrm>
        </p:spPr>
        <p:txBody>
          <a:bodyPr/>
          <a:lstStyle/>
          <a:p>
            <a:r>
              <a:rPr lang="en-US" dirty="0" smtClean="0"/>
              <a:t>Transmission/Transaxle Removal and Disassembly</a:t>
            </a:r>
          </a:p>
        </p:txBody>
      </p:sp>
      <p:pic>
        <p:nvPicPr>
          <p:cNvPr id="8" name="Picture 7" descr="0134616790.jpg"/>
          <p:cNvPicPr>
            <a:picLocks noChangeAspect="1"/>
          </p:cNvPicPr>
          <p:nvPr/>
        </p:nvPicPr>
        <p:blipFill>
          <a:blip r:embed="rId2" cstate="print"/>
          <a:stretch>
            <a:fillRect/>
          </a:stretch>
        </p:blipFill>
        <p:spPr>
          <a:xfrm>
            <a:off x="457200" y="1450886"/>
            <a:ext cx="3840480" cy="490060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15–9</a:t>
            </a:r>
            <a:r>
              <a:rPr lang="en-US" dirty="0" smtClean="0"/>
              <a:t> The valve body can be removed after the pan has been removed.</a:t>
            </a:r>
            <a:endParaRPr lang="en-US" dirty="0"/>
          </a:p>
        </p:txBody>
      </p:sp>
      <p:pic>
        <p:nvPicPr>
          <p:cNvPr id="3" name="Picture 2" descr="6167915012.jpg"/>
          <p:cNvPicPr>
            <a:picLocks noChangeAspect="1"/>
          </p:cNvPicPr>
          <p:nvPr/>
        </p:nvPicPr>
        <p:blipFill>
          <a:blip r:embed="rId2" cstate="print"/>
          <a:stretch>
            <a:fillRect/>
          </a:stretch>
        </p:blipFill>
        <p:spPr>
          <a:xfrm>
            <a:off x="2662733" y="2602383"/>
            <a:ext cx="3818534" cy="256763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15–10</a:t>
            </a:r>
            <a:r>
              <a:rPr lang="en-US" dirty="0" smtClean="0"/>
              <a:t> The accumulators used in a Chrysler 41TE look the same but use different springs.</a:t>
            </a:r>
            <a:endParaRPr lang="en-US" dirty="0"/>
          </a:p>
        </p:txBody>
      </p:sp>
      <p:pic>
        <p:nvPicPr>
          <p:cNvPr id="3" name="Picture 2" descr="6167915013.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15–11</a:t>
            </a:r>
            <a:r>
              <a:rPr lang="en-US" dirty="0" smtClean="0"/>
              <a:t> A round retaining ring being removed after the accumulator piston plate/cover has been compressed using a compressing tool.</a:t>
            </a:r>
            <a:endParaRPr lang="en-US" dirty="0"/>
          </a:p>
        </p:txBody>
      </p:sp>
      <p:pic>
        <p:nvPicPr>
          <p:cNvPr id="3" name="Picture 2" descr="6167915015.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15–12</a:t>
            </a:r>
            <a:r>
              <a:rPr lang="en-US" dirty="0" smtClean="0"/>
              <a:t> Magnetic trays are an excellent tool to help keep fasteners organized so they do not get misplaced. Some technicians use a separate tray for the fasteners from each major component such as the valve body bolts.</a:t>
            </a:r>
            <a:endParaRPr lang="en-US" dirty="0"/>
          </a:p>
        </p:txBody>
      </p:sp>
      <p:pic>
        <p:nvPicPr>
          <p:cNvPr id="3" name="Picture 2" descr="6167915014.jpg"/>
          <p:cNvPicPr>
            <a:picLocks noChangeAspect="1"/>
          </p:cNvPicPr>
          <p:nvPr/>
        </p:nvPicPr>
        <p:blipFill>
          <a:blip r:embed="rId2" cstate="print"/>
          <a:stretch>
            <a:fillRect/>
          </a:stretch>
        </p:blipFill>
        <p:spPr>
          <a:xfrm>
            <a:off x="1982419" y="1938527"/>
            <a:ext cx="5179162" cy="389534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15–13</a:t>
            </a:r>
            <a:r>
              <a:rPr lang="en-US" dirty="0" smtClean="0"/>
              <a:t> The most common types of retaining rings are (a) external pin type, (b) internal pin type, (c) plain external, (d) plain internal, and (e) E-clip.</a:t>
            </a:r>
            <a:endParaRPr lang="en-US" dirty="0"/>
          </a:p>
        </p:txBody>
      </p:sp>
      <p:pic>
        <p:nvPicPr>
          <p:cNvPr id="3" name="Picture 2" descr="6167915016.jpg"/>
          <p:cNvPicPr>
            <a:picLocks noChangeAspect="1"/>
          </p:cNvPicPr>
          <p:nvPr/>
        </p:nvPicPr>
        <p:blipFill>
          <a:blip r:embed="rId2" cstate="print"/>
          <a:stretch>
            <a:fillRect/>
          </a:stretch>
        </p:blipFill>
        <p:spPr>
          <a:xfrm>
            <a:off x="1911096" y="3200400"/>
            <a:ext cx="5321808" cy="1371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15–14</a:t>
            </a:r>
            <a:r>
              <a:rPr lang="en-US" dirty="0" smtClean="0"/>
              <a:t> Using a dial indicator to check the end play before the transmission is disassembled.</a:t>
            </a:r>
            <a:endParaRPr lang="en-US" dirty="0"/>
          </a:p>
        </p:txBody>
      </p:sp>
      <p:pic>
        <p:nvPicPr>
          <p:cNvPr id="3" name="Picture 2" descr="6167915017.jpg"/>
          <p:cNvPicPr>
            <a:picLocks noChangeAspect="1"/>
          </p:cNvPicPr>
          <p:nvPr/>
        </p:nvPicPr>
        <p:blipFill>
          <a:blip r:embed="rId2" cstate="print"/>
          <a:stretch>
            <a:fillRect/>
          </a:stretch>
        </p:blipFill>
        <p:spPr>
          <a:xfrm>
            <a:off x="2171700" y="1591055"/>
            <a:ext cx="4800600" cy="459028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15–15</a:t>
            </a:r>
            <a:r>
              <a:rPr lang="en-US" dirty="0" smtClean="0"/>
              <a:t> (a) Two slide hammers are used to removed the pump in some transmissions/transaxles. (b) A special puller being used to remove the pump.</a:t>
            </a:r>
            <a:endParaRPr lang="en-US" dirty="0"/>
          </a:p>
        </p:txBody>
      </p:sp>
      <p:pic>
        <p:nvPicPr>
          <p:cNvPr id="3" name="Picture 2" descr="6167915018.jpg"/>
          <p:cNvPicPr>
            <a:picLocks noChangeAspect="1"/>
          </p:cNvPicPr>
          <p:nvPr/>
        </p:nvPicPr>
        <p:blipFill>
          <a:blip r:embed="rId2" cstate="print"/>
          <a:stretch>
            <a:fillRect/>
          </a:stretch>
        </p:blipFill>
        <p:spPr>
          <a:xfrm>
            <a:off x="493482" y="2385061"/>
            <a:ext cx="3840480" cy="3108960"/>
          </a:xfrm>
          <a:prstGeom prst="rect">
            <a:avLst/>
          </a:prstGeom>
        </p:spPr>
      </p:pic>
      <p:pic>
        <p:nvPicPr>
          <p:cNvPr id="4" name="Picture 3" descr="6167915019.jpg"/>
          <p:cNvPicPr>
            <a:picLocks noChangeAspect="1"/>
          </p:cNvPicPr>
          <p:nvPr/>
        </p:nvPicPr>
        <p:blipFill>
          <a:blip r:embed="rId3" cstate="print"/>
          <a:stretch>
            <a:fillRect/>
          </a:stretch>
        </p:blipFill>
        <p:spPr>
          <a:xfrm>
            <a:off x="4806402" y="2057400"/>
            <a:ext cx="3840480" cy="354787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15–16</a:t>
            </a:r>
            <a:r>
              <a:rPr lang="en-US" dirty="0" smtClean="0"/>
              <a:t> The master link in this GM 4T65-E is facing upward and is colored black.</a:t>
            </a:r>
            <a:endParaRPr lang="en-US" dirty="0"/>
          </a:p>
        </p:txBody>
      </p:sp>
      <p:pic>
        <p:nvPicPr>
          <p:cNvPr id="3" name="Picture 2" descr="6167915020.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15–17</a:t>
            </a:r>
            <a:r>
              <a:rPr lang="en-US" dirty="0" smtClean="0"/>
              <a:t> A snap ring being removed after the clutch piston has been compressed to allow access to the snap ring on this GM 4T65-E transaxle.</a:t>
            </a:r>
            <a:endParaRPr lang="en-US" dirty="0"/>
          </a:p>
        </p:txBody>
      </p:sp>
      <p:pic>
        <p:nvPicPr>
          <p:cNvPr id="3" name="Picture 2" descr="6167915021.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15–18</a:t>
            </a:r>
            <a:r>
              <a:rPr lang="en-US" dirty="0" smtClean="0"/>
              <a:t> Witness marks are sometimes hard to see but there is often wear when two parts operate together, and should be reinstalled in the same position.</a:t>
            </a:r>
            <a:endParaRPr lang="en-US" dirty="0"/>
          </a:p>
        </p:txBody>
      </p:sp>
      <p:pic>
        <p:nvPicPr>
          <p:cNvPr id="3" name="Picture 2" descr="6167915022.jpg"/>
          <p:cNvPicPr>
            <a:picLocks noChangeAspect="1"/>
          </p:cNvPicPr>
          <p:nvPr/>
        </p:nvPicPr>
        <p:blipFill>
          <a:blip r:embed="rId2" cstate="print"/>
          <a:stretch>
            <a:fillRect/>
          </a:stretch>
        </p:blipFill>
        <p:spPr>
          <a:xfrm>
            <a:off x="1691641" y="2081174"/>
            <a:ext cx="5760718" cy="36100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smtClean="0"/>
              <a:t>FIGURE 15–1</a:t>
            </a:r>
            <a:r>
              <a:rPr lang="en-US" sz="1600" dirty="0" smtClean="0"/>
              <a:t> (a) This Saturn did not shift correctly and one technician was ready to replace the unit. However, another technician thought that the problem could be due to a fault in the valve body. (b) Removing the valve body shows the non-planetary gears used in the Saturn automatic transaxle. (c) The valve body was disassembled and a broken pressure regulator spring was found to be the cause of the customer concern.</a:t>
            </a:r>
            <a:endParaRPr lang="en-US" sz="1600" dirty="0"/>
          </a:p>
        </p:txBody>
      </p:sp>
      <p:pic>
        <p:nvPicPr>
          <p:cNvPr id="3" name="Picture 2" descr="6167915001.jpg"/>
          <p:cNvPicPr>
            <a:picLocks noChangeAspect="1"/>
          </p:cNvPicPr>
          <p:nvPr/>
        </p:nvPicPr>
        <p:blipFill>
          <a:blip r:embed="rId2" cstate="print"/>
          <a:stretch>
            <a:fillRect/>
          </a:stretch>
        </p:blipFill>
        <p:spPr>
          <a:xfrm>
            <a:off x="3174115" y="2612009"/>
            <a:ext cx="2737714" cy="2200046"/>
          </a:xfrm>
          <a:prstGeom prst="rect">
            <a:avLst/>
          </a:prstGeom>
        </p:spPr>
      </p:pic>
      <p:pic>
        <p:nvPicPr>
          <p:cNvPr id="4" name="Picture 3" descr="6167915002.jpg"/>
          <p:cNvPicPr>
            <a:picLocks noChangeAspect="1"/>
          </p:cNvPicPr>
          <p:nvPr/>
        </p:nvPicPr>
        <p:blipFill>
          <a:blip r:embed="rId3" cstate="print"/>
          <a:stretch>
            <a:fillRect/>
          </a:stretch>
        </p:blipFill>
        <p:spPr>
          <a:xfrm>
            <a:off x="226826" y="2612568"/>
            <a:ext cx="2737714" cy="2200046"/>
          </a:xfrm>
          <a:prstGeom prst="rect">
            <a:avLst/>
          </a:prstGeom>
        </p:spPr>
      </p:pic>
      <p:pic>
        <p:nvPicPr>
          <p:cNvPr id="5" name="Picture 4" descr="6167915003.jpg"/>
          <p:cNvPicPr>
            <a:picLocks noChangeAspect="1"/>
          </p:cNvPicPr>
          <p:nvPr/>
        </p:nvPicPr>
        <p:blipFill>
          <a:blip r:embed="rId4" cstate="print"/>
          <a:stretch>
            <a:fillRect/>
          </a:stretch>
        </p:blipFill>
        <p:spPr>
          <a:xfrm>
            <a:off x="6145034" y="2587170"/>
            <a:ext cx="2737714" cy="220004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15–19</a:t>
            </a:r>
            <a:r>
              <a:rPr lang="en-US" dirty="0" smtClean="0"/>
              <a:t> The final drive assembly on a GM 4T65-E.</a:t>
            </a:r>
            <a:endParaRPr lang="en-US" dirty="0"/>
          </a:p>
        </p:txBody>
      </p:sp>
      <p:pic>
        <p:nvPicPr>
          <p:cNvPr id="3" name="Picture 2" descr="6167915023.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For safety purposes, remove the negative battery cable before starting the transaxle removal procedure.</a:t>
            </a:r>
            <a:endParaRPr lang="en-US" dirty="0"/>
          </a:p>
        </p:txBody>
      </p:sp>
      <p:pic>
        <p:nvPicPr>
          <p:cNvPr id="3" name="Picture 2" descr="6167915024.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Remove engine bay cross members that may interfere with access to the transaxle fasteners.</a:t>
            </a:r>
            <a:endParaRPr lang="en-US" dirty="0"/>
          </a:p>
        </p:txBody>
      </p:sp>
      <p:pic>
        <p:nvPicPr>
          <p:cNvPr id="3" name="Picture 2" descr="6167915025.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Remove the air intake and air filter assembly, which is covering the transaxle in this vehicle.</a:t>
            </a:r>
            <a:endParaRPr lang="en-US" dirty="0"/>
          </a:p>
        </p:txBody>
      </p:sp>
      <p:pic>
        <p:nvPicPr>
          <p:cNvPr id="3" name="Picture 2" descr="6167915026.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Install a support for the engine.</a:t>
            </a:r>
            <a:endParaRPr lang="en-US" dirty="0"/>
          </a:p>
        </p:txBody>
      </p:sp>
      <p:pic>
        <p:nvPicPr>
          <p:cNvPr id="3" name="Picture 2" descr="6167915027.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Safely hoist the vehicle and remove the wheels.</a:t>
            </a:r>
            <a:endParaRPr lang="en-US" dirty="0"/>
          </a:p>
        </p:txBody>
      </p:sp>
      <p:pic>
        <p:nvPicPr>
          <p:cNvPr id="3" name="Picture 2" descr="6167915028.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Remove the retaining nut from the drive axle shaft.</a:t>
            </a:r>
            <a:endParaRPr lang="en-US" dirty="0"/>
          </a:p>
        </p:txBody>
      </p:sp>
      <p:pic>
        <p:nvPicPr>
          <p:cNvPr id="3" name="Picture 2" descr="6167915029.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Disconnect the lower ball joint on the front-wheel-drive vehicle to allow removal of the drive axle shaft.</a:t>
            </a:r>
            <a:endParaRPr lang="en-US" dirty="0"/>
          </a:p>
        </p:txBody>
      </p:sp>
      <p:pic>
        <p:nvPicPr>
          <p:cNvPr id="3" name="Picture 2" descr="6167915030.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Remove the drive axle shaft from the transaxle using a pry bar.</a:t>
            </a:r>
            <a:endParaRPr lang="en-US" dirty="0"/>
          </a:p>
        </p:txBody>
      </p:sp>
      <p:pic>
        <p:nvPicPr>
          <p:cNvPr id="3" name="Picture 2" descr="6167915031.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Disconnect the cooler lines from the transaxle using a line wrench.</a:t>
            </a:r>
            <a:endParaRPr lang="en-US" dirty="0"/>
          </a:p>
        </p:txBody>
      </p:sp>
      <p:pic>
        <p:nvPicPr>
          <p:cNvPr id="3" name="Picture 2" descr="6167915032.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15–2</a:t>
            </a:r>
            <a:r>
              <a:rPr lang="en-US" dirty="0" smtClean="0"/>
              <a:t> A transmission identification number on the side of the unit. The information on this tag is needed when ordering parts, as there are often several versions of the same transmission used in similar vehicles and the differences could affect the parts needed.</a:t>
            </a:r>
            <a:endParaRPr lang="en-US" dirty="0"/>
          </a:p>
        </p:txBody>
      </p:sp>
      <p:pic>
        <p:nvPicPr>
          <p:cNvPr id="3" name="Picture 2" descr="6167915004.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Unbolt the torque converter from the </a:t>
            </a:r>
            <a:r>
              <a:rPr lang="en-US" dirty="0" err="1" smtClean="0"/>
              <a:t>flexplate</a:t>
            </a:r>
            <a:r>
              <a:rPr lang="en-US" dirty="0" smtClean="0"/>
              <a:t>, then remove the transaxle mounts.</a:t>
            </a:r>
            <a:endParaRPr lang="en-US" dirty="0"/>
          </a:p>
        </p:txBody>
      </p:sp>
      <p:pic>
        <p:nvPicPr>
          <p:cNvPr id="3" name="Picture 2" descr="6167915033.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With the transaxle supported on a transmission jack, remove the retaining bolts from the bell housing.</a:t>
            </a:r>
            <a:endParaRPr lang="en-US" dirty="0"/>
          </a:p>
        </p:txBody>
      </p:sp>
      <p:pic>
        <p:nvPicPr>
          <p:cNvPr id="3" name="Picture 2" descr="6167915034.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Carefully remove the transaxle from the vehicle.</a:t>
            </a:r>
            <a:endParaRPr lang="en-US" dirty="0"/>
          </a:p>
        </p:txBody>
      </p:sp>
      <p:pic>
        <p:nvPicPr>
          <p:cNvPr id="3" name="Picture 2" descr="6167915035.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The torque converter is removed. </a:t>
            </a:r>
            <a:endParaRPr lang="en-US" dirty="0"/>
          </a:p>
        </p:txBody>
      </p:sp>
      <p:pic>
        <p:nvPicPr>
          <p:cNvPr id="3" name="Picture 2" descr="6167915036.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The input (left) and output (right) speed sensors are being removed. They are different sizes so they can’t be mixed up.</a:t>
            </a:r>
            <a:endParaRPr lang="en-US" dirty="0"/>
          </a:p>
        </p:txBody>
      </p:sp>
      <p:pic>
        <p:nvPicPr>
          <p:cNvPr id="3" name="Picture 2" descr="6167915037.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 pressure sensor sealing ring being removed.</a:t>
            </a:r>
            <a:endParaRPr lang="en-US" dirty="0"/>
          </a:p>
        </p:txBody>
      </p:sp>
      <p:pic>
        <p:nvPicPr>
          <p:cNvPr id="3" name="Picture 2" descr="6167915038.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The cover for the TCM is made of rubber and is attached to the case using plastic “Christmas tree”-type clips.</a:t>
            </a:r>
            <a:endParaRPr lang="en-US" dirty="0"/>
          </a:p>
        </p:txBody>
      </p:sp>
      <p:pic>
        <p:nvPicPr>
          <p:cNvPr id="3" name="Picture 2" descr="6167915039.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After the pan has been removed, the filter can be accessed and then removed before removing the valve body assembly.</a:t>
            </a:r>
            <a:endParaRPr lang="en-US" dirty="0"/>
          </a:p>
        </p:txBody>
      </p:sp>
      <p:pic>
        <p:nvPicPr>
          <p:cNvPr id="3" name="Picture 2" descr="6167915040.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Removing the valve body.</a:t>
            </a:r>
            <a:endParaRPr lang="en-US" dirty="0"/>
          </a:p>
        </p:txBody>
      </p:sp>
      <p:pic>
        <p:nvPicPr>
          <p:cNvPr id="3" name="Picture 2" descr="6167915041.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The accumulator bores are checked for wear after removing the accumulator pistons.</a:t>
            </a:r>
            <a:endParaRPr lang="en-US" dirty="0"/>
          </a:p>
        </p:txBody>
      </p:sp>
      <p:pic>
        <p:nvPicPr>
          <p:cNvPr id="3" name="Picture 2" descr="6167915042.jpg"/>
          <p:cNvPicPr>
            <a:picLocks noChangeAspect="1"/>
          </p:cNvPicPr>
          <p:nvPr/>
        </p:nvPicPr>
        <p:blipFill>
          <a:blip r:embed="rId2" cstate="print"/>
          <a:stretch>
            <a:fillRect/>
          </a:stretch>
        </p:blipFill>
        <p:spPr>
          <a:xfrm>
            <a:off x="2031797" y="2147011"/>
            <a:ext cx="5080406" cy="347837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15–3</a:t>
            </a:r>
            <a:r>
              <a:rPr lang="en-US" dirty="0" smtClean="0"/>
              <a:t> A holding fixture being used on this front-wheel-drive vehicle to support the engine when the transaxle is removed.</a:t>
            </a:r>
            <a:endParaRPr lang="en-US" dirty="0"/>
          </a:p>
        </p:txBody>
      </p:sp>
      <p:pic>
        <p:nvPicPr>
          <p:cNvPr id="3" name="Picture 2" descr="6167915005.jpg"/>
          <p:cNvPicPr>
            <a:picLocks noChangeAspect="1"/>
          </p:cNvPicPr>
          <p:nvPr/>
        </p:nvPicPr>
        <p:blipFill>
          <a:blip r:embed="rId2" cstate="print"/>
          <a:stretch>
            <a:fillRect/>
          </a:stretch>
        </p:blipFill>
        <p:spPr>
          <a:xfrm>
            <a:off x="1669695" y="1433780"/>
            <a:ext cx="5804610" cy="490484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The pump is being removed using two slide hammers.</a:t>
            </a:r>
            <a:endParaRPr lang="en-US" dirty="0"/>
          </a:p>
        </p:txBody>
      </p:sp>
      <p:pic>
        <p:nvPicPr>
          <p:cNvPr id="3" name="Picture 2" descr="6167915043.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The input clutch assembly is being removed. </a:t>
            </a:r>
            <a:endParaRPr lang="en-US" dirty="0"/>
          </a:p>
        </p:txBody>
      </p:sp>
      <p:pic>
        <p:nvPicPr>
          <p:cNvPr id="3" name="Picture 2" descr="6167915044.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The 2/4 clutch return spring is being compressed so the retaining ring can be removed.</a:t>
            </a:r>
            <a:endParaRPr lang="en-US" dirty="0"/>
          </a:p>
        </p:txBody>
      </p:sp>
      <p:pic>
        <p:nvPicPr>
          <p:cNvPr id="3" name="Picture 2" descr="6167915045.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Removing the 2/4 clutch pack assembly.</a:t>
            </a:r>
            <a:endParaRPr lang="en-US" dirty="0"/>
          </a:p>
        </p:txBody>
      </p:sp>
      <p:pic>
        <p:nvPicPr>
          <p:cNvPr id="3" name="Picture 2" descr="6167915046.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The rear carrier assembly is removed after the retaining bolts are removed.</a:t>
            </a:r>
            <a:endParaRPr lang="en-US" dirty="0"/>
          </a:p>
        </p:txBody>
      </p:sp>
      <p:pic>
        <p:nvPicPr>
          <p:cNvPr id="3" name="Picture 2" descr="6167915047.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Before disassembling, it is preferred that the unit be mounted on a holding fixture.</a:t>
            </a:r>
            <a:endParaRPr lang="en-US" dirty="0"/>
          </a:p>
        </p:txBody>
      </p:sp>
      <p:pic>
        <p:nvPicPr>
          <p:cNvPr id="3" name="Picture 2" descr="6167915048.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The unit is tipped and fluid drained. The fluid looked burned and watery.</a:t>
            </a:r>
            <a:endParaRPr lang="en-US" dirty="0"/>
          </a:p>
        </p:txBody>
      </p:sp>
      <p:pic>
        <p:nvPicPr>
          <p:cNvPr id="3" name="Picture 2" descr="6167915049.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After removing the pan, the filter is removed.</a:t>
            </a:r>
            <a:endParaRPr lang="en-US" dirty="0"/>
          </a:p>
        </p:txBody>
      </p:sp>
      <p:pic>
        <p:nvPicPr>
          <p:cNvPr id="3" name="Picture 2" descr="6167915050.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When the magnetic vehicle speed sensor was removed, it showed lots of metal filings which indicates that something is worn or damaged inside the unit.</a:t>
            </a:r>
            <a:endParaRPr lang="en-US" dirty="0"/>
          </a:p>
        </p:txBody>
      </p:sp>
      <p:pic>
        <p:nvPicPr>
          <p:cNvPr id="3" name="Picture 2" descr="6167915051.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The pressure switch manifold being removed prior to removing the valve body.</a:t>
            </a:r>
            <a:endParaRPr lang="en-US" dirty="0"/>
          </a:p>
        </p:txBody>
      </p:sp>
      <p:pic>
        <p:nvPicPr>
          <p:cNvPr id="3" name="Picture 2" descr="6167915052.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15–4</a:t>
            </a:r>
            <a:r>
              <a:rPr lang="en-US" dirty="0" smtClean="0"/>
              <a:t> A transaxle being supported by a transmission jack prior to removal of the unit from underneath the vehicle.</a:t>
            </a:r>
            <a:endParaRPr lang="en-US" dirty="0"/>
          </a:p>
        </p:txBody>
      </p:sp>
      <p:pic>
        <p:nvPicPr>
          <p:cNvPr id="3" name="Picture 2" descr="6167915006.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The pump assembly is being removed from the unit.</a:t>
            </a:r>
            <a:endParaRPr lang="en-US" dirty="0"/>
          </a:p>
        </p:txBody>
      </p:sp>
      <p:pic>
        <p:nvPicPr>
          <p:cNvPr id="3" name="Picture 2" descr="6167915053.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Removing the input housing and shaft assembly.</a:t>
            </a:r>
            <a:endParaRPr lang="en-US" dirty="0"/>
          </a:p>
        </p:txBody>
      </p:sp>
      <p:pic>
        <p:nvPicPr>
          <p:cNvPr id="3" name="Picture 2" descr="6167915054.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The cause of the metal shavings was found to be an excessively worn planet carrier.</a:t>
            </a:r>
            <a:endParaRPr lang="en-US" dirty="0"/>
          </a:p>
        </p:txBody>
      </p:sp>
      <p:pic>
        <p:nvPicPr>
          <p:cNvPr id="3" name="Picture 2" descr="6167915055.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The reaction carrier and shaft with internal bushing being removed. </a:t>
            </a:r>
            <a:endParaRPr lang="en-US" dirty="0"/>
          </a:p>
        </p:txBody>
      </p:sp>
      <p:pic>
        <p:nvPicPr>
          <p:cNvPr id="3" name="Picture 2" descr="6167915056.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Removing a snap ring used to retain the low-reverse clutch assembly.</a:t>
            </a:r>
            <a:endParaRPr lang="en-US" dirty="0"/>
          </a:p>
        </p:txBody>
      </p:sp>
      <p:pic>
        <p:nvPicPr>
          <p:cNvPr id="3" name="Picture 2" descr="6167915057.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Removing the second gear apply piston assembly from the side of the case.</a:t>
            </a:r>
            <a:endParaRPr lang="en-US" dirty="0"/>
          </a:p>
        </p:txBody>
      </p:sp>
      <p:pic>
        <p:nvPicPr>
          <p:cNvPr id="3" name="Picture 2" descr="6167915058.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Visual inspection of the fluid in this unit shows that it has been overheated and, of course, there are hard parts needed to return this unit to useful service.</a:t>
            </a:r>
            <a:endParaRPr lang="en-US" dirty="0"/>
          </a:p>
        </p:txBody>
      </p:sp>
      <p:pic>
        <p:nvPicPr>
          <p:cNvPr id="3" name="Picture 2" descr="6167915059.jpg"/>
          <p:cNvPicPr>
            <a:picLocks noChangeAspect="1"/>
          </p:cNvPicPr>
          <p:nvPr/>
        </p:nvPicPr>
        <p:blipFill>
          <a:blip r:embed="rId2" cstate="print"/>
          <a:stretch>
            <a:fillRect/>
          </a:stretch>
        </p:blipFill>
        <p:spPr>
          <a:xfrm>
            <a:off x="2037284" y="1982420"/>
            <a:ext cx="5069433" cy="38075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15–5</a:t>
            </a:r>
            <a:r>
              <a:rPr lang="en-US" dirty="0" smtClean="0"/>
              <a:t> When the transmission/transaxle is being removed from the vehicle, either remove the torque converter or install a retaining bracket to keep it from falling off the </a:t>
            </a:r>
            <a:r>
              <a:rPr lang="en-US" dirty="0" err="1" smtClean="0"/>
              <a:t>splines</a:t>
            </a:r>
            <a:r>
              <a:rPr lang="en-US" dirty="0" smtClean="0"/>
              <a:t>.</a:t>
            </a:r>
            <a:endParaRPr lang="en-US" dirty="0"/>
          </a:p>
        </p:txBody>
      </p:sp>
      <p:pic>
        <p:nvPicPr>
          <p:cNvPr id="3" name="Picture 2" descr="6167915007.jpg"/>
          <p:cNvPicPr>
            <a:picLocks noChangeAspect="1"/>
          </p:cNvPicPr>
          <p:nvPr/>
        </p:nvPicPr>
        <p:blipFill>
          <a:blip r:embed="rId2" cstate="print"/>
          <a:stretch>
            <a:fillRect/>
          </a:stretch>
        </p:blipFill>
        <p:spPr>
          <a:xfrm>
            <a:off x="2179930" y="1450238"/>
            <a:ext cx="4784141" cy="487192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15–6</a:t>
            </a:r>
            <a:r>
              <a:rPr lang="en-US" dirty="0" smtClean="0"/>
              <a:t> (a) A Typical automatic transaxle overhaul kit for a Chrysler 41TE. (b) The kit includes instructions and diagrams to help identify the unit being overhauled so that the correct parts are used from the kit.</a:t>
            </a:r>
            <a:endParaRPr lang="en-US" dirty="0"/>
          </a:p>
        </p:txBody>
      </p:sp>
      <p:pic>
        <p:nvPicPr>
          <p:cNvPr id="3" name="Picture 2" descr="6167915008.jpg"/>
          <p:cNvPicPr>
            <a:picLocks noChangeAspect="1"/>
          </p:cNvPicPr>
          <p:nvPr/>
        </p:nvPicPr>
        <p:blipFill>
          <a:blip r:embed="rId2" cstate="print"/>
          <a:stretch>
            <a:fillRect/>
          </a:stretch>
        </p:blipFill>
        <p:spPr>
          <a:xfrm>
            <a:off x="524688" y="2082798"/>
            <a:ext cx="3840480" cy="3101645"/>
          </a:xfrm>
          <a:prstGeom prst="rect">
            <a:avLst/>
          </a:prstGeom>
        </p:spPr>
      </p:pic>
      <p:pic>
        <p:nvPicPr>
          <p:cNvPr id="4" name="Picture 3" descr="6167915009.jpg"/>
          <p:cNvPicPr>
            <a:picLocks noChangeAspect="1"/>
          </p:cNvPicPr>
          <p:nvPr/>
        </p:nvPicPr>
        <p:blipFill>
          <a:blip r:embed="rId3" cstate="print"/>
          <a:stretch>
            <a:fillRect/>
          </a:stretch>
        </p:blipFill>
        <p:spPr>
          <a:xfrm>
            <a:off x="4709892" y="2082798"/>
            <a:ext cx="3840480" cy="31016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15–7</a:t>
            </a:r>
            <a:r>
              <a:rPr lang="en-US" dirty="0" smtClean="0"/>
              <a:t> A power washer being used to remove the road grime from the unit before it is disassembled.</a:t>
            </a:r>
            <a:endParaRPr lang="en-US" dirty="0"/>
          </a:p>
        </p:txBody>
      </p:sp>
      <p:pic>
        <p:nvPicPr>
          <p:cNvPr id="3" name="Picture 2" descr="6167915010.jpg"/>
          <p:cNvPicPr>
            <a:picLocks noChangeAspect="1"/>
          </p:cNvPicPr>
          <p:nvPr/>
        </p:nvPicPr>
        <p:blipFill>
          <a:blip r:embed="rId2" cstate="print"/>
          <a:stretch>
            <a:fillRect/>
          </a:stretch>
        </p:blipFill>
        <p:spPr>
          <a:xfrm>
            <a:off x="2476196" y="1516075"/>
            <a:ext cx="4191609" cy="474024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15–8</a:t>
            </a:r>
            <a:r>
              <a:rPr lang="en-US" dirty="0" smtClean="0"/>
              <a:t> Using a holding fixture is the preferred method to use when disassembling and assembling an automatic transmission/transaxle. It allows the unit to be tilted and rotated as needed to get access to the internal and external components.</a:t>
            </a:r>
            <a:endParaRPr lang="en-US" dirty="0"/>
          </a:p>
        </p:txBody>
      </p:sp>
      <p:pic>
        <p:nvPicPr>
          <p:cNvPr id="3" name="Picture 2" descr="6167915011.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4296</TotalTime>
  <Words>587</Words>
  <Application>Microsoft Office PowerPoint</Application>
  <PresentationFormat>On-screen Show (4:3)</PresentationFormat>
  <Paragraphs>59</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508 Lecture</vt:lpstr>
      <vt:lpstr>Automatic Transmissions and Transaxles</vt:lpstr>
      <vt:lpstr>FIGURE 15–1 (a) This Saturn did not shift correctly and one technician was ready to replace the unit. However, another technician thought that the problem could be due to a fault in the valve body. (b) Removing the valve body shows the non-planetary gears used in the Saturn automatic transaxle. (c) The valve body was disassembled and a broken pressure regulator spring was found to be the cause of the customer concern.</vt:lpstr>
      <vt:lpstr>FIGURE 15–2 A transmission identification number on the side of the unit. The information on this tag is needed when ordering parts, as there are often several versions of the same transmission used in similar vehicles and the differences could affect the parts needed.</vt:lpstr>
      <vt:lpstr>FIGURE 15–3 A holding fixture being used on this front-wheel-drive vehicle to support the engine when the transaxle is removed.</vt:lpstr>
      <vt:lpstr>FIGURE 15–4 A transaxle being supported by a transmission jack prior to removal of the unit from underneath the vehicle.</vt:lpstr>
      <vt:lpstr>FIGURE 15–5 When the transmission/transaxle is being removed from the vehicle, either remove the torque converter or install a retaining bracket to keep it from falling off the splines.</vt:lpstr>
      <vt:lpstr>FIGURE 15–6 (a) A Typical automatic transaxle overhaul kit for a Chrysler 41TE. (b) The kit includes instructions and diagrams to help identify the unit being overhauled so that the correct parts are used from the kit.</vt:lpstr>
      <vt:lpstr>FIGURE 15–7 A power washer being used to remove the road grime from the unit before it is disassembled.</vt:lpstr>
      <vt:lpstr>FIGURE 15–8 Using a holding fixture is the preferred method to use when disassembling and assembling an automatic transmission/transaxle. It allows the unit to be tilted and rotated as needed to get access to the internal and external components.</vt:lpstr>
      <vt:lpstr>FIGURE 15–9 The valve body can be removed after the pan has been removed.</vt:lpstr>
      <vt:lpstr>FIGURE 15–10 The accumulators used in a Chrysler 41TE look the same but use different springs.</vt:lpstr>
      <vt:lpstr>FIGURE 15–11 A round retaining ring being removed after the accumulator piston plate/cover has been compressed using a compressing tool.</vt:lpstr>
      <vt:lpstr>FIGURE 15–12 Magnetic trays are an excellent tool to help keep fasteners organized so they do not get misplaced. Some technicians use a separate tray for the fasteners from each major component such as the valve body bolts.</vt:lpstr>
      <vt:lpstr>FIGURE 15–13 The most common types of retaining rings are (a) external pin type, (b) internal pin type, (c) plain external, (d) plain internal, and (e) E-clip.</vt:lpstr>
      <vt:lpstr>FIGURE 15–14 Using a dial indicator to check the end play before the transmission is disassembled.</vt:lpstr>
      <vt:lpstr>FIGURE 15–15 (a) Two slide hammers are used to removed the pump in some transmissions/transaxles. (b) A special puller being used to remove the pump.</vt:lpstr>
      <vt:lpstr>FIGURE 15–16 The master link in this GM 4T65-E is facing upward and is colored black.</vt:lpstr>
      <vt:lpstr>FIGURE 15–17 A snap ring being removed after the clutch piston has been compressed to allow access to the snap ring on this GM 4T65-E transaxle.</vt:lpstr>
      <vt:lpstr>FIGURE 15–18 Witness marks are sometimes hard to see but there is often wear when two parts operate together, and should be reinstalled in the same position.</vt:lpstr>
      <vt:lpstr>FIGURE 15–19 The final drive assembly on a GM 4T65-E.</vt:lpstr>
      <vt:lpstr>1 For safety purposes, remove the negative battery cable before starting the transaxle removal procedure.</vt:lpstr>
      <vt:lpstr>2 Remove engine bay cross members that may interfere with access to the transaxle fasteners.</vt:lpstr>
      <vt:lpstr>3 Remove the air intake and air filter assembly, which is covering the transaxle in this vehicle.</vt:lpstr>
      <vt:lpstr>4 Install a support for the engine.</vt:lpstr>
      <vt:lpstr>5 Safely hoist the vehicle and remove the wheels.</vt:lpstr>
      <vt:lpstr>6 Remove the retaining nut from the drive axle shaft.</vt:lpstr>
      <vt:lpstr>7 Disconnect the lower ball joint on the front-wheel-drive vehicle to allow removal of the drive axle shaft.</vt:lpstr>
      <vt:lpstr>8 Remove the drive axle shaft from the transaxle using a pry bar.</vt:lpstr>
      <vt:lpstr>9 Disconnect the cooler lines from the transaxle using a line wrench.</vt:lpstr>
      <vt:lpstr>10 Unbolt the torque converter from the flexplate, then remove the transaxle mounts.</vt:lpstr>
      <vt:lpstr>11 With the transaxle supported on a transmission jack, remove the retaining bolts from the bell housing.</vt:lpstr>
      <vt:lpstr>12 Carefully remove the transaxle from the vehicle.</vt:lpstr>
      <vt:lpstr>1 The torque converter is removed. </vt:lpstr>
      <vt:lpstr>2 The input (left) and output (right) speed sensors are being removed. They are different sizes so they can’t be mixed up.</vt:lpstr>
      <vt:lpstr>3 A pressure sensor sealing ring being removed.</vt:lpstr>
      <vt:lpstr>4 The cover for the TCM is made of rubber and is attached to the case using plastic “Christmas tree”-type clips.</vt:lpstr>
      <vt:lpstr>5 After the pan has been removed, the filter can be accessed and then removed before removing the valve body assembly.</vt:lpstr>
      <vt:lpstr>6 Removing the valve body.</vt:lpstr>
      <vt:lpstr>7 The accumulator bores are checked for wear after removing the accumulator pistons.</vt:lpstr>
      <vt:lpstr>8 The pump is being removed using two slide hammers.</vt:lpstr>
      <vt:lpstr>9 The input clutch assembly is being removed. </vt:lpstr>
      <vt:lpstr>10 The 2/4 clutch return spring is being compressed so the retaining ring can be removed.</vt:lpstr>
      <vt:lpstr>11 Removing the 2/4 clutch pack assembly.</vt:lpstr>
      <vt:lpstr>12 The rear carrier assembly is removed after the retaining bolts are removed.</vt:lpstr>
      <vt:lpstr>1 Before disassembling, it is preferred that the unit be mounted on a holding fixture.</vt:lpstr>
      <vt:lpstr>2 The unit is tipped and fluid drained. The fluid looked burned and watery.</vt:lpstr>
      <vt:lpstr>3 After removing the pan, the filter is removed.</vt:lpstr>
      <vt:lpstr>4 When the magnetic vehicle speed sensor was removed, it showed lots of metal filings which indicates that something is worn or damaged inside the unit.</vt:lpstr>
      <vt:lpstr>5 The pressure switch manifold being removed prior to removing the valve body.</vt:lpstr>
      <vt:lpstr>6 The pump assembly is being removed from the unit.</vt:lpstr>
      <vt:lpstr>7 Removing the input housing and shaft assembly.</vt:lpstr>
      <vt:lpstr>8 The cause of the metal shavings was found to be an excessively worn planet carrier.</vt:lpstr>
      <vt:lpstr>9 The reaction carrier and shaft with internal bushing being removed. </vt:lpstr>
      <vt:lpstr>10 Removing a snap ring used to retain the low-reverse clutch assembly.</vt:lpstr>
      <vt:lpstr>11 Removing the second gear apply piston assembly from the side of the case.</vt:lpstr>
      <vt:lpstr>12 Visual inspection of the fluid in this unit shows that it has been overheated and, of course, there are hard parts needed to return this unit to useful service.</vt:lpstr>
    </vt:vector>
  </TitlesOfParts>
  <Company>echosvoice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15: Transmission/Transaxle Removal and Disassembly</dc:title>
  <dc:subject>Automatic Transmissions and Transaxles</dc:subject>
  <dc:creator>James D. Halderman</dc:creator>
  <cp:keywords>Automotive</cp:keywords>
  <cp:lastModifiedBy>Kavi Raj</cp:lastModifiedBy>
  <cp:revision>212</cp:revision>
  <dcterms:created xsi:type="dcterms:W3CDTF">2014-07-14T20:04:21Z</dcterms:created>
  <dcterms:modified xsi:type="dcterms:W3CDTF">2016-12-22T16:34:43Z</dcterms:modified>
</cp:coreProperties>
</file>